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2.xml" ContentType="application/vnd.openxmlformats-officedocument.presentationml.notesSlide+xml"/>
  <Override PartName="/ppt/charts/chart3.xml" ContentType="application/vnd.openxmlformats-officedocument.drawingml.chart+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drawings/drawing2.xml" ContentType="application/vnd.openxmlformats-officedocument.drawingml.chartshapes+xml"/>
  <Override PartName="/ppt/tags/tag46.xml" ContentType="application/vnd.openxmlformats-officedocument.presentationml.tags+xml"/>
  <Override PartName="/ppt/notesSlides/notesSlide14.xml" ContentType="application/vnd.openxmlformats-officedocument.presentationml.notesSlide+xml"/>
  <Override PartName="/ppt/charts/chart9.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ppt/tags/tag47.xml" ContentType="application/vnd.openxmlformats-officedocument.presentationml.tags+xml"/>
  <Override PartName="/ppt/notesSlides/notesSlide15.xml" ContentType="application/vnd.openxmlformats-officedocument.presentationml.notesSlide+xml"/>
  <Override PartName="/ppt/charts/chart10.xml" ContentType="application/vnd.openxmlformats-officedocument.drawingml.chart+xml"/>
  <Override PartName="/ppt/theme/themeOverride2.xml" ContentType="application/vnd.openxmlformats-officedocument.themeOverride+xml"/>
  <Override PartName="/ppt/drawings/drawing4.xml" ContentType="application/vnd.openxmlformats-officedocument.drawingml.chartshape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6.xml" ContentType="application/vnd.openxmlformats-officedocument.presentationml.notesSlide+xml"/>
  <Override PartName="/ppt/charts/chart11.xml" ContentType="application/vnd.openxmlformats-officedocument.drawingml.chart+xml"/>
  <Override PartName="/ppt/theme/themeOverride3.xml" ContentType="application/vnd.openxmlformats-officedocument.themeOverride+xml"/>
  <Override PartName="/ppt/tags/tag5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2.xml" ContentType="application/vnd.openxmlformats-officedocument.drawingml.chart+xml"/>
  <Override PartName="/ppt/theme/themeOverride4.xml" ContentType="application/vnd.openxmlformats-officedocument.themeOverr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0.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1.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4.xml" ContentType="application/vnd.openxmlformats-officedocument.presentationml.notesSlide+xml"/>
  <Override PartName="/ppt/charts/chart15.xml" ContentType="application/vnd.openxmlformats-officedocument.drawingml.chart+xml"/>
  <Override PartName="/ppt/tags/tag70.xml" ContentType="application/vnd.openxmlformats-officedocument.presentationml.tags+xml"/>
  <Override PartName="/ppt/notesSlides/notesSlide25.xml" ContentType="application/vnd.openxmlformats-officedocument.presentationml.notesSlide+xml"/>
  <Override PartName="/ppt/charts/chart16.xml" ContentType="application/vnd.openxmlformats-officedocument.drawingml.chart+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6.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7.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30.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31.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32.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33.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722" r:id="rId2"/>
  </p:sldMasterIdLst>
  <p:notesMasterIdLst>
    <p:notesMasterId r:id="rId70"/>
  </p:notesMasterIdLst>
  <p:handoutMasterIdLst>
    <p:handoutMasterId r:id="rId71"/>
  </p:handoutMasterIdLst>
  <p:sldIdLst>
    <p:sldId id="437" r:id="rId3"/>
    <p:sldId id="539" r:id="rId4"/>
    <p:sldId id="613" r:id="rId5"/>
    <p:sldId id="593" r:id="rId6"/>
    <p:sldId id="622" r:id="rId7"/>
    <p:sldId id="479" r:id="rId8"/>
    <p:sldId id="616" r:id="rId9"/>
    <p:sldId id="483" r:id="rId10"/>
    <p:sldId id="484" r:id="rId11"/>
    <p:sldId id="538" r:id="rId12"/>
    <p:sldId id="597" r:id="rId13"/>
    <p:sldId id="598" r:id="rId14"/>
    <p:sldId id="473" r:id="rId15"/>
    <p:sldId id="474" r:id="rId16"/>
    <p:sldId id="475" r:id="rId17"/>
    <p:sldId id="476" r:id="rId18"/>
    <p:sldId id="545" r:id="rId19"/>
    <p:sldId id="477" r:id="rId20"/>
    <p:sldId id="609" r:id="rId21"/>
    <p:sldId id="610" r:id="rId22"/>
    <p:sldId id="611" r:id="rId23"/>
    <p:sldId id="612" r:id="rId24"/>
    <p:sldId id="550" r:id="rId25"/>
    <p:sldId id="603" r:id="rId26"/>
    <p:sldId id="533" r:id="rId27"/>
    <p:sldId id="594" r:id="rId28"/>
    <p:sldId id="595" r:id="rId29"/>
    <p:sldId id="596" r:id="rId30"/>
    <p:sldId id="614" r:id="rId31"/>
    <p:sldId id="552" r:id="rId32"/>
    <p:sldId id="605" r:id="rId33"/>
    <p:sldId id="643" r:id="rId34"/>
    <p:sldId id="567" r:id="rId35"/>
    <p:sldId id="568" r:id="rId36"/>
    <p:sldId id="607" r:id="rId37"/>
    <p:sldId id="500" r:id="rId38"/>
    <p:sldId id="501" r:id="rId39"/>
    <p:sldId id="509" r:id="rId40"/>
    <p:sldId id="529" r:id="rId41"/>
    <p:sldId id="528" r:id="rId42"/>
    <p:sldId id="510" r:id="rId43"/>
    <p:sldId id="511" r:id="rId44"/>
    <p:sldId id="571" r:id="rId45"/>
    <p:sldId id="512" r:id="rId46"/>
    <p:sldId id="524" r:id="rId47"/>
    <p:sldId id="642" r:id="rId48"/>
    <p:sldId id="608" r:id="rId49"/>
    <p:sldId id="542" r:id="rId50"/>
    <p:sldId id="515" r:id="rId51"/>
    <p:sldId id="540" r:id="rId52"/>
    <p:sldId id="556" r:id="rId53"/>
    <p:sldId id="629" r:id="rId54"/>
    <p:sldId id="630" r:id="rId55"/>
    <p:sldId id="516" r:id="rId56"/>
    <p:sldId id="577" r:id="rId57"/>
    <p:sldId id="553" r:id="rId58"/>
    <p:sldId id="615" r:id="rId59"/>
    <p:sldId id="526" r:id="rId60"/>
    <p:sldId id="641" r:id="rId61"/>
    <p:sldId id="633" r:id="rId62"/>
    <p:sldId id="634" r:id="rId63"/>
    <p:sldId id="635" r:id="rId64"/>
    <p:sldId id="636" r:id="rId65"/>
    <p:sldId id="637" r:id="rId66"/>
    <p:sldId id="638" r:id="rId67"/>
    <p:sldId id="456" r:id="rId68"/>
    <p:sldId id="631" r:id="rId69"/>
  </p:sldIdLst>
  <p:sldSz cx="9144000" cy="6858000" type="screen4x3"/>
  <p:notesSz cx="7010400" cy="9296400"/>
  <p:defaultTextStyle>
    <a:defPPr>
      <a:defRPr lang="en-US"/>
    </a:defPPr>
    <a:lvl1pPr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1pPr>
    <a:lvl2pPr marL="4572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2pPr>
    <a:lvl3pPr marL="9144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3pPr>
    <a:lvl4pPr marL="13716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4pPr>
    <a:lvl5pPr marL="18288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5pPr>
    <a:lvl6pPr marL="2286000" algn="l" defTabSz="914400" rtl="0" eaLnBrk="1" latinLnBrk="0" hangingPunct="1">
      <a:defRPr sz="1000" b="1" kern="1200">
        <a:solidFill>
          <a:schemeClr val="tx1"/>
        </a:solidFill>
        <a:latin typeface="Arial" charset="0"/>
        <a:ea typeface="ＭＳ Ｐゴシック" charset="-128"/>
        <a:cs typeface="+mn-cs"/>
      </a:defRPr>
    </a:lvl6pPr>
    <a:lvl7pPr marL="2743200" algn="l" defTabSz="914400" rtl="0" eaLnBrk="1" latinLnBrk="0" hangingPunct="1">
      <a:defRPr sz="1000" b="1" kern="1200">
        <a:solidFill>
          <a:schemeClr val="tx1"/>
        </a:solidFill>
        <a:latin typeface="Arial" charset="0"/>
        <a:ea typeface="ＭＳ Ｐゴシック" charset="-128"/>
        <a:cs typeface="+mn-cs"/>
      </a:defRPr>
    </a:lvl7pPr>
    <a:lvl8pPr marL="3200400" algn="l" defTabSz="914400" rtl="0" eaLnBrk="1" latinLnBrk="0" hangingPunct="1">
      <a:defRPr sz="1000" b="1" kern="1200">
        <a:solidFill>
          <a:schemeClr val="tx1"/>
        </a:solidFill>
        <a:latin typeface="Arial" charset="0"/>
        <a:ea typeface="ＭＳ Ｐゴシック" charset="-128"/>
        <a:cs typeface="+mn-cs"/>
      </a:defRPr>
    </a:lvl8pPr>
    <a:lvl9pPr marL="3657600" algn="l" defTabSz="914400" rtl="0" eaLnBrk="1" latinLnBrk="0" hangingPunct="1">
      <a:defRPr sz="1000" b="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00"/>
    <a:srgbClr val="9999FF"/>
    <a:srgbClr val="FFFF99"/>
    <a:srgbClr val="F7E8AA"/>
    <a:srgbClr val="CC9900"/>
    <a:srgbClr val="DDDDDD"/>
    <a:srgbClr val="CCFFCC"/>
    <a:srgbClr val="99C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0091" autoAdjust="0"/>
  </p:normalViewPr>
  <p:slideViewPr>
    <p:cSldViewPr snapToGrid="0">
      <p:cViewPr varScale="1">
        <p:scale>
          <a:sx n="105" d="100"/>
          <a:sy n="105" d="100"/>
        </p:scale>
        <p:origin x="181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mcfs1\data\Data\42xxx\42000\debt\Debt%20Projects\Presentations\Board%20presentations\2013\Ratings%20Comparison.xlsx" TargetMode="External"/><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3.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4.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mcfs1\data\Data\42xxx\42000\debt\Debt%20Projects\Presentations\Board%20presentations\2013\Ratings%20Comparison.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867132867132864"/>
          <c:y val="0.17763157894736842"/>
          <c:w val="0.3846153846153848"/>
          <c:h val="0.72368421052631848"/>
        </c:manualLayout>
      </c:layout>
      <c:pieChart>
        <c:varyColors val="1"/>
        <c:ser>
          <c:idx val="0"/>
          <c:order val="0"/>
          <c:tx>
            <c:strRef>
              <c:f>Sheet1!$B$1</c:f>
              <c:strCache>
                <c:ptCount val="1"/>
                <c:pt idx="0">
                  <c:v>Deals</c:v>
                </c:pt>
              </c:strCache>
            </c:strRef>
          </c:tx>
          <c:spPr>
            <a:solidFill>
              <a:srgbClr val="00386B"/>
            </a:solidFill>
            <a:ln w="30104">
              <a:noFill/>
            </a:ln>
          </c:spPr>
          <c:dPt>
            <c:idx val="1"/>
            <c:bubble3D val="0"/>
            <c:spPr>
              <a:solidFill>
                <a:srgbClr val="E28C05"/>
              </a:solidFill>
              <a:ln w="30104">
                <a:noFill/>
              </a:ln>
            </c:spPr>
          </c:dPt>
          <c:dPt>
            <c:idx val="2"/>
            <c:bubble3D val="0"/>
            <c:spPr>
              <a:solidFill>
                <a:srgbClr val="70193D"/>
              </a:solidFill>
              <a:ln w="30104">
                <a:noFill/>
              </a:ln>
            </c:spPr>
          </c:dPt>
          <c:dLbls>
            <c:dLbl>
              <c:idx val="0"/>
              <c:layout>
                <c:manualLayout>
                  <c:x val="3.1906059570526182E-2"/>
                  <c:y val="-8.4716122676570207E-2"/>
                </c:manualLayout>
              </c:layout>
              <c:tx>
                <c:rich>
                  <a:bodyPr/>
                  <a:lstStyle/>
                  <a:p>
                    <a:pPr>
                      <a:defRPr sz="948" b="0" i="0" u="none" strike="noStrike" baseline="0">
                        <a:solidFill>
                          <a:srgbClr val="000000"/>
                        </a:solidFill>
                        <a:latin typeface="Arial"/>
                        <a:ea typeface="Arial"/>
                        <a:cs typeface="Arial"/>
                      </a:defRPr>
                    </a:pPr>
                    <a:r>
                      <a:rPr lang="en-US" dirty="0" smtClean="0"/>
                      <a:t>Wholesale</a:t>
                    </a:r>
                    <a:r>
                      <a:rPr lang="en-US" dirty="0"/>
                      <a:t>
</a:t>
                    </a:r>
                    <a:r>
                      <a:rPr lang="en-US" dirty="0" smtClean="0"/>
                      <a:t>64%</a:t>
                    </a:r>
                    <a:endParaRPr lang="en-US" dirty="0"/>
                  </a:p>
                </c:rich>
              </c:tx>
              <c:numFmt formatCode="0%" sourceLinked="0"/>
              <c:spPr>
                <a:noFill/>
                <a:ln w="30104">
                  <a:noFill/>
                </a:ln>
              </c:spPr>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3.2915953276179917E-2"/>
                  <c:y val="-2.7926177911160012E-2"/>
                </c:manualLayout>
              </c:layout>
              <c:tx>
                <c:rich>
                  <a:bodyPr/>
                  <a:lstStyle/>
                  <a:p>
                    <a:pPr>
                      <a:defRPr sz="948" b="0" i="0" u="none" strike="noStrike" baseline="0">
                        <a:solidFill>
                          <a:srgbClr val="000000"/>
                        </a:solidFill>
                        <a:latin typeface="Arial"/>
                        <a:ea typeface="Arial"/>
                        <a:cs typeface="Arial"/>
                      </a:defRPr>
                    </a:pPr>
                    <a:r>
                      <a:rPr lang="en-US" dirty="0"/>
                      <a:t>Large Industrial
</a:t>
                    </a:r>
                    <a:r>
                      <a:rPr lang="en-US" dirty="0" smtClean="0"/>
                      <a:t>19%</a:t>
                    </a:r>
                    <a:endParaRPr lang="en-US" dirty="0"/>
                  </a:p>
                </c:rich>
              </c:tx>
              <c:numFmt formatCode="0%" sourceLinked="0"/>
              <c:spPr>
                <a:noFill/>
                <a:ln w="30104">
                  <a:noFill/>
                </a:ln>
              </c:sp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9.4761981655873385E-4"/>
                  <c:y val="-2.2711875470222895E-2"/>
                </c:manualLayout>
              </c:layout>
              <c:tx>
                <c:rich>
                  <a:bodyPr/>
                  <a:lstStyle/>
                  <a:p>
                    <a:pPr>
                      <a:defRPr sz="948" b="0" i="0" u="none" strike="noStrike" baseline="0">
                        <a:solidFill>
                          <a:srgbClr val="000000"/>
                        </a:solidFill>
                        <a:latin typeface="Arial"/>
                        <a:ea typeface="Arial"/>
                        <a:cs typeface="Arial"/>
                      </a:defRPr>
                    </a:pPr>
                    <a:r>
                      <a:rPr lang="en-US" dirty="0" smtClean="0"/>
                      <a:t>Retail</a:t>
                    </a:r>
                    <a:r>
                      <a:rPr lang="en-US" dirty="0"/>
                      <a:t>
</a:t>
                    </a:r>
                    <a:r>
                      <a:rPr lang="en-US" dirty="0" smtClean="0"/>
                      <a:t>17%</a:t>
                    </a:r>
                    <a:endParaRPr lang="en-US" dirty="0"/>
                  </a:p>
                </c:rich>
              </c:tx>
              <c:numFmt formatCode="0%" sourceLinked="0"/>
              <c:spPr>
                <a:noFill/>
                <a:ln w="30104">
                  <a:noFill/>
                </a:ln>
              </c:spPr>
              <c:dLblPos val="bestFit"/>
              <c:showLegendKey val="0"/>
              <c:showVal val="0"/>
              <c:showCatName val="1"/>
              <c:showSerName val="0"/>
              <c:showPercent val="1"/>
              <c:showBubbleSize val="0"/>
              <c:extLst>
                <c:ext xmlns:c15="http://schemas.microsoft.com/office/drawing/2012/chart" uri="{CE6537A1-D6FC-4f65-9D91-7224C49458BB}"/>
              </c:extLst>
            </c:dLbl>
            <c:numFmt formatCode="0%" sourceLinked="0"/>
            <c:spPr>
              <a:noFill/>
              <a:ln w="30104">
                <a:noFill/>
              </a:ln>
            </c:spPr>
            <c:txPr>
              <a:bodyPr/>
              <a:lstStyle/>
              <a:p>
                <a:pPr>
                  <a:defRPr sz="1067" b="0" i="0" u="none" strike="noStrike" baseline="0">
                    <a:solidFill>
                      <a:srgbClr val="000000"/>
                    </a:solidFill>
                    <a:latin typeface="Arial"/>
                    <a:ea typeface="Arial"/>
                    <a:cs typeface="Arial"/>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Sheet1!$A$2:$A$7</c:f>
              <c:strCache>
                <c:ptCount val="3"/>
                <c:pt idx="0">
                  <c:v>Wholesale</c:v>
                </c:pt>
                <c:pt idx="1">
                  <c:v>Large Industrial</c:v>
                </c:pt>
                <c:pt idx="2">
                  <c:v>Retail</c:v>
                </c:pt>
              </c:strCache>
            </c:strRef>
          </c:cat>
          <c:val>
            <c:numRef>
              <c:f>Sheet1!$B$2:$B$7</c:f>
              <c:numCache>
                <c:formatCode>#,##0</c:formatCode>
                <c:ptCount val="3"/>
                <c:pt idx="0">
                  <c:v>64</c:v>
                </c:pt>
                <c:pt idx="1">
                  <c:v>19</c:v>
                </c:pt>
                <c:pt idx="2">
                  <c:v>17</c:v>
                </c:pt>
              </c:numCache>
            </c:numRef>
          </c:val>
        </c:ser>
        <c:dLbls>
          <c:showLegendKey val="0"/>
          <c:showVal val="0"/>
          <c:showCatName val="1"/>
          <c:showSerName val="0"/>
          <c:showPercent val="1"/>
          <c:showBubbleSize val="0"/>
          <c:showLeaderLines val="0"/>
        </c:dLbls>
        <c:firstSliceAng val="0"/>
      </c:pieChart>
      <c:spPr>
        <a:noFill/>
        <a:ln w="30104">
          <a:noFill/>
        </a:ln>
      </c:spPr>
    </c:plotArea>
    <c:plotVisOnly val="1"/>
    <c:dispBlanksAs val="zero"/>
    <c:showDLblsOverMax val="0"/>
  </c:chart>
  <c:spPr>
    <a:noFill/>
    <a:ln>
      <a:noFill/>
    </a:ln>
  </c:spPr>
  <c:txPr>
    <a:bodyPr/>
    <a:lstStyle/>
    <a:p>
      <a:pPr>
        <a:defRPr sz="1422"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8784100884739823E-2"/>
          <c:y val="0.18903081453730677"/>
          <c:w val="0.86743572410159753"/>
          <c:h val="0.68330765458209619"/>
        </c:manualLayout>
      </c:layout>
      <c:lineChart>
        <c:grouping val="standard"/>
        <c:varyColors val="0"/>
        <c:ser>
          <c:idx val="0"/>
          <c:order val="0"/>
          <c:tx>
            <c:strRef>
              <c:f>Sheet1!$C$27</c:f>
              <c:strCache>
                <c:ptCount val="1"/>
                <c:pt idx="0">
                  <c:v>Moody's</c:v>
                </c:pt>
              </c:strCache>
            </c:strRef>
          </c:tx>
          <c:spPr>
            <a:ln w="50800"/>
          </c:spPr>
          <c:val>
            <c:numRef>
              <c:f>Sheet1!$D$27:$M$27</c:f>
              <c:numCache>
                <c:formatCode>General</c:formatCode>
                <c:ptCount val="10"/>
                <c:pt idx="0">
                  <c:v>3</c:v>
                </c:pt>
                <c:pt idx="1">
                  <c:v>3</c:v>
                </c:pt>
                <c:pt idx="2">
                  <c:v>3</c:v>
                </c:pt>
                <c:pt idx="3">
                  <c:v>3</c:v>
                </c:pt>
                <c:pt idx="4">
                  <c:v>3</c:v>
                </c:pt>
                <c:pt idx="5">
                  <c:v>3</c:v>
                </c:pt>
                <c:pt idx="6">
                  <c:v>3</c:v>
                </c:pt>
                <c:pt idx="7">
                  <c:v>3</c:v>
                </c:pt>
                <c:pt idx="8">
                  <c:v>3</c:v>
                </c:pt>
                <c:pt idx="9">
                  <c:v>3</c:v>
                </c:pt>
              </c:numCache>
            </c:numRef>
          </c:val>
          <c:smooth val="0"/>
        </c:ser>
        <c:ser>
          <c:idx val="1"/>
          <c:order val="1"/>
          <c:tx>
            <c:strRef>
              <c:f>Sheet1!$C$28</c:f>
              <c:strCache>
                <c:ptCount val="1"/>
                <c:pt idx="0">
                  <c:v>Fitch</c:v>
                </c:pt>
              </c:strCache>
            </c:strRef>
          </c:tx>
          <c:val>
            <c:numRef>
              <c:f>Sheet1!$D$28:$M$28</c:f>
              <c:numCache>
                <c:formatCode>General</c:formatCode>
                <c:ptCount val="10"/>
                <c:pt idx="0">
                  <c:v>2</c:v>
                </c:pt>
                <c:pt idx="1">
                  <c:v>2</c:v>
                </c:pt>
                <c:pt idx="2">
                  <c:v>2</c:v>
                </c:pt>
                <c:pt idx="3">
                  <c:v>2</c:v>
                </c:pt>
                <c:pt idx="4">
                  <c:v>2</c:v>
                </c:pt>
                <c:pt idx="5">
                  <c:v>2</c:v>
                </c:pt>
                <c:pt idx="6">
                  <c:v>2</c:v>
                </c:pt>
                <c:pt idx="7">
                  <c:v>2</c:v>
                </c:pt>
                <c:pt idx="8">
                  <c:v>2</c:v>
                </c:pt>
                <c:pt idx="9">
                  <c:v>2</c:v>
                </c:pt>
              </c:numCache>
            </c:numRef>
          </c:val>
          <c:smooth val="0"/>
        </c:ser>
        <c:ser>
          <c:idx val="2"/>
          <c:order val="2"/>
          <c:tx>
            <c:strRef>
              <c:f>Sheet1!$C$29</c:f>
              <c:strCache>
                <c:ptCount val="1"/>
                <c:pt idx="0">
                  <c:v>S&amp;P</c:v>
                </c:pt>
              </c:strCache>
            </c:strRef>
          </c:tx>
          <c:val>
            <c:numRef>
              <c:f>Sheet1!$D$29:$M$29</c:f>
              <c:numCache>
                <c:formatCode>General</c:formatCode>
                <c:ptCount val="10"/>
                <c:pt idx="0">
                  <c:v>1</c:v>
                </c:pt>
                <c:pt idx="1">
                  <c:v>1</c:v>
                </c:pt>
                <c:pt idx="2">
                  <c:v>1</c:v>
                </c:pt>
                <c:pt idx="3">
                  <c:v>1</c:v>
                </c:pt>
                <c:pt idx="4">
                  <c:v>1</c:v>
                </c:pt>
                <c:pt idx="5">
                  <c:v>1</c:v>
                </c:pt>
                <c:pt idx="6">
                  <c:v>1</c:v>
                </c:pt>
                <c:pt idx="7">
                  <c:v>1</c:v>
                </c:pt>
                <c:pt idx="8">
                  <c:v>1</c:v>
                </c:pt>
                <c:pt idx="9">
                  <c:v>1</c:v>
                </c:pt>
              </c:numCache>
            </c:numRef>
          </c:val>
          <c:smooth val="0"/>
        </c:ser>
        <c:dLbls>
          <c:showLegendKey val="0"/>
          <c:showVal val="0"/>
          <c:showCatName val="0"/>
          <c:showSerName val="0"/>
          <c:showPercent val="0"/>
          <c:showBubbleSize val="0"/>
        </c:dLbls>
        <c:marker val="1"/>
        <c:smooth val="0"/>
        <c:axId val="315038080"/>
        <c:axId val="315038472"/>
      </c:lineChart>
      <c:catAx>
        <c:axId val="315038080"/>
        <c:scaling>
          <c:orientation val="minMax"/>
        </c:scaling>
        <c:delete val="0"/>
        <c:axPos val="b"/>
        <c:majorTickMark val="out"/>
        <c:minorTickMark val="none"/>
        <c:tickLblPos val="none"/>
        <c:spPr>
          <a:solidFill>
            <a:srgbClr val="92D050"/>
          </a:solidFill>
          <a:ln>
            <a:noFill/>
          </a:ln>
        </c:spPr>
        <c:crossAx val="315038472"/>
        <c:crosses val="autoZero"/>
        <c:auto val="1"/>
        <c:lblAlgn val="ctr"/>
        <c:lblOffset val="100"/>
        <c:noMultiLvlLbl val="0"/>
      </c:catAx>
      <c:valAx>
        <c:axId val="315038472"/>
        <c:scaling>
          <c:orientation val="minMax"/>
          <c:max val="3"/>
          <c:min val="1"/>
        </c:scaling>
        <c:delete val="0"/>
        <c:axPos val="l"/>
        <c:majorGridlines>
          <c:spPr>
            <a:ln>
              <a:noFill/>
            </a:ln>
          </c:spPr>
        </c:majorGridlines>
        <c:numFmt formatCode="General" sourceLinked="1"/>
        <c:majorTickMark val="out"/>
        <c:minorTickMark val="none"/>
        <c:tickLblPos val="none"/>
        <c:spPr>
          <a:ln>
            <a:noFill/>
          </a:ln>
        </c:spPr>
        <c:crossAx val="315038080"/>
        <c:crosses val="autoZero"/>
        <c:crossBetween val="between"/>
        <c:majorUnit val="1"/>
      </c:valAx>
      <c:spPr>
        <a:noFill/>
        <a:ln w="25400">
          <a:noFill/>
        </a:ln>
      </c:spPr>
    </c:plotArea>
    <c:plotVisOnly val="1"/>
    <c:dispBlanksAs val="gap"/>
    <c:showDLblsOverMax val="0"/>
  </c:chart>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u="sng" dirty="0" smtClean="0"/>
              <a:t>2018 Budget </a:t>
            </a:r>
            <a:r>
              <a:rPr lang="en-US" u="sng" dirty="0"/>
              <a:t>Cost Components</a:t>
            </a:r>
          </a:p>
          <a:p>
            <a:pPr>
              <a:defRPr/>
            </a:pPr>
            <a:r>
              <a:rPr lang="en-US" sz="1100" b="0" u="none" dirty="0"/>
              <a:t>(millions)</a:t>
            </a:r>
          </a:p>
        </c:rich>
      </c:tx>
      <c:overlay val="0"/>
    </c:title>
    <c:autoTitleDeleted val="0"/>
    <c:plotArea>
      <c:layout/>
      <c:pieChart>
        <c:varyColors val="1"/>
        <c:ser>
          <c:idx val="0"/>
          <c:order val="0"/>
          <c:dLbls>
            <c:dLbl>
              <c:idx val="0"/>
              <c:layout>
                <c:manualLayout>
                  <c:x val="-2.3166032556484178E-2"/>
                  <c:y val="-8.9238845144356982E-2"/>
                </c:manualLayout>
              </c:layout>
              <c:tx>
                <c:rich>
                  <a:bodyPr/>
                  <a:lstStyle/>
                  <a:p>
                    <a:r>
                      <a:rPr lang="en-US"/>
                      <a:t>Fuel</a:t>
                    </a:r>
                  </a:p>
                  <a:p>
                    <a:r>
                      <a:rPr lang="en-US"/>
                      <a:t>$573 ; 33%</a:t>
                    </a:r>
                  </a:p>
                </c:rich>
              </c:tx>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1"/>
              <c:layout>
                <c:manualLayout>
                  <c:x val="-9.7812137460710977E-2"/>
                  <c:y val="6.5616797900262466E-2"/>
                </c:manualLayout>
              </c:layout>
              <c:tx>
                <c:rich>
                  <a:bodyPr/>
                  <a:lstStyle/>
                  <a:p>
                    <a:r>
                      <a:rPr lang="en-US"/>
                      <a:t>Purchased Power</a:t>
                    </a:r>
                  </a:p>
                  <a:p>
                    <a:r>
                      <a:rPr lang="en-US"/>
                      <a:t>$153 ; 9%</a:t>
                    </a:r>
                  </a:p>
                </c:rich>
              </c:tx>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2"/>
              <c:layout>
                <c:manualLayout>
                  <c:x val="-2.5740036173871311E-2"/>
                  <c:y val="-7.874015748031496E-3"/>
                </c:manualLayout>
              </c:layout>
              <c:tx>
                <c:rich>
                  <a:bodyPr/>
                  <a:lstStyle/>
                  <a:p>
                    <a:r>
                      <a:rPr lang="en-US"/>
                      <a:t>Non-Fuel O&amp;M</a:t>
                    </a:r>
                  </a:p>
                  <a:p>
                    <a:r>
                      <a:rPr lang="en-US"/>
                      <a:t>$424 ; 25%</a:t>
                    </a:r>
                  </a:p>
                </c:rich>
              </c:tx>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3"/>
              <c:layout>
                <c:manualLayout>
                  <c:x val="5.662807958251688E-2"/>
                  <c:y val="-0.21522309711286086"/>
                </c:manualLayout>
              </c:layout>
              <c:tx>
                <c:rich>
                  <a:bodyPr/>
                  <a:lstStyle/>
                  <a:p>
                    <a:r>
                      <a:rPr lang="en-US"/>
                      <a:t>Debt Service;</a:t>
                    </a:r>
                    <a:r>
                      <a:rPr lang="en-US" baseline="0"/>
                      <a:t> </a:t>
                    </a:r>
                  </a:p>
                  <a:p>
                    <a:r>
                      <a:rPr lang="en-US"/>
                      <a:t>$397 ; 23%</a:t>
                    </a:r>
                  </a:p>
                </c:rich>
              </c:tx>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4"/>
              <c:layout>
                <c:manualLayout>
                  <c:x val="1.5444021704322786E-2"/>
                  <c:y val="0"/>
                </c:manualLayout>
              </c:layout>
              <c:tx>
                <c:rich>
                  <a:bodyPr/>
                  <a:lstStyle/>
                  <a:p>
                    <a:r>
                      <a:rPr lang="en-US"/>
                      <a:t>CIF, PTS, SIL, WC </a:t>
                    </a:r>
                  </a:p>
                  <a:p>
                    <a:r>
                      <a:rPr lang="en-US"/>
                      <a:t>$176 ; 10%</a:t>
                    </a:r>
                  </a:p>
                </c:rich>
              </c:tx>
              <c:dLblPos val="bestFit"/>
              <c:showLegendKey val="0"/>
              <c:showVal val="1"/>
              <c:showCatName val="1"/>
              <c:showSerName val="0"/>
              <c:showPercent val="1"/>
              <c:showBubbleSize val="0"/>
              <c:separator>; </c:separator>
              <c:extLst>
                <c:ext xmlns:c15="http://schemas.microsoft.com/office/drawing/2012/chart" uri="{CE6537A1-D6FC-4f65-9D91-7224C49458BB}"/>
              </c:extLst>
            </c:dLbl>
            <c:spPr>
              <a:noFill/>
              <a:ln>
                <a:noFill/>
              </a:ln>
              <a:effectLst/>
            </c:spPr>
            <c:dLblPos val="outEnd"/>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'CHART DATA'!$B$11:$B$15</c:f>
              <c:strCache>
                <c:ptCount val="5"/>
                <c:pt idx="0">
                  <c:v>Fuel</c:v>
                </c:pt>
                <c:pt idx="1">
                  <c:v>Purchased Power</c:v>
                </c:pt>
                <c:pt idx="2">
                  <c:v>Non-Fuel O&amp;M</c:v>
                </c:pt>
                <c:pt idx="3">
                  <c:v>Debt Service</c:v>
                </c:pt>
                <c:pt idx="4">
                  <c:v>CIF, PTS, SIL, WC</c:v>
                </c:pt>
              </c:strCache>
            </c:strRef>
          </c:cat>
          <c:val>
            <c:numRef>
              <c:f>'CHART DATA'!$C$11:$C$15</c:f>
              <c:numCache>
                <c:formatCode>"$"#,##0_);\("$"#,##0\)</c:formatCode>
                <c:ptCount val="5"/>
                <c:pt idx="0">
                  <c:v>572.54200000000003</c:v>
                </c:pt>
                <c:pt idx="1">
                  <c:v>153.49799999999999</c:v>
                </c:pt>
                <c:pt idx="2">
                  <c:v>423.80200000000002</c:v>
                </c:pt>
                <c:pt idx="3">
                  <c:v>396.779</c:v>
                </c:pt>
                <c:pt idx="4">
                  <c:v>175.90899999999999</c:v>
                </c:pt>
              </c:numCache>
            </c:numRef>
          </c:val>
        </c:ser>
        <c:dLbls>
          <c:dLblPos val="outEnd"/>
          <c:showLegendKey val="0"/>
          <c:showVal val="1"/>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27167020030896"/>
          <c:y val="7.2019043761366766E-2"/>
          <c:w val="0.87772741732408799"/>
          <c:h val="0.80053023726336503"/>
        </c:manualLayout>
      </c:layout>
      <c:lineChart>
        <c:grouping val="standard"/>
        <c:varyColors val="0"/>
        <c:ser>
          <c:idx val="0"/>
          <c:order val="0"/>
          <c:tx>
            <c:strRef>
              <c:f>Sheet1!$B$1</c:f>
              <c:strCache>
                <c:ptCount val="1"/>
                <c:pt idx="0">
                  <c:v>$/MWh</c:v>
                </c:pt>
              </c:strCache>
            </c:strRef>
          </c:tx>
          <c:spPr>
            <a:ln w="50800">
              <a:solidFill>
                <a:srgbClr val="C00000"/>
              </a:solidFill>
              <a:prstDash val="sysDash"/>
            </a:ln>
          </c:spPr>
          <c:marker>
            <c:symbol val="square"/>
            <c:size val="6"/>
            <c:spPr>
              <a:solidFill>
                <a:srgbClr val="000000">
                  <a:lumMod val="95000"/>
                  <a:lumOff val="5000"/>
                </a:srgbClr>
              </a:solidFill>
              <a:ln>
                <a:noFill/>
              </a:ln>
            </c:spPr>
          </c:marker>
          <c:dPt>
            <c:idx val="1"/>
            <c:bubble3D val="0"/>
            <c:spPr>
              <a:ln w="50800">
                <a:solidFill>
                  <a:srgbClr val="C00000"/>
                </a:solidFill>
                <a:prstDash val="solid"/>
              </a:ln>
            </c:spPr>
          </c:dPt>
          <c:dPt>
            <c:idx val="2"/>
            <c:bubble3D val="0"/>
            <c:spPr>
              <a:ln w="50800">
                <a:solidFill>
                  <a:srgbClr val="C00000"/>
                </a:solidFill>
                <a:prstDash val="solid"/>
              </a:ln>
            </c:spPr>
          </c:dPt>
          <c:dPt>
            <c:idx val="3"/>
            <c:bubble3D val="0"/>
            <c:spPr>
              <a:ln w="50800">
                <a:solidFill>
                  <a:srgbClr val="C00000"/>
                </a:solidFill>
                <a:prstDash val="solid"/>
              </a:ln>
            </c:spPr>
          </c:dPt>
          <c:dPt>
            <c:idx val="4"/>
            <c:bubble3D val="0"/>
            <c:spPr>
              <a:ln w="50800">
                <a:solidFill>
                  <a:srgbClr val="C00000"/>
                </a:solidFill>
                <a:prstDash val="solid"/>
              </a:ln>
            </c:spPr>
          </c:dPt>
          <c:dPt>
            <c:idx val="5"/>
            <c:bubble3D val="0"/>
            <c:spPr>
              <a:ln w="50800">
                <a:solidFill>
                  <a:srgbClr val="C00000"/>
                </a:solidFill>
                <a:prstDash val="solid"/>
              </a:ln>
            </c:spPr>
          </c:dPt>
          <c:dPt>
            <c:idx val="6"/>
            <c:bubble3D val="0"/>
            <c:spPr>
              <a:ln w="50800">
                <a:solidFill>
                  <a:srgbClr val="C00000"/>
                </a:solidFill>
                <a:prstDash val="solid"/>
              </a:ln>
            </c:spPr>
          </c:dPt>
          <c:dPt>
            <c:idx val="8"/>
            <c:bubble3D val="0"/>
            <c:spPr>
              <a:ln w="50800">
                <a:solidFill>
                  <a:srgbClr val="C00000"/>
                </a:solidFill>
                <a:prstDash val="sysDash"/>
              </a:ln>
            </c:spPr>
          </c:dPt>
          <c:dPt>
            <c:idx val="9"/>
            <c:bubble3D val="0"/>
            <c:spPr>
              <a:ln w="50800">
                <a:solidFill>
                  <a:srgbClr val="C00000"/>
                </a:solidFill>
                <a:prstDash val="sysDash"/>
              </a:ln>
            </c:spPr>
          </c:dPt>
          <c:dPt>
            <c:idx val="10"/>
            <c:bubble3D val="0"/>
            <c:spPr>
              <a:ln w="50800">
                <a:solidFill>
                  <a:srgbClr val="C00000"/>
                </a:solidFill>
                <a:prstDash val="sysDash"/>
              </a:ln>
            </c:spPr>
          </c:dPt>
          <c:dPt>
            <c:idx val="11"/>
            <c:bubble3D val="0"/>
            <c:spPr>
              <a:ln w="50800">
                <a:solidFill>
                  <a:srgbClr val="C00000"/>
                </a:solidFill>
                <a:prstDash val="sysDash"/>
              </a:ln>
            </c:spPr>
          </c:dPt>
          <c:cat>
            <c:numRef>
              <c:f>Sheet1!$A$2:$A$12</c:f>
              <c:numCache>
                <c:formatCode>0</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Sheet1!$B$2:$B$12</c:f>
              <c:numCache>
                <c:formatCode>"$"#,##0.00_);\("$"#,##0.00\)</c:formatCode>
                <c:ptCount val="11"/>
                <c:pt idx="0">
                  <c:v>34.69</c:v>
                </c:pt>
                <c:pt idx="1">
                  <c:v>33.549999999999997</c:v>
                </c:pt>
                <c:pt idx="2">
                  <c:v>35.47</c:v>
                </c:pt>
                <c:pt idx="3">
                  <c:v>31.66</c:v>
                </c:pt>
                <c:pt idx="4">
                  <c:v>31.08</c:v>
                </c:pt>
                <c:pt idx="5">
                  <c:v>31.34</c:v>
                </c:pt>
                <c:pt idx="6">
                  <c:v>29.94</c:v>
                </c:pt>
                <c:pt idx="7">
                  <c:v>28.71</c:v>
                </c:pt>
                <c:pt idx="8">
                  <c:v>28.92</c:v>
                </c:pt>
                <c:pt idx="9">
                  <c:v>29.14</c:v>
                </c:pt>
                <c:pt idx="10">
                  <c:v>29.39</c:v>
                </c:pt>
              </c:numCache>
            </c:numRef>
          </c:val>
          <c:smooth val="0"/>
        </c:ser>
        <c:dLbls>
          <c:showLegendKey val="0"/>
          <c:showVal val="0"/>
          <c:showCatName val="0"/>
          <c:showSerName val="0"/>
          <c:showPercent val="0"/>
          <c:showBubbleSize val="0"/>
        </c:dLbls>
        <c:marker val="1"/>
        <c:smooth val="0"/>
        <c:axId val="316391792"/>
        <c:axId val="316392184"/>
      </c:lineChart>
      <c:catAx>
        <c:axId val="316391792"/>
        <c:scaling>
          <c:orientation val="minMax"/>
        </c:scaling>
        <c:delete val="0"/>
        <c:axPos val="b"/>
        <c:majorGridlines/>
        <c:numFmt formatCode="0" sourceLinked="1"/>
        <c:majorTickMark val="cross"/>
        <c:minorTickMark val="none"/>
        <c:tickLblPos val="low"/>
        <c:spPr>
          <a:ln>
            <a:solidFill>
              <a:srgbClr val="000000"/>
            </a:solidFill>
          </a:ln>
        </c:spPr>
        <c:txPr>
          <a:bodyPr rot="-5400000" vert="horz"/>
          <a:lstStyle/>
          <a:p>
            <a:pPr>
              <a:defRPr sz="1650" b="1" i="0" baseline="0"/>
            </a:pPr>
            <a:endParaRPr lang="en-US"/>
          </a:p>
        </c:txPr>
        <c:crossAx val="316392184"/>
        <c:crosses val="autoZero"/>
        <c:auto val="1"/>
        <c:lblAlgn val="ctr"/>
        <c:lblOffset val="100"/>
        <c:noMultiLvlLbl val="0"/>
      </c:catAx>
      <c:valAx>
        <c:axId val="316392184"/>
        <c:scaling>
          <c:orientation val="minMax"/>
          <c:max val="38"/>
          <c:min val="25"/>
        </c:scaling>
        <c:delete val="0"/>
        <c:axPos val="l"/>
        <c:majorGridlines>
          <c:spPr>
            <a:ln>
              <a:solidFill>
                <a:srgbClr val="000000"/>
              </a:solidFill>
            </a:ln>
          </c:spPr>
        </c:majorGridlines>
        <c:numFmt formatCode="&quot;$&quot;#,##0.00_);\(&quot;$&quot;#,##0.00\)" sourceLinked="0"/>
        <c:majorTickMark val="out"/>
        <c:minorTickMark val="none"/>
        <c:tickLblPos val="nextTo"/>
        <c:spPr>
          <a:ln>
            <a:solidFill>
              <a:srgbClr val="000000"/>
            </a:solidFill>
          </a:ln>
        </c:spPr>
        <c:crossAx val="316391792"/>
        <c:crosses val="autoZero"/>
        <c:crossBetween val="midCat"/>
        <c:majorUnit val="2"/>
      </c:valAx>
    </c:plotArea>
    <c:plotVisOnly val="1"/>
    <c:dispBlanksAs val="gap"/>
    <c:showDLblsOverMax val="0"/>
  </c:chart>
  <c:txPr>
    <a:bodyPr/>
    <a:lstStyle/>
    <a:p>
      <a:pPr algn="ctr">
        <a:defRPr lang="en-US" sz="1600" b="0" i="0" u="none" strike="noStrike" kern="1200" baseline="0">
          <a:solidFill>
            <a:srgbClr val="000000"/>
          </a:solidFill>
          <a:latin typeface="Times New Roman" pitchFamily="18" charset="0"/>
          <a:ea typeface="+mn-ea"/>
          <a:cs typeface="Times New Roman" pitchFamily="18"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83459962241875E-2"/>
          <c:y val="4.2501283679701712E-2"/>
          <c:w val="0.91569542294055684"/>
          <c:h val="0.7789305371636549"/>
        </c:manualLayout>
      </c:layout>
      <c:barChart>
        <c:barDir val="col"/>
        <c:grouping val="stacked"/>
        <c:varyColors val="0"/>
        <c:ser>
          <c:idx val="0"/>
          <c:order val="0"/>
          <c:tx>
            <c:strRef>
              <c:f>Sheet1!$B$1</c:f>
              <c:strCache>
                <c:ptCount val="1"/>
                <c:pt idx="0">
                  <c:v>Total Existing</c:v>
                </c:pt>
              </c:strCache>
            </c:strRef>
          </c:tx>
          <c:spPr>
            <a:solidFill>
              <a:srgbClr val="7FA9CF"/>
            </a:solidFill>
          </c:spPr>
          <c:invertIfNegative val="0"/>
          <c:dPt>
            <c:idx val="5"/>
            <c:invertIfNegative val="0"/>
            <c:bubble3D val="0"/>
            <c:spPr>
              <a:solidFill>
                <a:srgbClr val="7FA9CF"/>
              </a:solidFill>
            </c:spPr>
          </c:dPt>
          <c:cat>
            <c:numRef>
              <c:f>Sheet1!$A$2:$A$45</c:f>
              <c:numCache>
                <c:formatCode>General</c:formatCode>
                <c:ptCount val="44"/>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pt idx="33">
                  <c:v>2051</c:v>
                </c:pt>
                <c:pt idx="34">
                  <c:v>2052</c:v>
                </c:pt>
                <c:pt idx="35">
                  <c:v>2053</c:v>
                </c:pt>
                <c:pt idx="36">
                  <c:v>2054</c:v>
                </c:pt>
                <c:pt idx="37">
                  <c:v>2055</c:v>
                </c:pt>
                <c:pt idx="38">
                  <c:v>2056</c:v>
                </c:pt>
                <c:pt idx="39">
                  <c:v>2057</c:v>
                </c:pt>
                <c:pt idx="40">
                  <c:v>2058</c:v>
                </c:pt>
                <c:pt idx="41">
                  <c:v>2059</c:v>
                </c:pt>
                <c:pt idx="42">
                  <c:v>2060</c:v>
                </c:pt>
                <c:pt idx="43">
                  <c:v>2061</c:v>
                </c:pt>
              </c:numCache>
            </c:numRef>
          </c:cat>
          <c:val>
            <c:numRef>
              <c:f>Sheet1!$B$2:$B$40</c:f>
              <c:numCache>
                <c:formatCode>"$"#,##0_);[Red]\("$"#,##0\)</c:formatCode>
                <c:ptCount val="39"/>
                <c:pt idx="0">
                  <c:v>549196597.49333322</c:v>
                </c:pt>
                <c:pt idx="1">
                  <c:v>556696543.76233327</c:v>
                </c:pt>
                <c:pt idx="2">
                  <c:v>550624009.0444808</c:v>
                </c:pt>
                <c:pt idx="3">
                  <c:v>556339941.56517971</c:v>
                </c:pt>
                <c:pt idx="4">
                  <c:v>501015475.95404083</c:v>
                </c:pt>
                <c:pt idx="5">
                  <c:v>484246680.64938766</c:v>
                </c:pt>
                <c:pt idx="6">
                  <c:v>496090204.64301336</c:v>
                </c:pt>
                <c:pt idx="7">
                  <c:v>489660397.59913665</c:v>
                </c:pt>
                <c:pt idx="8">
                  <c:v>480824025.19905239</c:v>
                </c:pt>
                <c:pt idx="9">
                  <c:v>463922677.17338234</c:v>
                </c:pt>
                <c:pt idx="10">
                  <c:v>484191574.03563434</c:v>
                </c:pt>
                <c:pt idx="11">
                  <c:v>488741253.08649266</c:v>
                </c:pt>
                <c:pt idx="12">
                  <c:v>453407613.13109475</c:v>
                </c:pt>
                <c:pt idx="13">
                  <c:v>453078888.31653237</c:v>
                </c:pt>
                <c:pt idx="14">
                  <c:v>417798666.10581481</c:v>
                </c:pt>
                <c:pt idx="15">
                  <c:v>466465627.24202001</c:v>
                </c:pt>
                <c:pt idx="16">
                  <c:v>455593943.14535326</c:v>
                </c:pt>
                <c:pt idx="17">
                  <c:v>459288183.36868656</c:v>
                </c:pt>
                <c:pt idx="18">
                  <c:v>466317626.01451987</c:v>
                </c:pt>
                <c:pt idx="19">
                  <c:v>410591168.10451996</c:v>
                </c:pt>
                <c:pt idx="20">
                  <c:v>379378150.25701988</c:v>
                </c:pt>
                <c:pt idx="21">
                  <c:v>377479618.50785327</c:v>
                </c:pt>
                <c:pt idx="22">
                  <c:v>381365080.78535324</c:v>
                </c:pt>
                <c:pt idx="23">
                  <c:v>410107467.91868657</c:v>
                </c:pt>
                <c:pt idx="24">
                  <c:v>400896352.47701997</c:v>
                </c:pt>
                <c:pt idx="25">
                  <c:v>412476695.1628533</c:v>
                </c:pt>
                <c:pt idx="26">
                  <c:v>420752633.68866831</c:v>
                </c:pt>
                <c:pt idx="27">
                  <c:v>423227308.19152594</c:v>
                </c:pt>
                <c:pt idx="28">
                  <c:v>442833740.03652591</c:v>
                </c:pt>
                <c:pt idx="29">
                  <c:v>371235046.45985925</c:v>
                </c:pt>
                <c:pt idx="30">
                  <c:v>364829601.84652597</c:v>
                </c:pt>
                <c:pt idx="31">
                  <c:v>351000901.7598592</c:v>
                </c:pt>
                <c:pt idx="32">
                  <c:v>286621504.51319259</c:v>
                </c:pt>
                <c:pt idx="33">
                  <c:v>286927212.50985926</c:v>
                </c:pt>
                <c:pt idx="34">
                  <c:v>289940313.43932652</c:v>
                </c:pt>
                <c:pt idx="35">
                  <c:v>266501710.5</c:v>
                </c:pt>
                <c:pt idx="36">
                  <c:v>208792362.91666669</c:v>
                </c:pt>
                <c:pt idx="37">
                  <c:v>119882741.74999999</c:v>
                </c:pt>
                <c:pt idx="38">
                  <c:v>41509100.420000002</c:v>
                </c:pt>
              </c:numCache>
            </c:numRef>
          </c:val>
        </c:ser>
        <c:ser>
          <c:idx val="3"/>
          <c:order val="1"/>
          <c:tx>
            <c:strRef>
              <c:f>Sheet1!$C$1</c:f>
              <c:strCache>
                <c:ptCount val="1"/>
                <c:pt idx="0">
                  <c:v>Total Projected</c:v>
                </c:pt>
              </c:strCache>
            </c:strRef>
          </c:tx>
          <c:spPr>
            <a:ln>
              <a:noFill/>
              <a:prstDash val="sysDash"/>
            </a:ln>
          </c:spPr>
          <c:invertIfNegative val="0"/>
          <c:cat>
            <c:numRef>
              <c:f>Sheet1!$A$2:$A$45</c:f>
              <c:numCache>
                <c:formatCode>General</c:formatCode>
                <c:ptCount val="44"/>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pt idx="33">
                  <c:v>2051</c:v>
                </c:pt>
                <c:pt idx="34">
                  <c:v>2052</c:v>
                </c:pt>
                <c:pt idx="35">
                  <c:v>2053</c:v>
                </c:pt>
                <c:pt idx="36">
                  <c:v>2054</c:v>
                </c:pt>
                <c:pt idx="37">
                  <c:v>2055</c:v>
                </c:pt>
                <c:pt idx="38">
                  <c:v>2056</c:v>
                </c:pt>
                <c:pt idx="39">
                  <c:v>2057</c:v>
                </c:pt>
                <c:pt idx="40">
                  <c:v>2058</c:v>
                </c:pt>
                <c:pt idx="41">
                  <c:v>2059</c:v>
                </c:pt>
                <c:pt idx="42">
                  <c:v>2060</c:v>
                </c:pt>
                <c:pt idx="43">
                  <c:v>2061</c:v>
                </c:pt>
              </c:numCache>
            </c:numRef>
          </c:cat>
          <c:val>
            <c:numRef>
              <c:f>Sheet1!$C$2:$C$40</c:f>
              <c:numCache>
                <c:formatCode>"$"#,##0_);[Red]\("$"#,##0\)</c:formatCode>
                <c:ptCount val="39"/>
                <c:pt idx="0">
                  <c:v>1308453.9999999998</c:v>
                </c:pt>
                <c:pt idx="1">
                  <c:v>1156766</c:v>
                </c:pt>
                <c:pt idx="2">
                  <c:v>978754</c:v>
                </c:pt>
                <c:pt idx="3">
                  <c:v>1650196</c:v>
                </c:pt>
                <c:pt idx="4">
                  <c:v>2618129</c:v>
                </c:pt>
                <c:pt idx="5">
                  <c:v>10332555</c:v>
                </c:pt>
                <c:pt idx="6">
                  <c:v>5430893</c:v>
                </c:pt>
                <c:pt idx="7">
                  <c:v>11677139.101941392</c:v>
                </c:pt>
                <c:pt idx="8">
                  <c:v>18227089.967593044</c:v>
                </c:pt>
                <c:pt idx="9">
                  <c:v>36599871.652612805</c:v>
                </c:pt>
                <c:pt idx="10">
                  <c:v>24582438.449566599</c:v>
                </c:pt>
                <c:pt idx="11">
                  <c:v>23786191.949566599</c:v>
                </c:pt>
                <c:pt idx="12">
                  <c:v>49381403.562349737</c:v>
                </c:pt>
                <c:pt idx="13">
                  <c:v>36853708.301301613</c:v>
                </c:pt>
                <c:pt idx="14">
                  <c:v>73659526.961659878</c:v>
                </c:pt>
                <c:pt idx="15">
                  <c:v>29537982.898524258</c:v>
                </c:pt>
                <c:pt idx="16">
                  <c:v>35311955.837477408</c:v>
                </c:pt>
                <c:pt idx="17">
                  <c:v>32578906.051727097</c:v>
                </c:pt>
                <c:pt idx="18">
                  <c:v>28755927.247641027</c:v>
                </c:pt>
                <c:pt idx="19">
                  <c:v>58250440.772399716</c:v>
                </c:pt>
                <c:pt idx="20">
                  <c:v>67192544.64733015</c:v>
                </c:pt>
                <c:pt idx="21">
                  <c:v>63397125.025814049</c:v>
                </c:pt>
                <c:pt idx="22">
                  <c:v>60830089.712284647</c:v>
                </c:pt>
                <c:pt idx="23">
                  <c:v>39079007.579404742</c:v>
                </c:pt>
                <c:pt idx="24">
                  <c:v>70165131.729441658</c:v>
                </c:pt>
                <c:pt idx="25">
                  <c:v>30716743.308184028</c:v>
                </c:pt>
                <c:pt idx="26">
                  <c:v>31725542.237104382</c:v>
                </c:pt>
                <c:pt idx="27">
                  <c:v>22719412.890456084</c:v>
                </c:pt>
                <c:pt idx="28">
                  <c:v>15612137.19556848</c:v>
                </c:pt>
                <c:pt idx="29">
                  <c:v>35228613.364458412</c:v>
                </c:pt>
                <c:pt idx="30">
                  <c:v>36387547.141547859</c:v>
                </c:pt>
                <c:pt idx="31">
                  <c:v>31749596.006317366</c:v>
                </c:pt>
                <c:pt idx="32">
                  <c:v>34647061.712969251</c:v>
                </c:pt>
                <c:pt idx="33">
                  <c:v>26508337.792815045</c:v>
                </c:pt>
                <c:pt idx="34">
                  <c:v>22407149.240755945</c:v>
                </c:pt>
                <c:pt idx="35">
                  <c:v>22428108.41413895</c:v>
                </c:pt>
                <c:pt idx="36">
                  <c:v>22450193.342679992</c:v>
                </c:pt>
                <c:pt idx="37">
                  <c:v>22878657.762762573</c:v>
                </c:pt>
                <c:pt idx="38">
                  <c:v>13844775.676263897</c:v>
                </c:pt>
              </c:numCache>
            </c:numRef>
          </c:val>
        </c:ser>
        <c:ser>
          <c:idx val="1"/>
          <c:order val="3"/>
          <c:tx>
            <c:strRef>
              <c:f>Sheet1!$D$1</c:f>
              <c:strCache>
                <c:ptCount val="1"/>
                <c:pt idx="0">
                  <c:v>Avoided Future DS</c:v>
                </c:pt>
              </c:strCache>
            </c:strRef>
          </c:tx>
          <c:spPr>
            <a:pattFill prst="dkUpDiag">
              <a:fgClr>
                <a:schemeClr val="bg1">
                  <a:lumMod val="75000"/>
                </a:schemeClr>
              </a:fgClr>
              <a:bgClr>
                <a:schemeClr val="bg1"/>
              </a:bgClr>
            </a:pattFill>
          </c:spPr>
          <c:invertIfNegative val="0"/>
          <c:cat>
            <c:numRef>
              <c:f>Sheet1!$A$2:$A$40</c:f>
              <c:numCache>
                <c:formatCode>General</c:formatCode>
                <c:ptCount val="39"/>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pt idx="33">
                  <c:v>2051</c:v>
                </c:pt>
                <c:pt idx="34">
                  <c:v>2052</c:v>
                </c:pt>
                <c:pt idx="35">
                  <c:v>2053</c:v>
                </c:pt>
                <c:pt idx="36">
                  <c:v>2054</c:v>
                </c:pt>
                <c:pt idx="37">
                  <c:v>2055</c:v>
                </c:pt>
                <c:pt idx="38">
                  <c:v>2056</c:v>
                </c:pt>
              </c:numCache>
            </c:numRef>
          </c:cat>
          <c:val>
            <c:numRef>
              <c:f>Sheet1!$D$2:$D$40</c:f>
              <c:numCache>
                <c:formatCode>"$"#,##0_);[Red]\("$"#,##0\)</c:formatCode>
                <c:ptCount val="39"/>
                <c:pt idx="0">
                  <c:v>7193503.51398178</c:v>
                </c:pt>
                <c:pt idx="1">
                  <c:v>13610531.486804575</c:v>
                </c:pt>
                <c:pt idx="2">
                  <c:v>19963140.314328227</c:v>
                </c:pt>
                <c:pt idx="3">
                  <c:v>21310502.123828776</c:v>
                </c:pt>
                <c:pt idx="4">
                  <c:v>28863879.795979317</c:v>
                </c:pt>
                <c:pt idx="5">
                  <c:v>28863879.795979317</c:v>
                </c:pt>
                <c:pt idx="6">
                  <c:v>28863879.795979317</c:v>
                </c:pt>
                <c:pt idx="7">
                  <c:v>28863879.795979317</c:v>
                </c:pt>
                <c:pt idx="8">
                  <c:v>28863879.795979317</c:v>
                </c:pt>
                <c:pt idx="9">
                  <c:v>28863879.795979317</c:v>
                </c:pt>
                <c:pt idx="10">
                  <c:v>28863879.795979317</c:v>
                </c:pt>
                <c:pt idx="11">
                  <c:v>28863879.795979317</c:v>
                </c:pt>
                <c:pt idx="12">
                  <c:v>28863879.795979317</c:v>
                </c:pt>
                <c:pt idx="13">
                  <c:v>28863879.795979317</c:v>
                </c:pt>
                <c:pt idx="14">
                  <c:v>28863879.795979317</c:v>
                </c:pt>
                <c:pt idx="15">
                  <c:v>28863879.795979317</c:v>
                </c:pt>
                <c:pt idx="16">
                  <c:v>28863879.795979317</c:v>
                </c:pt>
                <c:pt idx="17">
                  <c:v>28863879.795979317</c:v>
                </c:pt>
                <c:pt idx="18">
                  <c:v>28863879.795979317</c:v>
                </c:pt>
                <c:pt idx="19">
                  <c:v>28863879.795979317</c:v>
                </c:pt>
                <c:pt idx="20">
                  <c:v>28863879.795979317</c:v>
                </c:pt>
                <c:pt idx="21">
                  <c:v>28863879.795979317</c:v>
                </c:pt>
                <c:pt idx="22">
                  <c:v>28863879.795979317</c:v>
                </c:pt>
                <c:pt idx="23">
                  <c:v>28863879.795979317</c:v>
                </c:pt>
                <c:pt idx="24">
                  <c:v>28863879.795979317</c:v>
                </c:pt>
                <c:pt idx="25">
                  <c:v>28863879.795979317</c:v>
                </c:pt>
                <c:pt idx="26">
                  <c:v>28863879.795979317</c:v>
                </c:pt>
                <c:pt idx="27">
                  <c:v>28863879.795979317</c:v>
                </c:pt>
                <c:pt idx="28">
                  <c:v>28863879.795979317</c:v>
                </c:pt>
                <c:pt idx="29">
                  <c:v>28863879.795979317</c:v>
                </c:pt>
                <c:pt idx="30">
                  <c:v>21670376.281997539</c:v>
                </c:pt>
                <c:pt idx="31">
                  <c:v>15253348.309174744</c:v>
                </c:pt>
                <c:pt idx="32">
                  <c:v>8900739.4816510901</c:v>
                </c:pt>
                <c:pt idx="33">
                  <c:v>7553377.672150543</c:v>
                </c:pt>
              </c:numCache>
            </c:numRef>
          </c:val>
        </c:ser>
        <c:dLbls>
          <c:showLegendKey val="0"/>
          <c:showVal val="0"/>
          <c:showCatName val="0"/>
          <c:showSerName val="0"/>
          <c:showPercent val="0"/>
          <c:showBubbleSize val="0"/>
        </c:dLbls>
        <c:gapWidth val="150"/>
        <c:overlap val="100"/>
        <c:axId val="318132040"/>
        <c:axId val="318132432"/>
      </c:barChart>
      <c:lineChart>
        <c:grouping val="standard"/>
        <c:varyColors val="0"/>
        <c:ser>
          <c:idx val="4"/>
          <c:order val="2"/>
          <c:tx>
            <c:strRef>
              <c:f>Sheet1!$F$1</c:f>
              <c:strCache>
                <c:ptCount val="1"/>
                <c:pt idx="0">
                  <c:v>DS Paid from Revenues</c:v>
                </c:pt>
              </c:strCache>
            </c:strRef>
          </c:tx>
          <c:spPr>
            <a:ln>
              <a:solidFill>
                <a:srgbClr val="C00000"/>
              </a:solidFill>
            </a:ln>
          </c:spPr>
          <c:marker>
            <c:symbol val="none"/>
          </c:marker>
          <c:cat>
            <c:numRef>
              <c:f>Sheet1!$A$2:$A$40</c:f>
              <c:numCache>
                <c:formatCode>General</c:formatCode>
                <c:ptCount val="39"/>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pt idx="33">
                  <c:v>2051</c:v>
                </c:pt>
                <c:pt idx="34">
                  <c:v>2052</c:v>
                </c:pt>
                <c:pt idx="35">
                  <c:v>2053</c:v>
                </c:pt>
                <c:pt idx="36">
                  <c:v>2054</c:v>
                </c:pt>
                <c:pt idx="37">
                  <c:v>2055</c:v>
                </c:pt>
                <c:pt idx="38">
                  <c:v>2056</c:v>
                </c:pt>
              </c:numCache>
            </c:numRef>
          </c:cat>
          <c:val>
            <c:numRef>
              <c:f>Sheet1!$F$2:$F$40</c:f>
              <c:numCache>
                <c:formatCode>"$"#,##0_);[Red]\("$"#,##0\)</c:formatCode>
                <c:ptCount val="39"/>
                <c:pt idx="0">
                  <c:v>395052366.49333322</c:v>
                </c:pt>
                <c:pt idx="1">
                  <c:v>412853309.76233315</c:v>
                </c:pt>
                <c:pt idx="2">
                  <c:v>441602763.04448092</c:v>
                </c:pt>
                <c:pt idx="3">
                  <c:v>467990137.56517971</c:v>
                </c:pt>
                <c:pt idx="4">
                  <c:v>488633604.95404083</c:v>
                </c:pt>
                <c:pt idx="5">
                  <c:v>484579235.6493876</c:v>
                </c:pt>
                <c:pt idx="6">
                  <c:v>491521097.6430133</c:v>
                </c:pt>
                <c:pt idx="7">
                  <c:v>491337536.70107806</c:v>
                </c:pt>
                <c:pt idx="8">
                  <c:v>489051115.16664553</c:v>
                </c:pt>
                <c:pt idx="9">
                  <c:v>490546548.82599521</c:v>
                </c:pt>
                <c:pt idx="10">
                  <c:v>498798012.48520094</c:v>
                </c:pt>
                <c:pt idx="11">
                  <c:v>502551445.0360592</c:v>
                </c:pt>
                <c:pt idx="12">
                  <c:v>492813016.69344455</c:v>
                </c:pt>
                <c:pt idx="13">
                  <c:v>479956596.61783397</c:v>
                </c:pt>
                <c:pt idx="14">
                  <c:v>481482193.0674746</c:v>
                </c:pt>
                <c:pt idx="15">
                  <c:v>496003610.14054418</c:v>
                </c:pt>
                <c:pt idx="16">
                  <c:v>490905898.98283058</c:v>
                </c:pt>
                <c:pt idx="17">
                  <c:v>491867089.42041355</c:v>
                </c:pt>
                <c:pt idx="18">
                  <c:v>495073553.2621609</c:v>
                </c:pt>
                <c:pt idx="19">
                  <c:v>468841608.87691963</c:v>
                </c:pt>
                <c:pt idx="20">
                  <c:v>446570694.90435004</c:v>
                </c:pt>
                <c:pt idx="21">
                  <c:v>440876743.53366721</c:v>
                </c:pt>
                <c:pt idx="22">
                  <c:v>442195170.49763787</c:v>
                </c:pt>
                <c:pt idx="23">
                  <c:v>449186475.49809134</c:v>
                </c:pt>
                <c:pt idx="24">
                  <c:v>471061484.20646161</c:v>
                </c:pt>
                <c:pt idx="25">
                  <c:v>443193438.47103727</c:v>
                </c:pt>
                <c:pt idx="26">
                  <c:v>452478175.92577267</c:v>
                </c:pt>
                <c:pt idx="27">
                  <c:v>445946721.08198208</c:v>
                </c:pt>
                <c:pt idx="28">
                  <c:v>458445877.23209435</c:v>
                </c:pt>
                <c:pt idx="29">
                  <c:v>406463659.82431757</c:v>
                </c:pt>
                <c:pt idx="30">
                  <c:v>401217148.98807383</c:v>
                </c:pt>
                <c:pt idx="31">
                  <c:v>382750497.76617658</c:v>
                </c:pt>
                <c:pt idx="32">
                  <c:v>321268566.2261619</c:v>
                </c:pt>
                <c:pt idx="33">
                  <c:v>313435550.30267423</c:v>
                </c:pt>
                <c:pt idx="34">
                  <c:v>312347462.68008244</c:v>
                </c:pt>
                <c:pt idx="35">
                  <c:v>288929818.91413897</c:v>
                </c:pt>
                <c:pt idx="36">
                  <c:v>231242556.25934669</c:v>
                </c:pt>
                <c:pt idx="37">
                  <c:v>142761399.51276258</c:v>
                </c:pt>
                <c:pt idx="38">
                  <c:v>55353876.096263908</c:v>
                </c:pt>
              </c:numCache>
            </c:numRef>
          </c:val>
          <c:smooth val="0"/>
        </c:ser>
        <c:dLbls>
          <c:showLegendKey val="0"/>
          <c:showVal val="0"/>
          <c:showCatName val="0"/>
          <c:showSerName val="0"/>
          <c:showPercent val="0"/>
          <c:showBubbleSize val="0"/>
        </c:dLbls>
        <c:marker val="1"/>
        <c:smooth val="0"/>
        <c:axId val="318132040"/>
        <c:axId val="318132432"/>
      </c:lineChart>
      <c:catAx>
        <c:axId val="318132040"/>
        <c:scaling>
          <c:orientation val="minMax"/>
        </c:scaling>
        <c:delete val="0"/>
        <c:axPos val="b"/>
        <c:numFmt formatCode="General" sourceLinked="1"/>
        <c:majorTickMark val="none"/>
        <c:minorTickMark val="none"/>
        <c:tickLblPos val="nextTo"/>
        <c:spPr>
          <a:ln>
            <a:solidFill>
              <a:srgbClr val="D3CEC4"/>
            </a:solidFill>
          </a:ln>
        </c:spPr>
        <c:txPr>
          <a:bodyPr/>
          <a:lstStyle/>
          <a:p>
            <a:pPr>
              <a:defRPr sz="1000">
                <a:solidFill>
                  <a:srgbClr val="000000"/>
                </a:solidFill>
              </a:defRPr>
            </a:pPr>
            <a:endParaRPr lang="en-US"/>
          </a:p>
        </c:txPr>
        <c:crossAx val="318132432"/>
        <c:crosses val="autoZero"/>
        <c:auto val="1"/>
        <c:lblAlgn val="ctr"/>
        <c:lblOffset val="100"/>
        <c:tickLblSkip val="4"/>
        <c:noMultiLvlLbl val="0"/>
      </c:catAx>
      <c:valAx>
        <c:axId val="318132432"/>
        <c:scaling>
          <c:orientation val="minMax"/>
          <c:max val="650000000"/>
          <c:min val="0"/>
        </c:scaling>
        <c:delete val="0"/>
        <c:axPos val="l"/>
        <c:majorGridlines>
          <c:spPr>
            <a:ln>
              <a:solidFill>
                <a:srgbClr val="D3CEC4"/>
              </a:solidFill>
            </a:ln>
          </c:spPr>
        </c:majorGridlines>
        <c:numFmt formatCode="#,##0" sourceLinked="0"/>
        <c:majorTickMark val="out"/>
        <c:minorTickMark val="none"/>
        <c:tickLblPos val="nextTo"/>
        <c:spPr>
          <a:ln>
            <a:noFill/>
          </a:ln>
        </c:spPr>
        <c:txPr>
          <a:bodyPr/>
          <a:lstStyle/>
          <a:p>
            <a:pPr>
              <a:defRPr sz="1000">
                <a:solidFill>
                  <a:srgbClr val="000000"/>
                </a:solidFill>
              </a:defRPr>
            </a:pPr>
            <a:endParaRPr lang="en-US"/>
          </a:p>
        </c:txPr>
        <c:crossAx val="318132040"/>
        <c:crosses val="autoZero"/>
        <c:crossBetween val="between"/>
        <c:majorUnit val="150000000"/>
        <c:dispUnits>
          <c:builtInUnit val="millions"/>
        </c:dispUnits>
      </c:valAx>
    </c:plotArea>
    <c:legend>
      <c:legendPos val="b"/>
      <c:layout>
        <c:manualLayout>
          <c:xMode val="edge"/>
          <c:yMode val="edge"/>
          <c:x val="0.16347776932044777"/>
          <c:y val="0.89506278770189796"/>
          <c:w val="0.76799412180997917"/>
          <c:h val="9.1588767504751437E-2"/>
        </c:manualLayout>
      </c:layout>
      <c:overlay val="0"/>
      <c:txPr>
        <a:bodyPr/>
        <a:lstStyle/>
        <a:p>
          <a:pPr>
            <a:defRPr sz="10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manualLayout>
          <c:layoutTarget val="inner"/>
          <c:xMode val="edge"/>
          <c:yMode val="edge"/>
          <c:x val="0.11978540876834841"/>
          <c:y val="3.0599822118597651E-2"/>
          <c:w val="0.86169607271313309"/>
          <c:h val="0.77372219346863713"/>
        </c:manualLayout>
      </c:layout>
      <c:barChart>
        <c:barDir val="col"/>
        <c:grouping val="clustered"/>
        <c:varyColors val="0"/>
        <c:ser>
          <c:idx val="0"/>
          <c:order val="0"/>
          <c:tx>
            <c:strRef>
              <c:f>Sheet1!$B$1</c:f>
              <c:strCache>
                <c:ptCount val="1"/>
                <c:pt idx="0">
                  <c:v>PTS</c:v>
                </c:pt>
              </c:strCache>
            </c:strRef>
          </c:tx>
          <c:invertIfNegative val="0"/>
          <c:dPt>
            <c:idx val="0"/>
            <c:invertIfNegative val="0"/>
            <c:bubble3D val="0"/>
          </c:dPt>
          <c:dPt>
            <c:idx val="3"/>
            <c:invertIfNegative val="0"/>
            <c:bubble3D val="0"/>
          </c:dPt>
          <c:dPt>
            <c:idx val="4"/>
            <c:invertIfNegative val="0"/>
            <c:bubble3D val="0"/>
          </c:dPt>
          <c:dPt>
            <c:idx val="5"/>
            <c:invertIfNegative val="0"/>
            <c:bubble3D val="0"/>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2015</c:v>
                </c:pt>
                <c:pt idx="1">
                  <c:v>2016</c:v>
                </c:pt>
                <c:pt idx="2">
                  <c:v>2017</c:v>
                </c:pt>
                <c:pt idx="3">
                  <c:v>2018 (1)</c:v>
                </c:pt>
                <c:pt idx="4">
                  <c:v>2019 (1)</c:v>
                </c:pt>
                <c:pt idx="5">
                  <c:v>2020 (1)</c:v>
                </c:pt>
              </c:strCache>
            </c:strRef>
          </c:cat>
          <c:val>
            <c:numRef>
              <c:f>Sheet1!$B$2:$B$7</c:f>
              <c:numCache>
                <c:formatCode>#,##0_);[Red]\(#,##0\)</c:formatCode>
                <c:ptCount val="6"/>
                <c:pt idx="0">
                  <c:v>20116000</c:v>
                </c:pt>
                <c:pt idx="1">
                  <c:v>19192000</c:v>
                </c:pt>
                <c:pt idx="2">
                  <c:v>17751000</c:v>
                </c:pt>
                <c:pt idx="3" formatCode="_(* #,##0_);_(* \(#,##0\);_(* &quot;-&quot;??_);_(@_)">
                  <c:v>17211000</c:v>
                </c:pt>
                <c:pt idx="4" formatCode="_(* #,##0_);_(* \(#,##0\);_(* &quot;-&quot;??_);_(@_)">
                  <c:v>16984000</c:v>
                </c:pt>
                <c:pt idx="5" formatCode="_(* #,##0_);_(* \(#,##0\);_(* &quot;-&quot;??_);_(@_)">
                  <c:v>17485000</c:v>
                </c:pt>
              </c:numCache>
            </c:numRef>
          </c:val>
        </c:ser>
        <c:ser>
          <c:idx val="1"/>
          <c:order val="1"/>
          <c:tx>
            <c:strRef>
              <c:f>Sheet1!$C$1</c:f>
              <c:strCache>
                <c:ptCount val="1"/>
                <c:pt idx="0">
                  <c:v>SIL</c:v>
                </c:pt>
              </c:strCache>
            </c:strRef>
          </c:tx>
          <c:invertIfNegative val="0"/>
          <c:dPt>
            <c:idx val="3"/>
            <c:invertIfNegative val="0"/>
            <c:bubble3D val="0"/>
          </c:dPt>
          <c:dPt>
            <c:idx val="4"/>
            <c:invertIfNegative val="0"/>
            <c:bubble3D val="0"/>
          </c:dPt>
          <c:dPt>
            <c:idx val="5"/>
            <c:invertIfNegative val="0"/>
            <c:bubble3D val="0"/>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2015</c:v>
                </c:pt>
                <c:pt idx="1">
                  <c:v>2016</c:v>
                </c:pt>
                <c:pt idx="2">
                  <c:v>2017</c:v>
                </c:pt>
                <c:pt idx="3">
                  <c:v>2018 (1)</c:v>
                </c:pt>
                <c:pt idx="4">
                  <c:v>2019 (1)</c:v>
                </c:pt>
                <c:pt idx="5">
                  <c:v>2020 (1)</c:v>
                </c:pt>
              </c:strCache>
            </c:strRef>
          </c:cat>
          <c:val>
            <c:numRef>
              <c:f>Sheet1!$C$2:$C$7</c:f>
              <c:numCache>
                <c:formatCode>#,##0_);[Red]\(#,##0\)</c:formatCode>
                <c:ptCount val="6"/>
                <c:pt idx="0">
                  <c:v>5238740.5199999996</c:v>
                </c:pt>
                <c:pt idx="1">
                  <c:v>5022615</c:v>
                </c:pt>
                <c:pt idx="2">
                  <c:v>4646553</c:v>
                </c:pt>
                <c:pt idx="3" formatCode="_(* #,##0_);_(* \(#,##0\);_(* &quot;-&quot;??_);_(@_)">
                  <c:v>4506000</c:v>
                </c:pt>
                <c:pt idx="4" formatCode="_(* #,##0_);_(* \(#,##0\);_(* &quot;-&quot;??_);_(@_)">
                  <c:v>4516000</c:v>
                </c:pt>
                <c:pt idx="5" formatCode="_(* #,##0_);_(* \(#,##0\);_(* &quot;-&quot;??_);_(@_)">
                  <c:v>4648000</c:v>
                </c:pt>
              </c:numCache>
            </c:numRef>
          </c:val>
        </c:ser>
        <c:dLbls>
          <c:showLegendKey val="0"/>
          <c:showVal val="0"/>
          <c:showCatName val="0"/>
          <c:showSerName val="0"/>
          <c:showPercent val="0"/>
          <c:showBubbleSize val="0"/>
        </c:dLbls>
        <c:gapWidth val="150"/>
        <c:axId val="318133216"/>
        <c:axId val="318133608"/>
      </c:barChart>
      <c:catAx>
        <c:axId val="318133216"/>
        <c:scaling>
          <c:orientation val="minMax"/>
        </c:scaling>
        <c:delete val="0"/>
        <c:axPos val="b"/>
        <c:numFmt formatCode="General" sourceLinked="1"/>
        <c:majorTickMark val="out"/>
        <c:minorTickMark val="none"/>
        <c:tickLblPos val="nextTo"/>
        <c:crossAx val="318133608"/>
        <c:crosses val="autoZero"/>
        <c:auto val="1"/>
        <c:lblAlgn val="ctr"/>
        <c:lblOffset val="100"/>
        <c:noMultiLvlLbl val="0"/>
      </c:catAx>
      <c:valAx>
        <c:axId val="318133608"/>
        <c:scaling>
          <c:orientation val="minMax"/>
          <c:max val="21000000"/>
          <c:min val="0"/>
        </c:scaling>
        <c:delete val="0"/>
        <c:axPos val="l"/>
        <c:majorGridlines/>
        <c:numFmt formatCode="&quot;$&quot;#,##0" sourceLinked="0"/>
        <c:majorTickMark val="out"/>
        <c:minorTickMark val="none"/>
        <c:tickLblPos val="nextTo"/>
        <c:crossAx val="318133216"/>
        <c:crosses val="autoZero"/>
        <c:crossBetween val="between"/>
        <c:dispUnits>
          <c:builtInUnit val="millions"/>
          <c:dispUnitsLbl>
            <c:layout>
              <c:manualLayout>
                <c:xMode val="edge"/>
                <c:yMode val="edge"/>
                <c:x val="5.2814231554389078E-3"/>
                <c:y val="0.23966835670748571"/>
              </c:manualLayout>
            </c:layout>
            <c:tx>
              <c:rich>
                <a:bodyPr/>
                <a:lstStyle/>
                <a:p>
                  <a:pPr>
                    <a:defRPr/>
                  </a:pPr>
                  <a:r>
                    <a:rPr lang="en-US"/>
                    <a:t>Millions of Dollars</a:t>
                  </a:r>
                </a:p>
              </c:rich>
            </c:tx>
          </c:dispUnitsLbl>
        </c:dispUnits>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867132867132864"/>
          <c:y val="0"/>
          <c:w val="0.29175211373193205"/>
          <c:h val="0.95347157210358424"/>
        </c:manualLayout>
      </c:layout>
      <c:pieChart>
        <c:varyColors val="1"/>
        <c:ser>
          <c:idx val="0"/>
          <c:order val="0"/>
          <c:tx>
            <c:strRef>
              <c:f>Sheet1!$B$1</c:f>
              <c:strCache>
                <c:ptCount val="1"/>
                <c:pt idx="0">
                  <c:v>Deals</c:v>
                </c:pt>
              </c:strCache>
            </c:strRef>
          </c:tx>
          <c:spPr>
            <a:solidFill>
              <a:srgbClr val="00386B"/>
            </a:solidFill>
            <a:ln w="30104">
              <a:noFill/>
            </a:ln>
          </c:spPr>
          <c:dPt>
            <c:idx val="1"/>
            <c:bubble3D val="0"/>
            <c:spPr>
              <a:solidFill>
                <a:srgbClr val="E28C05"/>
              </a:solidFill>
              <a:ln w="30104">
                <a:noFill/>
              </a:ln>
            </c:spPr>
          </c:dPt>
          <c:dPt>
            <c:idx val="2"/>
            <c:bubble3D val="0"/>
            <c:spPr>
              <a:solidFill>
                <a:srgbClr val="70193D"/>
              </a:solidFill>
              <a:ln w="30104">
                <a:noFill/>
              </a:ln>
            </c:spPr>
          </c:dPt>
          <c:dLbls>
            <c:dLbl>
              <c:idx val="0"/>
              <c:layout>
                <c:manualLayout>
                  <c:x val="3.1906059570526182E-2"/>
                  <c:y val="-8.4716122676570207E-2"/>
                </c:manualLayout>
              </c:layout>
              <c:numFmt formatCode="0%" sourceLinked="0"/>
              <c:spPr>
                <a:noFill/>
                <a:ln w="30104">
                  <a:noFill/>
                </a:ln>
              </c:spPr>
              <c:txPr>
                <a:bodyPr/>
                <a:lstStyle/>
                <a:p>
                  <a:pPr>
                    <a:defRPr sz="948" b="0" i="0" u="none" strike="noStrike" baseline="0">
                      <a:solidFill>
                        <a:srgbClr val="000000"/>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5.5375726904773499E-3"/>
                  <c:y val="4.8669491485670284E-2"/>
                </c:manualLayout>
              </c:layout>
              <c:numFmt formatCode="0%" sourceLinked="0"/>
              <c:spPr>
                <a:noFill/>
                <a:ln w="30104">
                  <a:noFill/>
                </a:ln>
              </c:spPr>
              <c:txPr>
                <a:bodyPr/>
                <a:lstStyle/>
                <a:p>
                  <a:pPr>
                    <a:defRPr sz="948" b="0" i="0" u="none" strike="noStrike" baseline="0">
                      <a:solidFill>
                        <a:srgbClr val="000000"/>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4.7686031032568618E-2"/>
                  <c:y val="1.5835829007089314E-2"/>
                </c:manualLayout>
              </c:layout>
              <c:numFmt formatCode="0%" sourceLinked="0"/>
              <c:spPr>
                <a:noFill/>
                <a:ln w="30104">
                  <a:noFill/>
                </a:ln>
              </c:spPr>
              <c:txPr>
                <a:bodyPr/>
                <a:lstStyle/>
                <a:p>
                  <a:pPr>
                    <a:defRPr sz="948" b="0" i="0" u="none" strike="noStrike" baseline="0">
                      <a:solidFill>
                        <a:srgbClr val="000000"/>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numFmt formatCode="0%" sourceLinked="0"/>
            <c:spPr>
              <a:noFill/>
              <a:ln w="30104">
                <a:noFill/>
              </a:ln>
            </c:spPr>
            <c:txPr>
              <a:bodyPr/>
              <a:lstStyle/>
              <a:p>
                <a:pPr>
                  <a:defRPr sz="1067" b="0" i="0" u="none" strike="noStrike" baseline="0">
                    <a:solidFill>
                      <a:srgbClr val="000000"/>
                    </a:solidFill>
                    <a:latin typeface="Arial"/>
                    <a:ea typeface="Arial"/>
                    <a:cs typeface="Arial"/>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Sheet1!$A$2:$A$7</c:f>
              <c:strCache>
                <c:ptCount val="3"/>
                <c:pt idx="0">
                  <c:v>Wholesale</c:v>
                </c:pt>
                <c:pt idx="1">
                  <c:v>Large Industrial</c:v>
                </c:pt>
                <c:pt idx="2">
                  <c:v>Retail</c:v>
                </c:pt>
              </c:strCache>
            </c:strRef>
          </c:cat>
          <c:val>
            <c:numRef>
              <c:f>Sheet1!$B$2:$B$7</c:f>
              <c:numCache>
                <c:formatCode>#,##0</c:formatCode>
                <c:ptCount val="3"/>
                <c:pt idx="0">
                  <c:v>63</c:v>
                </c:pt>
                <c:pt idx="1">
                  <c:v>14</c:v>
                </c:pt>
                <c:pt idx="2">
                  <c:v>23</c:v>
                </c:pt>
              </c:numCache>
            </c:numRef>
          </c:val>
        </c:ser>
        <c:dLbls>
          <c:showLegendKey val="0"/>
          <c:showVal val="0"/>
          <c:showCatName val="1"/>
          <c:showSerName val="0"/>
          <c:showPercent val="1"/>
          <c:showBubbleSize val="0"/>
          <c:showLeaderLines val="0"/>
        </c:dLbls>
        <c:firstSliceAng val="0"/>
      </c:pieChart>
      <c:spPr>
        <a:noFill/>
        <a:ln w="30104">
          <a:noFill/>
        </a:ln>
      </c:spPr>
    </c:plotArea>
    <c:plotVisOnly val="1"/>
    <c:dispBlanksAs val="zero"/>
    <c:showDLblsOverMax val="0"/>
  </c:chart>
  <c:spPr>
    <a:noFill/>
    <a:ln>
      <a:noFill/>
    </a:ln>
  </c:spPr>
  <c:txPr>
    <a:bodyPr/>
    <a:lstStyle/>
    <a:p>
      <a:pPr>
        <a:defRPr sz="1422" b="0" i="0" u="none" strike="noStrike" baseline="0">
          <a:solidFill>
            <a:srgbClr val="000000"/>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867132867132864"/>
          <c:y val="0.17763157894736842"/>
          <c:w val="0.3846153846153848"/>
          <c:h val="0.72368421052631848"/>
        </c:manualLayout>
      </c:layout>
      <c:pieChart>
        <c:varyColors val="1"/>
        <c:ser>
          <c:idx val="0"/>
          <c:order val="0"/>
          <c:tx>
            <c:strRef>
              <c:f>Sheet1!$B$1</c:f>
              <c:strCache>
                <c:ptCount val="1"/>
                <c:pt idx="0">
                  <c:v>Deals</c:v>
                </c:pt>
              </c:strCache>
            </c:strRef>
          </c:tx>
          <c:spPr>
            <a:solidFill>
              <a:srgbClr val="00386B"/>
            </a:solidFill>
            <a:ln w="30104">
              <a:noFill/>
            </a:ln>
          </c:spPr>
          <c:dPt>
            <c:idx val="1"/>
            <c:bubble3D val="0"/>
            <c:spPr>
              <a:solidFill>
                <a:srgbClr val="E28C05"/>
              </a:solidFill>
              <a:ln w="30104">
                <a:noFill/>
              </a:ln>
            </c:spPr>
          </c:dPt>
          <c:dPt>
            <c:idx val="2"/>
            <c:bubble3D val="0"/>
            <c:spPr>
              <a:solidFill>
                <a:srgbClr val="70193D"/>
              </a:solidFill>
              <a:ln w="30104">
                <a:noFill/>
              </a:ln>
            </c:spPr>
          </c:dPt>
          <c:dLbls>
            <c:dLbl>
              <c:idx val="0"/>
              <c:layout>
                <c:manualLayout>
                  <c:x val="3.1906059570526182E-2"/>
                  <c:y val="-8.4716122676570207E-2"/>
                </c:manualLayout>
              </c:layout>
              <c:tx>
                <c:rich>
                  <a:bodyPr/>
                  <a:lstStyle/>
                  <a:p>
                    <a:pPr>
                      <a:defRPr sz="948" b="0" i="0" u="none" strike="noStrike" baseline="0">
                        <a:solidFill>
                          <a:srgbClr val="000000"/>
                        </a:solidFill>
                        <a:latin typeface="Arial"/>
                        <a:ea typeface="Arial"/>
                        <a:cs typeface="Arial"/>
                      </a:defRPr>
                    </a:pPr>
                    <a:r>
                      <a:rPr lang="en-US" dirty="0"/>
                      <a:t>Wholesale
</a:t>
                    </a:r>
                    <a:r>
                      <a:rPr lang="en-US" dirty="0" smtClean="0"/>
                      <a:t> (Sale for Resale)</a:t>
                    </a:r>
                    <a:r>
                      <a:rPr lang="en-US" baseline="0" dirty="0" smtClean="0"/>
                      <a:t> </a:t>
                    </a:r>
                    <a:r>
                      <a:rPr lang="en-US" dirty="0" smtClean="0"/>
                      <a:t>63</a:t>
                    </a:r>
                    <a:r>
                      <a:rPr lang="en-US" dirty="0"/>
                      <a:t>%</a:t>
                    </a:r>
                  </a:p>
                </c:rich>
              </c:tx>
              <c:numFmt formatCode="0%" sourceLinked="0"/>
              <c:spPr>
                <a:noFill/>
                <a:ln w="30104">
                  <a:noFill/>
                </a:ln>
              </c:spPr>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3.2915953276179917E-2"/>
                  <c:y val="-2.7926177911160012E-2"/>
                </c:manualLayout>
              </c:layout>
              <c:numFmt formatCode="0%" sourceLinked="0"/>
              <c:spPr>
                <a:noFill/>
                <a:ln w="30104">
                  <a:noFill/>
                </a:ln>
              </c:spPr>
              <c:txPr>
                <a:bodyPr/>
                <a:lstStyle/>
                <a:p>
                  <a:pPr>
                    <a:defRPr sz="948" b="0" i="0" u="none" strike="noStrike" baseline="0">
                      <a:solidFill>
                        <a:srgbClr val="000000"/>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9.4761981655873385E-4"/>
                  <c:y val="-2.2711875470222895E-2"/>
                </c:manualLayout>
              </c:layout>
              <c:numFmt formatCode="0%" sourceLinked="0"/>
              <c:spPr>
                <a:noFill/>
                <a:ln w="30104">
                  <a:noFill/>
                </a:ln>
              </c:spPr>
              <c:txPr>
                <a:bodyPr/>
                <a:lstStyle/>
                <a:p>
                  <a:pPr>
                    <a:defRPr sz="948" b="0" i="0" u="none" strike="noStrike" baseline="0">
                      <a:solidFill>
                        <a:srgbClr val="000000"/>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numFmt formatCode="0%" sourceLinked="0"/>
            <c:spPr>
              <a:noFill/>
              <a:ln w="30104">
                <a:noFill/>
              </a:ln>
            </c:spPr>
            <c:txPr>
              <a:bodyPr/>
              <a:lstStyle/>
              <a:p>
                <a:pPr>
                  <a:defRPr sz="1067" b="0" i="0" u="none" strike="noStrike" baseline="0">
                    <a:solidFill>
                      <a:srgbClr val="000000"/>
                    </a:solidFill>
                    <a:latin typeface="Arial"/>
                    <a:ea typeface="Arial"/>
                    <a:cs typeface="Arial"/>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Sheet1!$A$2:$A$7</c:f>
              <c:strCache>
                <c:ptCount val="3"/>
                <c:pt idx="0">
                  <c:v>Wholesale</c:v>
                </c:pt>
                <c:pt idx="1">
                  <c:v>Large Industrial</c:v>
                </c:pt>
                <c:pt idx="2">
                  <c:v>Retail</c:v>
                </c:pt>
              </c:strCache>
            </c:strRef>
          </c:cat>
          <c:val>
            <c:numRef>
              <c:f>Sheet1!$B$2:$B$7</c:f>
              <c:numCache>
                <c:formatCode>#,##0</c:formatCode>
                <c:ptCount val="3"/>
                <c:pt idx="0">
                  <c:v>63</c:v>
                </c:pt>
                <c:pt idx="1">
                  <c:v>14</c:v>
                </c:pt>
                <c:pt idx="2">
                  <c:v>23</c:v>
                </c:pt>
              </c:numCache>
            </c:numRef>
          </c:val>
        </c:ser>
        <c:dLbls>
          <c:showLegendKey val="0"/>
          <c:showVal val="0"/>
          <c:showCatName val="1"/>
          <c:showSerName val="0"/>
          <c:showPercent val="1"/>
          <c:showBubbleSize val="0"/>
          <c:showLeaderLines val="0"/>
        </c:dLbls>
        <c:firstSliceAng val="0"/>
      </c:pieChart>
      <c:spPr>
        <a:noFill/>
        <a:ln w="30104">
          <a:noFill/>
        </a:ln>
      </c:spPr>
    </c:plotArea>
    <c:plotVisOnly val="1"/>
    <c:dispBlanksAs val="zero"/>
    <c:showDLblsOverMax val="0"/>
  </c:chart>
  <c:spPr>
    <a:noFill/>
    <a:ln>
      <a:noFill/>
    </a:ln>
  </c:spPr>
  <c:txPr>
    <a:bodyPr/>
    <a:lstStyle/>
    <a:p>
      <a:pPr>
        <a:defRPr sz="1422" b="0" i="0" u="none" strike="noStrike" baseline="0">
          <a:solidFill>
            <a:srgbClr val="000000"/>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39419087136929E-2"/>
          <c:y val="0.15735754789527998"/>
          <c:w val="0.93153526970954359"/>
          <c:h val="0.78155967974887564"/>
        </c:manualLayout>
      </c:layout>
      <c:barChart>
        <c:barDir val="col"/>
        <c:grouping val="clustered"/>
        <c:varyColors val="0"/>
        <c:ser>
          <c:idx val="0"/>
          <c:order val="0"/>
          <c:tx>
            <c:strRef>
              <c:f>Sheet1!$B$1</c:f>
              <c:strCache>
                <c:ptCount val="1"/>
                <c:pt idx="0">
                  <c:v>Coal</c:v>
                </c:pt>
              </c:strCache>
            </c:strRef>
          </c:tx>
          <c:spPr>
            <a:solidFill>
              <a:srgbClr val="00386B"/>
            </a:solidFill>
            <a:ln w="22922">
              <a:noFill/>
            </a:ln>
          </c:spPr>
          <c:invertIfNegative val="0"/>
          <c:dPt>
            <c:idx val="1"/>
            <c:invertIfNegative val="0"/>
            <c:bubble3D val="0"/>
            <c:spPr>
              <a:solidFill>
                <a:srgbClr val="FCCC93"/>
              </a:solidFill>
              <a:ln w="22922">
                <a:noFill/>
              </a:ln>
            </c:spPr>
          </c:dPt>
          <c:dPt>
            <c:idx val="2"/>
            <c:invertIfNegative val="0"/>
            <c:bubble3D val="0"/>
            <c:spPr>
              <a:solidFill>
                <a:srgbClr val="7FA9CF"/>
              </a:solidFill>
              <a:ln w="22922">
                <a:noFill/>
              </a:ln>
            </c:spPr>
          </c:dPt>
          <c:dPt>
            <c:idx val="3"/>
            <c:invertIfNegative val="0"/>
            <c:bubble3D val="0"/>
            <c:spPr>
              <a:solidFill>
                <a:srgbClr val="E28C05"/>
              </a:solidFill>
              <a:ln w="22922">
                <a:noFill/>
              </a:ln>
            </c:spPr>
          </c:dPt>
          <c:dLbls>
            <c:dLbl>
              <c:idx val="5"/>
              <c:tx>
                <c:rich>
                  <a:bodyPr/>
                  <a:lstStyle/>
                  <a:p>
                    <a:pPr>
                      <a:defRPr sz="812" b="0" i="0" u="none" strike="noStrike" baseline="0">
                        <a:solidFill>
                          <a:srgbClr val="000000"/>
                        </a:solidFill>
                        <a:latin typeface="Arial"/>
                        <a:ea typeface="Arial"/>
                        <a:cs typeface="Arial"/>
                      </a:defRPr>
                    </a:pPr>
                    <a:r>
                      <a:rPr lang="en-US" dirty="0" smtClean="0"/>
                      <a:t>83.2</a:t>
                    </a:r>
                    <a:endParaRPr lang="en-US" dirty="0"/>
                  </a:p>
                </c:rich>
              </c:tx>
              <c:spPr>
                <a:noFill/>
                <a:ln w="22922">
                  <a:noFill/>
                </a:ln>
              </c:spPr>
              <c:showLegendKey val="0"/>
              <c:showVal val="0"/>
              <c:showCatName val="0"/>
              <c:showSerName val="0"/>
              <c:showPercent val="0"/>
              <c:showBubbleSize val="0"/>
              <c:extLst>
                <c:ext xmlns:c15="http://schemas.microsoft.com/office/drawing/2012/chart" uri="{CE6537A1-D6FC-4f65-9D91-7224C49458BB}"/>
              </c:extLst>
            </c:dLbl>
            <c:numFmt formatCode="#,##0.0" sourceLinked="0"/>
            <c:spPr>
              <a:noFill/>
              <a:ln w="22922">
                <a:noFill/>
              </a:ln>
            </c:spPr>
            <c:txPr>
              <a:bodyPr/>
              <a:lstStyle/>
              <a:p>
                <a:pPr>
                  <a:defRPr sz="812"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4"/>
                <c:pt idx="0">
                  <c:v>1</c:v>
                </c:pt>
                <c:pt idx="1">
                  <c:v>2</c:v>
                </c:pt>
                <c:pt idx="2">
                  <c:v>3</c:v>
                </c:pt>
                <c:pt idx="3">
                  <c:v>4</c:v>
                </c:pt>
              </c:numCache>
            </c:numRef>
          </c:cat>
          <c:val>
            <c:numRef>
              <c:f>Sheet1!$B$2:$B$7</c:f>
              <c:numCache>
                <c:formatCode>General</c:formatCode>
                <c:ptCount val="4"/>
                <c:pt idx="0">
                  <c:v>8.1999999999999993</c:v>
                </c:pt>
                <c:pt idx="1">
                  <c:v>10.6</c:v>
                </c:pt>
                <c:pt idx="2">
                  <c:v>7.9</c:v>
                </c:pt>
                <c:pt idx="3">
                  <c:v>9.6</c:v>
                </c:pt>
              </c:numCache>
            </c:numRef>
          </c:val>
        </c:ser>
        <c:dLbls>
          <c:showLegendKey val="0"/>
          <c:showVal val="1"/>
          <c:showCatName val="0"/>
          <c:showSerName val="0"/>
          <c:showPercent val="0"/>
          <c:showBubbleSize val="0"/>
        </c:dLbls>
        <c:gapWidth val="60"/>
        <c:axId val="319194904"/>
        <c:axId val="319195296"/>
      </c:barChart>
      <c:catAx>
        <c:axId val="319194904"/>
        <c:scaling>
          <c:orientation val="minMax"/>
        </c:scaling>
        <c:delete val="1"/>
        <c:axPos val="b"/>
        <c:numFmt formatCode="General" sourceLinked="0"/>
        <c:majorTickMark val="out"/>
        <c:minorTickMark val="none"/>
        <c:tickLblPos val="none"/>
        <c:crossAx val="319195296"/>
        <c:crosses val="autoZero"/>
        <c:auto val="0"/>
        <c:lblAlgn val="ctr"/>
        <c:lblOffset val="100"/>
        <c:tickLblSkip val="1"/>
        <c:tickMarkSkip val="1"/>
        <c:noMultiLvlLbl val="0"/>
      </c:catAx>
      <c:valAx>
        <c:axId val="319195296"/>
        <c:scaling>
          <c:orientation val="minMax"/>
          <c:max val="20"/>
          <c:min val="0"/>
        </c:scaling>
        <c:delete val="0"/>
        <c:axPos val="l"/>
        <c:majorGridlines>
          <c:spPr>
            <a:ln w="11461">
              <a:solidFill>
                <a:srgbClr val="D3CEC4"/>
              </a:solidFill>
              <a:prstDash val="solid"/>
            </a:ln>
          </c:spPr>
        </c:majorGridlines>
        <c:numFmt formatCode="#,##0.0" sourceLinked="0"/>
        <c:majorTickMark val="out"/>
        <c:minorTickMark val="none"/>
        <c:tickLblPos val="nextTo"/>
        <c:spPr>
          <a:ln w="8596">
            <a:noFill/>
          </a:ln>
        </c:spPr>
        <c:txPr>
          <a:bodyPr rot="0" vert="horz"/>
          <a:lstStyle/>
          <a:p>
            <a:pPr>
              <a:defRPr sz="902" b="0" i="0" u="none" strike="noStrike" baseline="0">
                <a:solidFill>
                  <a:srgbClr val="000000"/>
                </a:solidFill>
                <a:latin typeface="Arial"/>
                <a:ea typeface="Arial"/>
                <a:cs typeface="Arial"/>
              </a:defRPr>
            </a:pPr>
            <a:endParaRPr lang="en-US"/>
          </a:p>
        </c:txPr>
        <c:crossAx val="319194904"/>
        <c:crosses val="autoZero"/>
        <c:crossBetween val="between"/>
        <c:majorUnit val="5"/>
        <c:minorUnit val="1"/>
      </c:valAx>
      <c:spPr>
        <a:noFill/>
        <a:ln w="22922">
          <a:noFill/>
        </a:ln>
      </c:spPr>
    </c:plotArea>
    <c:plotVisOnly val="1"/>
    <c:dispBlanksAs val="gap"/>
    <c:showDLblsOverMax val="0"/>
  </c:chart>
  <c:spPr>
    <a:noFill/>
    <a:ln>
      <a:noFill/>
    </a:ln>
  </c:spPr>
  <c:txPr>
    <a:bodyPr/>
    <a:lstStyle/>
    <a:p>
      <a:pPr>
        <a:defRPr sz="812" b="0" i="0" u="none" strike="noStrike" baseline="0">
          <a:solidFill>
            <a:srgbClr val="000000"/>
          </a:solidFill>
          <a:latin typeface="Barclays Serif"/>
          <a:ea typeface="Barclays Serif"/>
          <a:cs typeface="Barclays Serif"/>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39419087136929E-2"/>
          <c:y val="0.15735754789528003"/>
          <c:w val="0.93153526970954359"/>
          <c:h val="0.78155967974887564"/>
        </c:manualLayout>
      </c:layout>
      <c:barChart>
        <c:barDir val="col"/>
        <c:grouping val="clustered"/>
        <c:varyColors val="0"/>
        <c:ser>
          <c:idx val="0"/>
          <c:order val="0"/>
          <c:tx>
            <c:strRef>
              <c:f>Sheet1!$B$1</c:f>
              <c:strCache>
                <c:ptCount val="1"/>
                <c:pt idx="0">
                  <c:v>Coal</c:v>
                </c:pt>
              </c:strCache>
            </c:strRef>
          </c:tx>
          <c:spPr>
            <a:solidFill>
              <a:srgbClr val="00386B"/>
            </a:solidFill>
            <a:ln w="22922">
              <a:noFill/>
            </a:ln>
          </c:spPr>
          <c:invertIfNegative val="0"/>
          <c:dPt>
            <c:idx val="1"/>
            <c:invertIfNegative val="0"/>
            <c:bubble3D val="0"/>
            <c:spPr>
              <a:solidFill>
                <a:srgbClr val="FCCC93"/>
              </a:solidFill>
              <a:ln w="22922">
                <a:noFill/>
              </a:ln>
            </c:spPr>
          </c:dPt>
          <c:dPt>
            <c:idx val="2"/>
            <c:invertIfNegative val="0"/>
            <c:bubble3D val="0"/>
            <c:spPr>
              <a:solidFill>
                <a:srgbClr val="7FA9CF"/>
              </a:solidFill>
              <a:ln w="22922">
                <a:noFill/>
              </a:ln>
            </c:spPr>
          </c:dPt>
          <c:dPt>
            <c:idx val="3"/>
            <c:invertIfNegative val="0"/>
            <c:bubble3D val="0"/>
            <c:spPr>
              <a:solidFill>
                <a:srgbClr val="E28C05"/>
              </a:solidFill>
              <a:ln w="22922">
                <a:noFill/>
              </a:ln>
            </c:spPr>
          </c:dPt>
          <c:dLbls>
            <c:dLbl>
              <c:idx val="5"/>
              <c:tx>
                <c:rich>
                  <a:bodyPr/>
                  <a:lstStyle/>
                  <a:p>
                    <a:pPr>
                      <a:defRPr sz="812" b="0" i="0" u="none" strike="noStrike" baseline="0">
                        <a:solidFill>
                          <a:srgbClr val="000000"/>
                        </a:solidFill>
                        <a:latin typeface="Arial"/>
                        <a:ea typeface="Arial"/>
                        <a:cs typeface="Arial"/>
                      </a:defRPr>
                    </a:pPr>
                    <a:r>
                      <a:rPr lang="en-US" dirty="0" smtClean="0"/>
                      <a:t>83.2</a:t>
                    </a:r>
                    <a:endParaRPr lang="en-US" dirty="0"/>
                  </a:p>
                </c:rich>
              </c:tx>
              <c:spPr>
                <a:noFill/>
                <a:ln w="22922">
                  <a:noFill/>
                </a:ln>
              </c:spPr>
              <c:showLegendKey val="0"/>
              <c:showVal val="0"/>
              <c:showCatName val="0"/>
              <c:showSerName val="0"/>
              <c:showPercent val="0"/>
              <c:showBubbleSize val="0"/>
              <c:extLst>
                <c:ext xmlns:c15="http://schemas.microsoft.com/office/drawing/2012/chart" uri="{CE6537A1-D6FC-4f65-9D91-7224C49458BB}"/>
              </c:extLst>
            </c:dLbl>
            <c:numFmt formatCode="#,##0.0" sourceLinked="0"/>
            <c:spPr>
              <a:noFill/>
              <a:ln w="22922">
                <a:noFill/>
              </a:ln>
            </c:spPr>
            <c:txPr>
              <a:bodyPr/>
              <a:lstStyle/>
              <a:p>
                <a:pPr>
                  <a:defRPr sz="812"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4"/>
                <c:pt idx="0">
                  <c:v>1</c:v>
                </c:pt>
                <c:pt idx="1">
                  <c:v>2</c:v>
                </c:pt>
                <c:pt idx="2">
                  <c:v>3</c:v>
                </c:pt>
                <c:pt idx="3">
                  <c:v>4</c:v>
                </c:pt>
              </c:numCache>
            </c:numRef>
          </c:cat>
          <c:val>
            <c:numRef>
              <c:f>Sheet1!$B$2:$B$7</c:f>
              <c:numCache>
                <c:formatCode>General</c:formatCode>
                <c:ptCount val="4"/>
                <c:pt idx="0">
                  <c:v>11</c:v>
                </c:pt>
                <c:pt idx="1">
                  <c:v>14.5</c:v>
                </c:pt>
                <c:pt idx="2">
                  <c:v>10.7</c:v>
                </c:pt>
                <c:pt idx="3">
                  <c:v>12</c:v>
                </c:pt>
              </c:numCache>
            </c:numRef>
          </c:val>
        </c:ser>
        <c:dLbls>
          <c:showLegendKey val="0"/>
          <c:showVal val="1"/>
          <c:showCatName val="0"/>
          <c:showSerName val="0"/>
          <c:showPercent val="0"/>
          <c:showBubbleSize val="0"/>
        </c:dLbls>
        <c:gapWidth val="60"/>
        <c:axId val="319196080"/>
        <c:axId val="319196472"/>
      </c:barChart>
      <c:catAx>
        <c:axId val="319196080"/>
        <c:scaling>
          <c:orientation val="minMax"/>
        </c:scaling>
        <c:delete val="1"/>
        <c:axPos val="b"/>
        <c:numFmt formatCode="General" sourceLinked="0"/>
        <c:majorTickMark val="out"/>
        <c:minorTickMark val="none"/>
        <c:tickLblPos val="none"/>
        <c:crossAx val="319196472"/>
        <c:crosses val="autoZero"/>
        <c:auto val="0"/>
        <c:lblAlgn val="ctr"/>
        <c:lblOffset val="100"/>
        <c:tickLblSkip val="1"/>
        <c:tickMarkSkip val="1"/>
        <c:noMultiLvlLbl val="0"/>
      </c:catAx>
      <c:valAx>
        <c:axId val="319196472"/>
        <c:scaling>
          <c:orientation val="minMax"/>
          <c:max val="20"/>
          <c:min val="0"/>
        </c:scaling>
        <c:delete val="0"/>
        <c:axPos val="l"/>
        <c:majorGridlines>
          <c:spPr>
            <a:ln w="11461">
              <a:solidFill>
                <a:srgbClr val="D3CEC4"/>
              </a:solidFill>
              <a:prstDash val="solid"/>
            </a:ln>
          </c:spPr>
        </c:majorGridlines>
        <c:numFmt formatCode="#,##0.0" sourceLinked="0"/>
        <c:majorTickMark val="out"/>
        <c:minorTickMark val="none"/>
        <c:tickLblPos val="nextTo"/>
        <c:spPr>
          <a:ln w="8596">
            <a:noFill/>
          </a:ln>
        </c:spPr>
        <c:txPr>
          <a:bodyPr rot="0" vert="horz"/>
          <a:lstStyle/>
          <a:p>
            <a:pPr>
              <a:defRPr sz="902" b="0" i="0" u="none" strike="noStrike" baseline="0">
                <a:solidFill>
                  <a:srgbClr val="000000"/>
                </a:solidFill>
                <a:latin typeface="Arial"/>
                <a:ea typeface="Arial"/>
                <a:cs typeface="Arial"/>
              </a:defRPr>
            </a:pPr>
            <a:endParaRPr lang="en-US"/>
          </a:p>
        </c:txPr>
        <c:crossAx val="319196080"/>
        <c:crosses val="autoZero"/>
        <c:crossBetween val="between"/>
        <c:majorUnit val="5"/>
        <c:minorUnit val="1"/>
      </c:valAx>
      <c:spPr>
        <a:noFill/>
        <a:ln w="22922">
          <a:noFill/>
        </a:ln>
      </c:spPr>
    </c:plotArea>
    <c:plotVisOnly val="1"/>
    <c:dispBlanksAs val="gap"/>
    <c:showDLblsOverMax val="0"/>
  </c:chart>
  <c:spPr>
    <a:noFill/>
    <a:ln>
      <a:noFill/>
    </a:ln>
  </c:spPr>
  <c:txPr>
    <a:bodyPr/>
    <a:lstStyle/>
    <a:p>
      <a:pPr>
        <a:defRPr sz="812" b="0" i="0" u="none" strike="noStrike" baseline="0">
          <a:solidFill>
            <a:srgbClr val="000000"/>
          </a:solidFill>
          <a:latin typeface="Barclays Serif"/>
          <a:ea typeface="Barclays Serif"/>
          <a:cs typeface="Barclays Serif"/>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39419087136929E-2"/>
          <c:y val="0.15735754789528003"/>
          <c:w val="0.93153526970954359"/>
          <c:h val="0.78155967974887564"/>
        </c:manualLayout>
      </c:layout>
      <c:barChart>
        <c:barDir val="col"/>
        <c:grouping val="clustered"/>
        <c:varyColors val="0"/>
        <c:ser>
          <c:idx val="0"/>
          <c:order val="0"/>
          <c:tx>
            <c:strRef>
              <c:f>Sheet1!$B$1</c:f>
              <c:strCache>
                <c:ptCount val="1"/>
                <c:pt idx="0">
                  <c:v>Coal</c:v>
                </c:pt>
              </c:strCache>
            </c:strRef>
          </c:tx>
          <c:spPr>
            <a:solidFill>
              <a:srgbClr val="00386B"/>
            </a:solidFill>
            <a:ln w="22922">
              <a:noFill/>
            </a:ln>
          </c:spPr>
          <c:invertIfNegative val="0"/>
          <c:dPt>
            <c:idx val="1"/>
            <c:invertIfNegative val="0"/>
            <c:bubble3D val="0"/>
            <c:spPr>
              <a:solidFill>
                <a:srgbClr val="FCCC93"/>
              </a:solidFill>
              <a:ln w="22922">
                <a:noFill/>
              </a:ln>
            </c:spPr>
          </c:dPt>
          <c:dPt>
            <c:idx val="2"/>
            <c:invertIfNegative val="0"/>
            <c:bubble3D val="0"/>
            <c:spPr>
              <a:solidFill>
                <a:srgbClr val="7FA9CF"/>
              </a:solidFill>
              <a:ln w="22922">
                <a:noFill/>
              </a:ln>
            </c:spPr>
          </c:dPt>
          <c:dPt>
            <c:idx val="3"/>
            <c:invertIfNegative val="0"/>
            <c:bubble3D val="0"/>
            <c:spPr>
              <a:solidFill>
                <a:srgbClr val="E28C05"/>
              </a:solidFill>
              <a:ln w="22922">
                <a:noFill/>
              </a:ln>
            </c:spPr>
          </c:dPt>
          <c:dLbls>
            <c:dLbl>
              <c:idx val="5"/>
              <c:tx>
                <c:rich>
                  <a:bodyPr/>
                  <a:lstStyle/>
                  <a:p>
                    <a:pPr>
                      <a:defRPr sz="812" b="0" i="0" u="none" strike="noStrike" baseline="0">
                        <a:solidFill>
                          <a:srgbClr val="000000"/>
                        </a:solidFill>
                        <a:latin typeface="Arial"/>
                        <a:ea typeface="Arial"/>
                        <a:cs typeface="Arial"/>
                      </a:defRPr>
                    </a:pPr>
                    <a:r>
                      <a:rPr lang="en-US" dirty="0" smtClean="0"/>
                      <a:t>83.2</a:t>
                    </a:r>
                    <a:endParaRPr lang="en-US" dirty="0"/>
                  </a:p>
                </c:rich>
              </c:tx>
              <c:spPr>
                <a:noFill/>
                <a:ln w="22922">
                  <a:noFill/>
                </a:ln>
              </c:spPr>
              <c:showLegendKey val="0"/>
              <c:showVal val="0"/>
              <c:showCatName val="0"/>
              <c:showSerName val="0"/>
              <c:showPercent val="0"/>
              <c:showBubbleSize val="0"/>
              <c:extLst>
                <c:ext xmlns:c15="http://schemas.microsoft.com/office/drawing/2012/chart" uri="{CE6537A1-D6FC-4f65-9D91-7224C49458BB}"/>
              </c:extLst>
            </c:dLbl>
            <c:numFmt formatCode="#,##0.0" sourceLinked="0"/>
            <c:spPr>
              <a:noFill/>
              <a:ln w="22922">
                <a:noFill/>
              </a:ln>
            </c:spPr>
            <c:txPr>
              <a:bodyPr/>
              <a:lstStyle/>
              <a:p>
                <a:pPr>
                  <a:defRPr sz="812"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4"/>
                <c:pt idx="0">
                  <c:v>1</c:v>
                </c:pt>
                <c:pt idx="1">
                  <c:v>2</c:v>
                </c:pt>
                <c:pt idx="2">
                  <c:v>3</c:v>
                </c:pt>
                <c:pt idx="3">
                  <c:v>4</c:v>
                </c:pt>
              </c:numCache>
            </c:numRef>
          </c:cat>
          <c:val>
            <c:numRef>
              <c:f>Sheet1!$B$2:$B$7</c:f>
              <c:numCache>
                <c:formatCode>0.00</c:formatCode>
                <c:ptCount val="4"/>
                <c:pt idx="0">
                  <c:v>11.982459560031373</c:v>
                </c:pt>
                <c:pt idx="1">
                  <c:v>15.125448507681524</c:v>
                </c:pt>
                <c:pt idx="2">
                  <c:v>10.60702349768677</c:v>
                </c:pt>
                <c:pt idx="3">
                  <c:v>11.196141916161416</c:v>
                </c:pt>
              </c:numCache>
            </c:numRef>
          </c:val>
        </c:ser>
        <c:dLbls>
          <c:showLegendKey val="0"/>
          <c:showVal val="1"/>
          <c:showCatName val="0"/>
          <c:showSerName val="0"/>
          <c:showPercent val="0"/>
          <c:showBubbleSize val="0"/>
        </c:dLbls>
        <c:gapWidth val="60"/>
        <c:axId val="319197256"/>
        <c:axId val="319197648"/>
      </c:barChart>
      <c:catAx>
        <c:axId val="319197256"/>
        <c:scaling>
          <c:orientation val="minMax"/>
        </c:scaling>
        <c:delete val="1"/>
        <c:axPos val="b"/>
        <c:numFmt formatCode="General" sourceLinked="0"/>
        <c:majorTickMark val="out"/>
        <c:minorTickMark val="none"/>
        <c:tickLblPos val="none"/>
        <c:crossAx val="319197648"/>
        <c:crosses val="autoZero"/>
        <c:auto val="0"/>
        <c:lblAlgn val="ctr"/>
        <c:lblOffset val="100"/>
        <c:tickLblSkip val="1"/>
        <c:tickMarkSkip val="1"/>
        <c:noMultiLvlLbl val="0"/>
      </c:catAx>
      <c:valAx>
        <c:axId val="319197648"/>
        <c:scaling>
          <c:orientation val="minMax"/>
          <c:max val="20"/>
          <c:min val="0"/>
        </c:scaling>
        <c:delete val="0"/>
        <c:axPos val="l"/>
        <c:majorGridlines>
          <c:spPr>
            <a:ln w="11461">
              <a:solidFill>
                <a:srgbClr val="D3CEC4"/>
              </a:solidFill>
              <a:prstDash val="solid"/>
            </a:ln>
          </c:spPr>
        </c:majorGridlines>
        <c:numFmt formatCode="#,##0.0" sourceLinked="0"/>
        <c:majorTickMark val="out"/>
        <c:minorTickMark val="none"/>
        <c:tickLblPos val="nextTo"/>
        <c:spPr>
          <a:ln w="8596">
            <a:noFill/>
          </a:ln>
        </c:spPr>
        <c:txPr>
          <a:bodyPr rot="0" vert="horz"/>
          <a:lstStyle/>
          <a:p>
            <a:pPr>
              <a:defRPr sz="902" b="0" i="0" u="none" strike="noStrike" baseline="0">
                <a:solidFill>
                  <a:srgbClr val="000000"/>
                </a:solidFill>
                <a:latin typeface="Arial"/>
                <a:ea typeface="Arial"/>
                <a:cs typeface="Arial"/>
              </a:defRPr>
            </a:pPr>
            <a:endParaRPr lang="en-US"/>
          </a:p>
        </c:txPr>
        <c:crossAx val="319197256"/>
        <c:crosses val="autoZero"/>
        <c:crossBetween val="between"/>
        <c:majorUnit val="5"/>
        <c:minorUnit val="1"/>
      </c:valAx>
      <c:spPr>
        <a:noFill/>
        <a:ln w="22922">
          <a:noFill/>
        </a:ln>
      </c:spPr>
    </c:plotArea>
    <c:plotVisOnly val="1"/>
    <c:dispBlanksAs val="gap"/>
    <c:showDLblsOverMax val="0"/>
  </c:chart>
  <c:spPr>
    <a:noFill/>
    <a:ln>
      <a:noFill/>
    </a:ln>
  </c:spPr>
  <c:txPr>
    <a:bodyPr/>
    <a:lstStyle/>
    <a:p>
      <a:pPr>
        <a:defRPr sz="812" b="0" i="0" u="none" strike="noStrike" baseline="0">
          <a:solidFill>
            <a:srgbClr val="000000"/>
          </a:solidFill>
          <a:latin typeface="Barclays Serif"/>
          <a:ea typeface="Barclays Serif"/>
          <a:cs typeface="Barclays Serif"/>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09790209790208"/>
          <c:y val="0.20238095238095238"/>
          <c:w val="0.37412587412587622"/>
          <c:h val="0.63690476190476186"/>
        </c:manualLayout>
      </c:layout>
      <c:pieChart>
        <c:varyColors val="1"/>
        <c:ser>
          <c:idx val="0"/>
          <c:order val="0"/>
          <c:tx>
            <c:strRef>
              <c:f>Sheet1!$B$1</c:f>
              <c:strCache>
                <c:ptCount val="1"/>
                <c:pt idx="0">
                  <c:v>Deals</c:v>
                </c:pt>
              </c:strCache>
            </c:strRef>
          </c:tx>
          <c:spPr>
            <a:solidFill>
              <a:srgbClr val="00386B"/>
            </a:solidFill>
            <a:ln w="28350">
              <a:noFill/>
            </a:ln>
          </c:spPr>
          <c:dPt>
            <c:idx val="1"/>
            <c:bubble3D val="0"/>
            <c:spPr>
              <a:solidFill>
                <a:srgbClr val="E28C05"/>
              </a:solidFill>
              <a:ln w="28350">
                <a:noFill/>
              </a:ln>
            </c:spPr>
          </c:dPt>
          <c:dPt>
            <c:idx val="2"/>
            <c:bubble3D val="0"/>
            <c:spPr>
              <a:solidFill>
                <a:srgbClr val="70193D"/>
              </a:solidFill>
              <a:ln w="28350">
                <a:noFill/>
              </a:ln>
            </c:spPr>
          </c:dPt>
          <c:dPt>
            <c:idx val="3"/>
            <c:bubble3D val="0"/>
            <c:spPr>
              <a:solidFill>
                <a:srgbClr val="7FA9CF"/>
              </a:solidFill>
              <a:ln w="28350">
                <a:noFill/>
              </a:ln>
            </c:spPr>
          </c:dPt>
          <c:dPt>
            <c:idx val="4"/>
            <c:bubble3D val="0"/>
            <c:spPr>
              <a:solidFill>
                <a:srgbClr val="5B8772"/>
              </a:solidFill>
              <a:ln w="28350">
                <a:noFill/>
              </a:ln>
            </c:spPr>
          </c:dPt>
          <c:dLbls>
            <c:dLbl>
              <c:idx val="0"/>
              <c:layout>
                <c:manualLayout>
                  <c:x val="1.5448319070091776E-2"/>
                  <c:y val="-7.308102163002701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
              <c:layout>
                <c:manualLayout>
                  <c:x val="-8.3248944792747206E-2"/>
                  <c:y val="-9.8572327661626234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2"/>
              <c:layout>
                <c:manualLayout>
                  <c:x val="2.4989611493312952E-3"/>
                  <c:y val="2.052043187787005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3"/>
              <c:layout>
                <c:manualLayout>
                  <c:x val="4.2633138216183804E-3"/>
                  <c:y val="-6.30227688747301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4"/>
              <c:dLblPos val="bestFit"/>
              <c:showLegendKey val="0"/>
              <c:showVal val="1"/>
              <c:showCatName val="1"/>
              <c:showSerName val="0"/>
              <c:showPercent val="0"/>
              <c:showBubbleSize val="0"/>
              <c:separator>
</c:separator>
              <c:extLst>
                <c:ext xmlns:c15="http://schemas.microsoft.com/office/drawing/2012/chart" uri="{CE6537A1-D6FC-4f65-9D91-7224C49458BB}"/>
              </c:extLst>
            </c:dLbl>
            <c:numFmt formatCode="0%" sourceLinked="0"/>
            <c:spPr>
              <a:noFill/>
              <a:ln w="28350">
                <a:noFill/>
              </a:ln>
            </c:spPr>
            <c:txPr>
              <a:bodyPr/>
              <a:lstStyle/>
              <a:p>
                <a:pPr>
                  <a:defRPr sz="800" b="0" i="0" u="none" strike="noStrike" baseline="0">
                    <a:solidFill>
                      <a:srgbClr val="000000"/>
                    </a:solidFill>
                    <a:latin typeface="Arial"/>
                    <a:ea typeface="Arial"/>
                    <a:cs typeface="Arial"/>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Sheet1!$A$2:$A$6</c:f>
              <c:strCache>
                <c:ptCount val="5"/>
                <c:pt idx="0">
                  <c:v>Coal</c:v>
                </c:pt>
                <c:pt idx="1">
                  <c:v>Purchases</c:v>
                </c:pt>
                <c:pt idx="2">
                  <c:v>Nuclear</c:v>
                </c:pt>
                <c:pt idx="3">
                  <c:v>Natural Gas &amp; Oil</c:v>
                </c:pt>
                <c:pt idx="4">
                  <c:v>Hydro &amp; Renewable</c:v>
                </c:pt>
              </c:strCache>
            </c:strRef>
          </c:cat>
          <c:val>
            <c:numRef>
              <c:f>Sheet1!$B$2:$B$6</c:f>
              <c:numCache>
                <c:formatCode>General</c:formatCode>
                <c:ptCount val="5"/>
                <c:pt idx="0">
                  <c:v>0.42100000000000032</c:v>
                </c:pt>
                <c:pt idx="1">
                  <c:v>0.21000000000000021</c:v>
                </c:pt>
                <c:pt idx="2">
                  <c:v>0.1008</c:v>
                </c:pt>
                <c:pt idx="3">
                  <c:v>0.25380000000000008</c:v>
                </c:pt>
                <c:pt idx="4">
                  <c:v>2.0000000000000011E-2</c:v>
                </c:pt>
              </c:numCache>
            </c:numRef>
          </c:val>
        </c:ser>
        <c:dLbls>
          <c:showLegendKey val="0"/>
          <c:showVal val="0"/>
          <c:showCatName val="1"/>
          <c:showSerName val="0"/>
          <c:showPercent val="1"/>
          <c:showBubbleSize val="0"/>
          <c:showLeaderLines val="1"/>
        </c:dLbls>
        <c:firstSliceAng val="0"/>
      </c:pieChart>
      <c:spPr>
        <a:noFill/>
        <a:ln w="28350">
          <a:noFill/>
        </a:ln>
      </c:spPr>
    </c:plotArea>
    <c:plotVisOnly val="1"/>
    <c:dispBlanksAs val="zero"/>
    <c:showDLblsOverMax val="0"/>
  </c:chart>
  <c:spPr>
    <a:noFill/>
    <a:ln>
      <a:noFill/>
    </a:ln>
  </c:spPr>
  <c:txPr>
    <a:bodyPr/>
    <a:lstStyle/>
    <a:p>
      <a:pPr>
        <a:defRPr sz="1339" b="0" i="0" u="none" strike="noStrike" baseline="0">
          <a:solidFill>
            <a:srgbClr val="000000"/>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39419087136929E-2"/>
          <c:y val="0.15735754789528003"/>
          <c:w val="0.93153526970954359"/>
          <c:h val="0.78155967974887564"/>
        </c:manualLayout>
      </c:layout>
      <c:barChart>
        <c:barDir val="col"/>
        <c:grouping val="clustered"/>
        <c:varyColors val="0"/>
        <c:ser>
          <c:idx val="0"/>
          <c:order val="0"/>
          <c:tx>
            <c:strRef>
              <c:f>Sheet1!$B$1</c:f>
              <c:strCache>
                <c:ptCount val="1"/>
                <c:pt idx="0">
                  <c:v>Coal</c:v>
                </c:pt>
              </c:strCache>
            </c:strRef>
          </c:tx>
          <c:spPr>
            <a:solidFill>
              <a:srgbClr val="00386B"/>
            </a:solidFill>
            <a:ln w="22922">
              <a:noFill/>
            </a:ln>
          </c:spPr>
          <c:invertIfNegative val="0"/>
          <c:dPt>
            <c:idx val="1"/>
            <c:invertIfNegative val="0"/>
            <c:bubble3D val="0"/>
            <c:spPr>
              <a:solidFill>
                <a:srgbClr val="FCCC93"/>
              </a:solidFill>
              <a:ln w="22922">
                <a:noFill/>
              </a:ln>
            </c:spPr>
          </c:dPt>
          <c:dPt>
            <c:idx val="2"/>
            <c:invertIfNegative val="0"/>
            <c:bubble3D val="0"/>
            <c:spPr>
              <a:solidFill>
                <a:srgbClr val="7FA9CF"/>
              </a:solidFill>
              <a:ln w="22922">
                <a:noFill/>
              </a:ln>
            </c:spPr>
          </c:dPt>
          <c:dPt>
            <c:idx val="3"/>
            <c:invertIfNegative val="0"/>
            <c:bubble3D val="0"/>
            <c:spPr>
              <a:solidFill>
                <a:srgbClr val="E28C05"/>
              </a:solidFill>
              <a:ln w="22922">
                <a:noFill/>
              </a:ln>
            </c:spPr>
          </c:dPt>
          <c:dLbls>
            <c:dLbl>
              <c:idx val="5"/>
              <c:tx>
                <c:rich>
                  <a:bodyPr/>
                  <a:lstStyle/>
                  <a:p>
                    <a:pPr>
                      <a:defRPr sz="812" b="0" i="0" u="none" strike="noStrike" baseline="0">
                        <a:solidFill>
                          <a:srgbClr val="000000"/>
                        </a:solidFill>
                        <a:latin typeface="Arial"/>
                        <a:ea typeface="Arial"/>
                        <a:cs typeface="Arial"/>
                      </a:defRPr>
                    </a:pPr>
                    <a:r>
                      <a:rPr lang="en-US" dirty="0" smtClean="0"/>
                      <a:t>83.2</a:t>
                    </a:r>
                    <a:endParaRPr lang="en-US" dirty="0"/>
                  </a:p>
                </c:rich>
              </c:tx>
              <c:spPr>
                <a:noFill/>
                <a:ln w="22922">
                  <a:noFill/>
                </a:ln>
              </c:spPr>
              <c:showLegendKey val="0"/>
              <c:showVal val="0"/>
              <c:showCatName val="0"/>
              <c:showSerName val="0"/>
              <c:showPercent val="0"/>
              <c:showBubbleSize val="0"/>
              <c:extLst>
                <c:ext xmlns:c15="http://schemas.microsoft.com/office/drawing/2012/chart" uri="{CE6537A1-D6FC-4f65-9D91-7224C49458BB}"/>
              </c:extLst>
            </c:dLbl>
            <c:numFmt formatCode="#,##0.0" sourceLinked="0"/>
            <c:spPr>
              <a:noFill/>
              <a:ln w="22922">
                <a:noFill/>
              </a:ln>
            </c:spPr>
            <c:txPr>
              <a:bodyPr/>
              <a:lstStyle/>
              <a:p>
                <a:pPr>
                  <a:defRPr sz="812"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4"/>
                <c:pt idx="0">
                  <c:v>1</c:v>
                </c:pt>
                <c:pt idx="1">
                  <c:v>2</c:v>
                </c:pt>
                <c:pt idx="2">
                  <c:v>3</c:v>
                </c:pt>
                <c:pt idx="3">
                  <c:v>4</c:v>
                </c:pt>
              </c:numCache>
            </c:numRef>
          </c:cat>
          <c:val>
            <c:numRef>
              <c:f>Sheet1!$B$2:$B$7</c:f>
              <c:numCache>
                <c:formatCode>General</c:formatCode>
                <c:ptCount val="4"/>
                <c:pt idx="0">
                  <c:v>7.6</c:v>
                </c:pt>
                <c:pt idx="1">
                  <c:v>10.4</c:v>
                </c:pt>
                <c:pt idx="2">
                  <c:v>7.8</c:v>
                </c:pt>
                <c:pt idx="3">
                  <c:v>9.7000000000000011</c:v>
                </c:pt>
              </c:numCache>
            </c:numRef>
          </c:val>
        </c:ser>
        <c:dLbls>
          <c:showLegendKey val="0"/>
          <c:showVal val="1"/>
          <c:showCatName val="0"/>
          <c:showSerName val="0"/>
          <c:showPercent val="0"/>
          <c:showBubbleSize val="0"/>
        </c:dLbls>
        <c:gapWidth val="60"/>
        <c:axId val="319331816"/>
        <c:axId val="319332208"/>
      </c:barChart>
      <c:catAx>
        <c:axId val="319331816"/>
        <c:scaling>
          <c:orientation val="minMax"/>
        </c:scaling>
        <c:delete val="1"/>
        <c:axPos val="b"/>
        <c:numFmt formatCode="General" sourceLinked="0"/>
        <c:majorTickMark val="out"/>
        <c:minorTickMark val="none"/>
        <c:tickLblPos val="none"/>
        <c:crossAx val="319332208"/>
        <c:crosses val="autoZero"/>
        <c:auto val="0"/>
        <c:lblAlgn val="ctr"/>
        <c:lblOffset val="100"/>
        <c:tickLblSkip val="1"/>
        <c:tickMarkSkip val="1"/>
        <c:noMultiLvlLbl val="0"/>
      </c:catAx>
      <c:valAx>
        <c:axId val="319332208"/>
        <c:scaling>
          <c:orientation val="minMax"/>
          <c:max val="20"/>
          <c:min val="0"/>
        </c:scaling>
        <c:delete val="0"/>
        <c:axPos val="l"/>
        <c:majorGridlines>
          <c:spPr>
            <a:ln w="11461">
              <a:solidFill>
                <a:srgbClr val="D3CEC4"/>
              </a:solidFill>
              <a:prstDash val="solid"/>
            </a:ln>
          </c:spPr>
        </c:majorGridlines>
        <c:numFmt formatCode="#,##0.0" sourceLinked="0"/>
        <c:majorTickMark val="out"/>
        <c:minorTickMark val="none"/>
        <c:tickLblPos val="nextTo"/>
        <c:spPr>
          <a:ln w="8596">
            <a:noFill/>
          </a:ln>
        </c:spPr>
        <c:txPr>
          <a:bodyPr rot="0" vert="horz"/>
          <a:lstStyle/>
          <a:p>
            <a:pPr>
              <a:defRPr sz="902" b="0" i="0" u="none" strike="noStrike" baseline="0">
                <a:solidFill>
                  <a:srgbClr val="000000"/>
                </a:solidFill>
                <a:latin typeface="Arial"/>
                <a:ea typeface="Arial"/>
                <a:cs typeface="Arial"/>
              </a:defRPr>
            </a:pPr>
            <a:endParaRPr lang="en-US"/>
          </a:p>
        </c:txPr>
        <c:crossAx val="319331816"/>
        <c:crosses val="autoZero"/>
        <c:crossBetween val="between"/>
        <c:majorUnit val="5"/>
        <c:minorUnit val="1"/>
      </c:valAx>
      <c:spPr>
        <a:noFill/>
        <a:ln w="22922">
          <a:noFill/>
        </a:ln>
      </c:spPr>
    </c:plotArea>
    <c:plotVisOnly val="1"/>
    <c:dispBlanksAs val="gap"/>
    <c:showDLblsOverMax val="0"/>
  </c:chart>
  <c:spPr>
    <a:noFill/>
    <a:ln>
      <a:noFill/>
    </a:ln>
  </c:spPr>
  <c:txPr>
    <a:bodyPr/>
    <a:lstStyle/>
    <a:p>
      <a:pPr>
        <a:defRPr sz="812" b="0" i="0" u="none" strike="noStrike" baseline="0">
          <a:solidFill>
            <a:srgbClr val="000000"/>
          </a:solidFill>
          <a:latin typeface="Barclays Serif"/>
          <a:ea typeface="Barclays Serif"/>
          <a:cs typeface="Barclays Serif"/>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39419087136929E-2"/>
          <c:y val="0.15735754789528009"/>
          <c:w val="0.93153526970954359"/>
          <c:h val="0.78155967974887564"/>
        </c:manualLayout>
      </c:layout>
      <c:barChart>
        <c:barDir val="col"/>
        <c:grouping val="clustered"/>
        <c:varyColors val="0"/>
        <c:ser>
          <c:idx val="0"/>
          <c:order val="0"/>
          <c:tx>
            <c:strRef>
              <c:f>Sheet1!$B$1</c:f>
              <c:strCache>
                <c:ptCount val="1"/>
                <c:pt idx="0">
                  <c:v>Coal</c:v>
                </c:pt>
              </c:strCache>
            </c:strRef>
          </c:tx>
          <c:spPr>
            <a:solidFill>
              <a:srgbClr val="00386B"/>
            </a:solidFill>
            <a:ln w="22922">
              <a:noFill/>
            </a:ln>
          </c:spPr>
          <c:invertIfNegative val="0"/>
          <c:dPt>
            <c:idx val="1"/>
            <c:invertIfNegative val="0"/>
            <c:bubble3D val="0"/>
            <c:spPr>
              <a:solidFill>
                <a:srgbClr val="FCCC93"/>
              </a:solidFill>
              <a:ln w="22922">
                <a:noFill/>
              </a:ln>
            </c:spPr>
          </c:dPt>
          <c:dPt>
            <c:idx val="2"/>
            <c:invertIfNegative val="0"/>
            <c:bubble3D val="0"/>
            <c:spPr>
              <a:solidFill>
                <a:srgbClr val="7FA9CF"/>
              </a:solidFill>
              <a:ln w="22922">
                <a:noFill/>
              </a:ln>
            </c:spPr>
          </c:dPt>
          <c:dPt>
            <c:idx val="3"/>
            <c:invertIfNegative val="0"/>
            <c:bubble3D val="0"/>
            <c:spPr>
              <a:solidFill>
                <a:srgbClr val="E28C05"/>
              </a:solidFill>
              <a:ln w="22922">
                <a:noFill/>
              </a:ln>
            </c:spPr>
          </c:dPt>
          <c:dLbls>
            <c:dLbl>
              <c:idx val="5"/>
              <c:tx>
                <c:rich>
                  <a:bodyPr/>
                  <a:lstStyle/>
                  <a:p>
                    <a:pPr>
                      <a:defRPr sz="812" b="0" i="0" u="none" strike="noStrike" baseline="0">
                        <a:solidFill>
                          <a:srgbClr val="000000"/>
                        </a:solidFill>
                        <a:latin typeface="Arial"/>
                        <a:ea typeface="Arial"/>
                        <a:cs typeface="Arial"/>
                      </a:defRPr>
                    </a:pPr>
                    <a:r>
                      <a:rPr lang="en-US" dirty="0" smtClean="0"/>
                      <a:t>83.2</a:t>
                    </a:r>
                    <a:endParaRPr lang="en-US" dirty="0"/>
                  </a:p>
                </c:rich>
              </c:tx>
              <c:spPr>
                <a:noFill/>
                <a:ln w="22922">
                  <a:noFill/>
                </a:ln>
              </c:spPr>
              <c:showLegendKey val="0"/>
              <c:showVal val="0"/>
              <c:showCatName val="0"/>
              <c:showSerName val="0"/>
              <c:showPercent val="0"/>
              <c:showBubbleSize val="0"/>
              <c:extLst>
                <c:ext xmlns:c15="http://schemas.microsoft.com/office/drawing/2012/chart" uri="{CE6537A1-D6FC-4f65-9D91-7224C49458BB}"/>
              </c:extLst>
            </c:dLbl>
            <c:numFmt formatCode="#,##0.0" sourceLinked="0"/>
            <c:spPr>
              <a:noFill/>
              <a:ln w="22922">
                <a:noFill/>
              </a:ln>
            </c:spPr>
            <c:txPr>
              <a:bodyPr/>
              <a:lstStyle/>
              <a:p>
                <a:pPr>
                  <a:defRPr sz="812"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4"/>
                <c:pt idx="0">
                  <c:v>1</c:v>
                </c:pt>
                <c:pt idx="1">
                  <c:v>2</c:v>
                </c:pt>
                <c:pt idx="2">
                  <c:v>3</c:v>
                </c:pt>
                <c:pt idx="3">
                  <c:v>4</c:v>
                </c:pt>
              </c:numCache>
            </c:numRef>
          </c:cat>
          <c:val>
            <c:numRef>
              <c:f>Sheet1!$B$2:$B$7</c:f>
              <c:numCache>
                <c:formatCode>General</c:formatCode>
                <c:ptCount val="4"/>
                <c:pt idx="0">
                  <c:v>9.1</c:v>
                </c:pt>
                <c:pt idx="1">
                  <c:v>13.9</c:v>
                </c:pt>
                <c:pt idx="2">
                  <c:v>11</c:v>
                </c:pt>
                <c:pt idx="3">
                  <c:v>11.3</c:v>
                </c:pt>
              </c:numCache>
            </c:numRef>
          </c:val>
        </c:ser>
        <c:dLbls>
          <c:showLegendKey val="0"/>
          <c:showVal val="1"/>
          <c:showCatName val="0"/>
          <c:showSerName val="0"/>
          <c:showPercent val="0"/>
          <c:showBubbleSize val="0"/>
        </c:dLbls>
        <c:gapWidth val="60"/>
        <c:axId val="319332992"/>
        <c:axId val="319333384"/>
      </c:barChart>
      <c:catAx>
        <c:axId val="319332992"/>
        <c:scaling>
          <c:orientation val="minMax"/>
        </c:scaling>
        <c:delete val="1"/>
        <c:axPos val="b"/>
        <c:numFmt formatCode="General" sourceLinked="0"/>
        <c:majorTickMark val="out"/>
        <c:minorTickMark val="none"/>
        <c:tickLblPos val="none"/>
        <c:crossAx val="319333384"/>
        <c:crosses val="autoZero"/>
        <c:auto val="0"/>
        <c:lblAlgn val="ctr"/>
        <c:lblOffset val="100"/>
        <c:tickLblSkip val="1"/>
        <c:tickMarkSkip val="1"/>
        <c:noMultiLvlLbl val="0"/>
      </c:catAx>
      <c:valAx>
        <c:axId val="319333384"/>
        <c:scaling>
          <c:orientation val="minMax"/>
          <c:max val="20"/>
          <c:min val="0"/>
        </c:scaling>
        <c:delete val="0"/>
        <c:axPos val="l"/>
        <c:majorGridlines>
          <c:spPr>
            <a:ln w="11461">
              <a:solidFill>
                <a:srgbClr val="D3CEC4"/>
              </a:solidFill>
              <a:prstDash val="solid"/>
            </a:ln>
          </c:spPr>
        </c:majorGridlines>
        <c:numFmt formatCode="#,##0.0" sourceLinked="0"/>
        <c:majorTickMark val="out"/>
        <c:minorTickMark val="none"/>
        <c:tickLblPos val="nextTo"/>
        <c:spPr>
          <a:ln w="8596">
            <a:noFill/>
          </a:ln>
        </c:spPr>
        <c:txPr>
          <a:bodyPr rot="0" vert="horz"/>
          <a:lstStyle/>
          <a:p>
            <a:pPr>
              <a:defRPr sz="902" b="0" i="0" u="none" strike="noStrike" baseline="0">
                <a:solidFill>
                  <a:srgbClr val="000000"/>
                </a:solidFill>
                <a:latin typeface="Arial"/>
                <a:ea typeface="Arial"/>
                <a:cs typeface="Arial"/>
              </a:defRPr>
            </a:pPr>
            <a:endParaRPr lang="en-US"/>
          </a:p>
        </c:txPr>
        <c:crossAx val="319332992"/>
        <c:crosses val="autoZero"/>
        <c:crossBetween val="between"/>
        <c:majorUnit val="5"/>
        <c:minorUnit val="1"/>
      </c:valAx>
      <c:spPr>
        <a:noFill/>
        <a:ln w="22922">
          <a:noFill/>
        </a:ln>
      </c:spPr>
    </c:plotArea>
    <c:plotVisOnly val="1"/>
    <c:dispBlanksAs val="gap"/>
    <c:showDLblsOverMax val="0"/>
  </c:chart>
  <c:spPr>
    <a:noFill/>
    <a:ln>
      <a:noFill/>
    </a:ln>
  </c:spPr>
  <c:txPr>
    <a:bodyPr/>
    <a:lstStyle/>
    <a:p>
      <a:pPr>
        <a:defRPr sz="812" b="0" i="0" u="none" strike="noStrike" baseline="0">
          <a:solidFill>
            <a:srgbClr val="000000"/>
          </a:solidFill>
          <a:latin typeface="Barclays Serif"/>
          <a:ea typeface="Barclays Serif"/>
          <a:cs typeface="Barclays Serif"/>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39419087136929E-2"/>
          <c:y val="0.15735754789528009"/>
          <c:w val="0.93153526970954359"/>
          <c:h val="0.78155967974887564"/>
        </c:manualLayout>
      </c:layout>
      <c:barChart>
        <c:barDir val="col"/>
        <c:grouping val="clustered"/>
        <c:varyColors val="0"/>
        <c:ser>
          <c:idx val="0"/>
          <c:order val="0"/>
          <c:tx>
            <c:strRef>
              <c:f>Sheet1!$B$1</c:f>
              <c:strCache>
                <c:ptCount val="1"/>
                <c:pt idx="0">
                  <c:v>Coal</c:v>
                </c:pt>
              </c:strCache>
            </c:strRef>
          </c:tx>
          <c:spPr>
            <a:solidFill>
              <a:srgbClr val="00386B"/>
            </a:solidFill>
            <a:ln w="22922">
              <a:noFill/>
            </a:ln>
          </c:spPr>
          <c:invertIfNegative val="0"/>
          <c:dPt>
            <c:idx val="1"/>
            <c:invertIfNegative val="0"/>
            <c:bubble3D val="0"/>
            <c:spPr>
              <a:solidFill>
                <a:srgbClr val="FCCC93"/>
              </a:solidFill>
              <a:ln w="22922">
                <a:noFill/>
              </a:ln>
            </c:spPr>
          </c:dPt>
          <c:dPt>
            <c:idx val="2"/>
            <c:invertIfNegative val="0"/>
            <c:bubble3D val="0"/>
            <c:spPr>
              <a:solidFill>
                <a:srgbClr val="7FA9CF"/>
              </a:solidFill>
              <a:ln w="22922">
                <a:noFill/>
              </a:ln>
            </c:spPr>
          </c:dPt>
          <c:dPt>
            <c:idx val="3"/>
            <c:invertIfNegative val="0"/>
            <c:bubble3D val="0"/>
            <c:spPr>
              <a:solidFill>
                <a:srgbClr val="E28C05"/>
              </a:solidFill>
              <a:ln w="22922">
                <a:noFill/>
              </a:ln>
            </c:spPr>
          </c:dPt>
          <c:dLbls>
            <c:dLbl>
              <c:idx val="5"/>
              <c:tx>
                <c:rich>
                  <a:bodyPr/>
                  <a:lstStyle/>
                  <a:p>
                    <a:pPr>
                      <a:defRPr sz="812" b="0" i="0" u="none" strike="noStrike" baseline="0">
                        <a:solidFill>
                          <a:srgbClr val="000000"/>
                        </a:solidFill>
                        <a:latin typeface="Arial"/>
                        <a:ea typeface="Arial"/>
                        <a:cs typeface="Arial"/>
                      </a:defRPr>
                    </a:pPr>
                    <a:r>
                      <a:rPr lang="en-US" dirty="0" smtClean="0"/>
                      <a:t>83.2</a:t>
                    </a:r>
                    <a:endParaRPr lang="en-US" dirty="0"/>
                  </a:p>
                </c:rich>
              </c:tx>
              <c:spPr>
                <a:noFill/>
                <a:ln w="22922">
                  <a:noFill/>
                </a:ln>
              </c:spPr>
              <c:showLegendKey val="0"/>
              <c:showVal val="0"/>
              <c:showCatName val="0"/>
              <c:showSerName val="0"/>
              <c:showPercent val="0"/>
              <c:showBubbleSize val="0"/>
              <c:extLst>
                <c:ext xmlns:c15="http://schemas.microsoft.com/office/drawing/2012/chart" uri="{CE6537A1-D6FC-4f65-9D91-7224C49458BB}"/>
              </c:extLst>
            </c:dLbl>
            <c:numFmt formatCode="#,##0.0" sourceLinked="0"/>
            <c:spPr>
              <a:noFill/>
              <a:ln w="22922">
                <a:noFill/>
              </a:ln>
            </c:spPr>
            <c:txPr>
              <a:bodyPr/>
              <a:lstStyle/>
              <a:p>
                <a:pPr>
                  <a:defRPr sz="812"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4"/>
                <c:pt idx="0">
                  <c:v>1</c:v>
                </c:pt>
                <c:pt idx="1">
                  <c:v>2</c:v>
                </c:pt>
                <c:pt idx="2">
                  <c:v>3</c:v>
                </c:pt>
                <c:pt idx="3">
                  <c:v>4</c:v>
                </c:pt>
              </c:numCache>
            </c:numRef>
          </c:cat>
          <c:val>
            <c:numRef>
              <c:f>Sheet1!$B$2:$B$7</c:f>
              <c:numCache>
                <c:formatCode>0.00</c:formatCode>
                <c:ptCount val="4"/>
                <c:pt idx="0">
                  <c:v>9.8597559254312941</c:v>
                </c:pt>
                <c:pt idx="1">
                  <c:v>11.756000091855908</c:v>
                </c:pt>
                <c:pt idx="2">
                  <c:v>8.4807996361434839</c:v>
                </c:pt>
                <c:pt idx="3">
                  <c:v>9.4849089522408647</c:v>
                </c:pt>
              </c:numCache>
            </c:numRef>
          </c:val>
        </c:ser>
        <c:dLbls>
          <c:showLegendKey val="0"/>
          <c:showVal val="1"/>
          <c:showCatName val="0"/>
          <c:showSerName val="0"/>
          <c:showPercent val="0"/>
          <c:showBubbleSize val="0"/>
        </c:dLbls>
        <c:gapWidth val="60"/>
        <c:axId val="319334168"/>
        <c:axId val="319334560"/>
      </c:barChart>
      <c:catAx>
        <c:axId val="319334168"/>
        <c:scaling>
          <c:orientation val="minMax"/>
        </c:scaling>
        <c:delete val="1"/>
        <c:axPos val="b"/>
        <c:numFmt formatCode="General" sourceLinked="0"/>
        <c:majorTickMark val="out"/>
        <c:minorTickMark val="none"/>
        <c:tickLblPos val="none"/>
        <c:crossAx val="319334560"/>
        <c:crosses val="autoZero"/>
        <c:auto val="0"/>
        <c:lblAlgn val="ctr"/>
        <c:lblOffset val="100"/>
        <c:tickLblSkip val="1"/>
        <c:tickMarkSkip val="1"/>
        <c:noMultiLvlLbl val="0"/>
      </c:catAx>
      <c:valAx>
        <c:axId val="319334560"/>
        <c:scaling>
          <c:orientation val="minMax"/>
          <c:max val="20"/>
          <c:min val="0"/>
        </c:scaling>
        <c:delete val="0"/>
        <c:axPos val="l"/>
        <c:majorGridlines>
          <c:spPr>
            <a:ln w="11461">
              <a:solidFill>
                <a:srgbClr val="D3CEC4"/>
              </a:solidFill>
              <a:prstDash val="solid"/>
            </a:ln>
          </c:spPr>
        </c:majorGridlines>
        <c:numFmt formatCode="#,##0.0" sourceLinked="0"/>
        <c:majorTickMark val="out"/>
        <c:minorTickMark val="none"/>
        <c:tickLblPos val="nextTo"/>
        <c:spPr>
          <a:ln w="8596">
            <a:noFill/>
          </a:ln>
        </c:spPr>
        <c:txPr>
          <a:bodyPr rot="0" vert="horz"/>
          <a:lstStyle/>
          <a:p>
            <a:pPr>
              <a:defRPr sz="902" b="0" i="0" u="none" strike="noStrike" baseline="0">
                <a:solidFill>
                  <a:srgbClr val="000000"/>
                </a:solidFill>
                <a:latin typeface="Arial"/>
                <a:ea typeface="Arial"/>
                <a:cs typeface="Arial"/>
              </a:defRPr>
            </a:pPr>
            <a:endParaRPr lang="en-US"/>
          </a:p>
        </c:txPr>
        <c:crossAx val="319334168"/>
        <c:crosses val="autoZero"/>
        <c:crossBetween val="between"/>
        <c:majorUnit val="5"/>
        <c:minorUnit val="1"/>
      </c:valAx>
      <c:spPr>
        <a:noFill/>
        <a:ln w="22922">
          <a:noFill/>
        </a:ln>
      </c:spPr>
    </c:plotArea>
    <c:plotVisOnly val="1"/>
    <c:dispBlanksAs val="gap"/>
    <c:showDLblsOverMax val="0"/>
  </c:chart>
  <c:spPr>
    <a:noFill/>
    <a:ln>
      <a:noFill/>
    </a:ln>
  </c:spPr>
  <c:txPr>
    <a:bodyPr/>
    <a:lstStyle/>
    <a:p>
      <a:pPr>
        <a:defRPr sz="812" b="0" i="0" u="none" strike="noStrike" baseline="0">
          <a:solidFill>
            <a:srgbClr val="000000"/>
          </a:solidFill>
          <a:latin typeface="Barclays Serif"/>
          <a:ea typeface="Barclays Serif"/>
          <a:cs typeface="Barclays Serif"/>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39419087136929E-2"/>
          <c:y val="0.15735754789528009"/>
          <c:w val="0.93153526970954359"/>
          <c:h val="0.78155967974887564"/>
        </c:manualLayout>
      </c:layout>
      <c:barChart>
        <c:barDir val="col"/>
        <c:grouping val="clustered"/>
        <c:varyColors val="0"/>
        <c:ser>
          <c:idx val="0"/>
          <c:order val="0"/>
          <c:tx>
            <c:strRef>
              <c:f>Sheet1!$B$1</c:f>
              <c:strCache>
                <c:ptCount val="1"/>
                <c:pt idx="0">
                  <c:v>Coal</c:v>
                </c:pt>
              </c:strCache>
            </c:strRef>
          </c:tx>
          <c:spPr>
            <a:solidFill>
              <a:srgbClr val="00386B"/>
            </a:solidFill>
            <a:ln w="22922">
              <a:noFill/>
            </a:ln>
          </c:spPr>
          <c:invertIfNegative val="0"/>
          <c:dPt>
            <c:idx val="1"/>
            <c:invertIfNegative val="0"/>
            <c:bubble3D val="0"/>
            <c:spPr>
              <a:solidFill>
                <a:srgbClr val="FCCC93"/>
              </a:solidFill>
              <a:ln w="22922">
                <a:noFill/>
              </a:ln>
            </c:spPr>
          </c:dPt>
          <c:dPt>
            <c:idx val="2"/>
            <c:invertIfNegative val="0"/>
            <c:bubble3D val="0"/>
            <c:spPr>
              <a:solidFill>
                <a:srgbClr val="7FA9CF"/>
              </a:solidFill>
              <a:ln w="22922">
                <a:noFill/>
              </a:ln>
            </c:spPr>
          </c:dPt>
          <c:dPt>
            <c:idx val="3"/>
            <c:invertIfNegative val="0"/>
            <c:bubble3D val="0"/>
            <c:spPr>
              <a:solidFill>
                <a:srgbClr val="E28C05"/>
              </a:solidFill>
              <a:ln w="22922">
                <a:noFill/>
              </a:ln>
            </c:spPr>
          </c:dPt>
          <c:dLbls>
            <c:dLbl>
              <c:idx val="5"/>
              <c:tx>
                <c:rich>
                  <a:bodyPr/>
                  <a:lstStyle/>
                  <a:p>
                    <a:pPr>
                      <a:defRPr sz="812" b="0" i="0" u="none" strike="noStrike" baseline="0">
                        <a:solidFill>
                          <a:srgbClr val="000000"/>
                        </a:solidFill>
                        <a:latin typeface="Arial"/>
                        <a:ea typeface="Arial"/>
                        <a:cs typeface="Arial"/>
                      </a:defRPr>
                    </a:pPr>
                    <a:r>
                      <a:rPr lang="en-US" dirty="0" smtClean="0"/>
                      <a:t>83.2</a:t>
                    </a:r>
                    <a:endParaRPr lang="en-US" dirty="0"/>
                  </a:p>
                </c:rich>
              </c:tx>
              <c:spPr>
                <a:noFill/>
                <a:ln w="22922">
                  <a:noFill/>
                </a:ln>
              </c:spPr>
              <c:showLegendKey val="0"/>
              <c:showVal val="0"/>
              <c:showCatName val="0"/>
              <c:showSerName val="0"/>
              <c:showPercent val="0"/>
              <c:showBubbleSize val="0"/>
              <c:extLst>
                <c:ext xmlns:c15="http://schemas.microsoft.com/office/drawing/2012/chart" uri="{CE6537A1-D6FC-4f65-9D91-7224C49458BB}"/>
              </c:extLst>
            </c:dLbl>
            <c:numFmt formatCode="#,##0.0" sourceLinked="0"/>
            <c:spPr>
              <a:noFill/>
              <a:ln w="22922">
                <a:noFill/>
              </a:ln>
            </c:spPr>
            <c:txPr>
              <a:bodyPr/>
              <a:lstStyle/>
              <a:p>
                <a:pPr>
                  <a:defRPr sz="812"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4"/>
                <c:pt idx="0">
                  <c:v>1</c:v>
                </c:pt>
                <c:pt idx="1">
                  <c:v>2</c:v>
                </c:pt>
                <c:pt idx="2">
                  <c:v>3</c:v>
                </c:pt>
                <c:pt idx="3">
                  <c:v>4</c:v>
                </c:pt>
              </c:numCache>
            </c:numRef>
          </c:cat>
          <c:val>
            <c:numRef>
              <c:f>Sheet1!$B$2:$B$7</c:f>
              <c:numCache>
                <c:formatCode>General</c:formatCode>
                <c:ptCount val="4"/>
                <c:pt idx="0">
                  <c:v>5.2</c:v>
                </c:pt>
                <c:pt idx="1">
                  <c:v>6.1</c:v>
                </c:pt>
                <c:pt idx="2">
                  <c:v>5.3</c:v>
                </c:pt>
                <c:pt idx="3">
                  <c:v>6.8</c:v>
                </c:pt>
              </c:numCache>
            </c:numRef>
          </c:val>
        </c:ser>
        <c:dLbls>
          <c:showLegendKey val="0"/>
          <c:showVal val="1"/>
          <c:showCatName val="0"/>
          <c:showSerName val="0"/>
          <c:showPercent val="0"/>
          <c:showBubbleSize val="0"/>
        </c:dLbls>
        <c:gapWidth val="60"/>
        <c:axId val="319335344"/>
        <c:axId val="323932264"/>
      </c:barChart>
      <c:catAx>
        <c:axId val="319335344"/>
        <c:scaling>
          <c:orientation val="minMax"/>
        </c:scaling>
        <c:delete val="1"/>
        <c:axPos val="b"/>
        <c:numFmt formatCode="General" sourceLinked="0"/>
        <c:majorTickMark val="out"/>
        <c:minorTickMark val="none"/>
        <c:tickLblPos val="none"/>
        <c:crossAx val="323932264"/>
        <c:crosses val="autoZero"/>
        <c:auto val="0"/>
        <c:lblAlgn val="ctr"/>
        <c:lblOffset val="100"/>
        <c:tickLblSkip val="1"/>
        <c:tickMarkSkip val="1"/>
        <c:noMultiLvlLbl val="0"/>
      </c:catAx>
      <c:valAx>
        <c:axId val="323932264"/>
        <c:scaling>
          <c:orientation val="minMax"/>
          <c:max val="12"/>
          <c:min val="0"/>
        </c:scaling>
        <c:delete val="0"/>
        <c:axPos val="l"/>
        <c:majorGridlines>
          <c:spPr>
            <a:ln w="11461">
              <a:solidFill>
                <a:srgbClr val="D3CEC4"/>
              </a:solidFill>
              <a:prstDash val="solid"/>
            </a:ln>
          </c:spPr>
        </c:majorGridlines>
        <c:numFmt formatCode="#,##0.0" sourceLinked="0"/>
        <c:majorTickMark val="out"/>
        <c:minorTickMark val="none"/>
        <c:tickLblPos val="nextTo"/>
        <c:spPr>
          <a:ln w="8596">
            <a:noFill/>
          </a:ln>
        </c:spPr>
        <c:txPr>
          <a:bodyPr rot="0" vert="horz"/>
          <a:lstStyle/>
          <a:p>
            <a:pPr>
              <a:defRPr sz="902" b="0" i="0" u="none" strike="noStrike" baseline="0">
                <a:solidFill>
                  <a:srgbClr val="000000"/>
                </a:solidFill>
                <a:latin typeface="Arial"/>
                <a:ea typeface="Arial"/>
                <a:cs typeface="Arial"/>
              </a:defRPr>
            </a:pPr>
            <a:endParaRPr lang="en-US"/>
          </a:p>
        </c:txPr>
        <c:crossAx val="319335344"/>
        <c:crosses val="autoZero"/>
        <c:crossBetween val="between"/>
        <c:majorUnit val="3"/>
        <c:minorUnit val="1"/>
      </c:valAx>
      <c:spPr>
        <a:noFill/>
        <a:ln w="22922">
          <a:noFill/>
        </a:ln>
      </c:spPr>
    </c:plotArea>
    <c:plotVisOnly val="1"/>
    <c:dispBlanksAs val="gap"/>
    <c:showDLblsOverMax val="0"/>
  </c:chart>
  <c:spPr>
    <a:noFill/>
    <a:ln>
      <a:noFill/>
    </a:ln>
  </c:spPr>
  <c:txPr>
    <a:bodyPr/>
    <a:lstStyle/>
    <a:p>
      <a:pPr>
        <a:defRPr sz="812" b="0" i="0" u="none" strike="noStrike" baseline="0">
          <a:solidFill>
            <a:srgbClr val="000000"/>
          </a:solidFill>
          <a:latin typeface="Barclays Serif"/>
          <a:ea typeface="Barclays Serif"/>
          <a:cs typeface="Barclays Serif"/>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39419087136929E-2"/>
          <c:y val="0.15735754789528014"/>
          <c:w val="0.93153526970954359"/>
          <c:h val="0.78155967974887564"/>
        </c:manualLayout>
      </c:layout>
      <c:barChart>
        <c:barDir val="col"/>
        <c:grouping val="clustered"/>
        <c:varyColors val="0"/>
        <c:ser>
          <c:idx val="0"/>
          <c:order val="0"/>
          <c:tx>
            <c:strRef>
              <c:f>Sheet1!$B$1</c:f>
              <c:strCache>
                <c:ptCount val="1"/>
                <c:pt idx="0">
                  <c:v>Coal</c:v>
                </c:pt>
              </c:strCache>
            </c:strRef>
          </c:tx>
          <c:spPr>
            <a:solidFill>
              <a:srgbClr val="00386B"/>
            </a:solidFill>
            <a:ln w="22922">
              <a:noFill/>
            </a:ln>
          </c:spPr>
          <c:invertIfNegative val="0"/>
          <c:dPt>
            <c:idx val="1"/>
            <c:invertIfNegative val="0"/>
            <c:bubble3D val="0"/>
            <c:spPr>
              <a:solidFill>
                <a:srgbClr val="FCCC93"/>
              </a:solidFill>
              <a:ln w="22922">
                <a:noFill/>
              </a:ln>
            </c:spPr>
          </c:dPt>
          <c:dPt>
            <c:idx val="2"/>
            <c:invertIfNegative val="0"/>
            <c:bubble3D val="0"/>
            <c:spPr>
              <a:solidFill>
                <a:srgbClr val="7FA9CF"/>
              </a:solidFill>
              <a:ln w="22922">
                <a:noFill/>
              </a:ln>
            </c:spPr>
          </c:dPt>
          <c:dPt>
            <c:idx val="3"/>
            <c:invertIfNegative val="0"/>
            <c:bubble3D val="0"/>
            <c:spPr>
              <a:solidFill>
                <a:srgbClr val="E28C05"/>
              </a:solidFill>
              <a:ln w="22922">
                <a:noFill/>
              </a:ln>
            </c:spPr>
          </c:dPt>
          <c:dLbls>
            <c:dLbl>
              <c:idx val="5"/>
              <c:tx>
                <c:rich>
                  <a:bodyPr/>
                  <a:lstStyle/>
                  <a:p>
                    <a:pPr>
                      <a:defRPr sz="812" b="0" i="0" u="none" strike="noStrike" baseline="0">
                        <a:solidFill>
                          <a:srgbClr val="000000"/>
                        </a:solidFill>
                        <a:latin typeface="Arial"/>
                        <a:ea typeface="Arial"/>
                        <a:cs typeface="Arial"/>
                      </a:defRPr>
                    </a:pPr>
                    <a:r>
                      <a:rPr lang="en-US" dirty="0" smtClean="0"/>
                      <a:t>83.2</a:t>
                    </a:r>
                    <a:endParaRPr lang="en-US" dirty="0"/>
                  </a:p>
                </c:rich>
              </c:tx>
              <c:spPr>
                <a:noFill/>
                <a:ln w="22922">
                  <a:noFill/>
                </a:ln>
              </c:spPr>
              <c:showLegendKey val="0"/>
              <c:showVal val="0"/>
              <c:showCatName val="0"/>
              <c:showSerName val="0"/>
              <c:showPercent val="0"/>
              <c:showBubbleSize val="0"/>
              <c:extLst>
                <c:ext xmlns:c15="http://schemas.microsoft.com/office/drawing/2012/chart" uri="{CE6537A1-D6FC-4f65-9D91-7224C49458BB}"/>
              </c:extLst>
            </c:dLbl>
            <c:numFmt formatCode="#,##0.0" sourceLinked="0"/>
            <c:spPr>
              <a:noFill/>
              <a:ln w="22922">
                <a:noFill/>
              </a:ln>
            </c:spPr>
            <c:txPr>
              <a:bodyPr/>
              <a:lstStyle/>
              <a:p>
                <a:pPr>
                  <a:defRPr sz="812"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4"/>
                <c:pt idx="0">
                  <c:v>1</c:v>
                </c:pt>
                <c:pt idx="1">
                  <c:v>2</c:v>
                </c:pt>
                <c:pt idx="2">
                  <c:v>3</c:v>
                </c:pt>
                <c:pt idx="3">
                  <c:v>4</c:v>
                </c:pt>
              </c:numCache>
            </c:numRef>
          </c:cat>
          <c:val>
            <c:numRef>
              <c:f>Sheet1!$B$2:$B$7</c:f>
              <c:numCache>
                <c:formatCode>General</c:formatCode>
                <c:ptCount val="4"/>
                <c:pt idx="0">
                  <c:v>7.3</c:v>
                </c:pt>
                <c:pt idx="1">
                  <c:v>8.4</c:v>
                </c:pt>
                <c:pt idx="2">
                  <c:v>6.1</c:v>
                </c:pt>
                <c:pt idx="3">
                  <c:v>8</c:v>
                </c:pt>
              </c:numCache>
            </c:numRef>
          </c:val>
        </c:ser>
        <c:dLbls>
          <c:showLegendKey val="0"/>
          <c:showVal val="1"/>
          <c:showCatName val="0"/>
          <c:showSerName val="0"/>
          <c:showPercent val="0"/>
          <c:showBubbleSize val="0"/>
        </c:dLbls>
        <c:gapWidth val="60"/>
        <c:axId val="323933048"/>
        <c:axId val="323933440"/>
      </c:barChart>
      <c:catAx>
        <c:axId val="323933048"/>
        <c:scaling>
          <c:orientation val="minMax"/>
        </c:scaling>
        <c:delete val="1"/>
        <c:axPos val="b"/>
        <c:numFmt formatCode="General" sourceLinked="0"/>
        <c:majorTickMark val="out"/>
        <c:minorTickMark val="none"/>
        <c:tickLblPos val="none"/>
        <c:crossAx val="323933440"/>
        <c:crosses val="autoZero"/>
        <c:auto val="0"/>
        <c:lblAlgn val="ctr"/>
        <c:lblOffset val="100"/>
        <c:tickLblSkip val="1"/>
        <c:tickMarkSkip val="1"/>
        <c:noMultiLvlLbl val="0"/>
      </c:catAx>
      <c:valAx>
        <c:axId val="323933440"/>
        <c:scaling>
          <c:orientation val="minMax"/>
          <c:max val="12"/>
          <c:min val="0"/>
        </c:scaling>
        <c:delete val="0"/>
        <c:axPos val="l"/>
        <c:majorGridlines>
          <c:spPr>
            <a:ln w="11461">
              <a:solidFill>
                <a:srgbClr val="D3CEC4"/>
              </a:solidFill>
              <a:prstDash val="solid"/>
            </a:ln>
          </c:spPr>
        </c:majorGridlines>
        <c:numFmt formatCode="#,##0.0" sourceLinked="0"/>
        <c:majorTickMark val="out"/>
        <c:minorTickMark val="none"/>
        <c:tickLblPos val="nextTo"/>
        <c:spPr>
          <a:ln w="8596">
            <a:noFill/>
          </a:ln>
        </c:spPr>
        <c:txPr>
          <a:bodyPr rot="0" vert="horz"/>
          <a:lstStyle/>
          <a:p>
            <a:pPr>
              <a:defRPr sz="902" b="0" i="0" u="none" strike="noStrike" baseline="0">
                <a:solidFill>
                  <a:srgbClr val="000000"/>
                </a:solidFill>
                <a:latin typeface="Arial"/>
                <a:ea typeface="Arial"/>
                <a:cs typeface="Arial"/>
              </a:defRPr>
            </a:pPr>
            <a:endParaRPr lang="en-US"/>
          </a:p>
        </c:txPr>
        <c:crossAx val="323933048"/>
        <c:crosses val="autoZero"/>
        <c:crossBetween val="between"/>
        <c:majorUnit val="3"/>
        <c:minorUnit val="1"/>
      </c:valAx>
      <c:spPr>
        <a:noFill/>
        <a:ln w="22922">
          <a:noFill/>
        </a:ln>
      </c:spPr>
    </c:plotArea>
    <c:plotVisOnly val="1"/>
    <c:dispBlanksAs val="gap"/>
    <c:showDLblsOverMax val="0"/>
  </c:chart>
  <c:spPr>
    <a:noFill/>
    <a:ln>
      <a:noFill/>
    </a:ln>
  </c:spPr>
  <c:txPr>
    <a:bodyPr/>
    <a:lstStyle/>
    <a:p>
      <a:pPr>
        <a:defRPr sz="812" b="0" i="0" u="none" strike="noStrike" baseline="0">
          <a:solidFill>
            <a:srgbClr val="000000"/>
          </a:solidFill>
          <a:latin typeface="Barclays Serif"/>
          <a:ea typeface="Barclays Serif"/>
          <a:cs typeface="Barclays Serif"/>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39419087136929E-2"/>
          <c:y val="0.15735754789528014"/>
          <c:w val="0.93153526970954359"/>
          <c:h val="0.78155967974887564"/>
        </c:manualLayout>
      </c:layout>
      <c:barChart>
        <c:barDir val="col"/>
        <c:grouping val="clustered"/>
        <c:varyColors val="0"/>
        <c:ser>
          <c:idx val="0"/>
          <c:order val="0"/>
          <c:tx>
            <c:strRef>
              <c:f>Sheet1!$B$1</c:f>
              <c:strCache>
                <c:ptCount val="1"/>
                <c:pt idx="0">
                  <c:v>Coal</c:v>
                </c:pt>
              </c:strCache>
            </c:strRef>
          </c:tx>
          <c:spPr>
            <a:solidFill>
              <a:srgbClr val="00386B"/>
            </a:solidFill>
            <a:ln w="22922">
              <a:noFill/>
            </a:ln>
          </c:spPr>
          <c:invertIfNegative val="0"/>
          <c:dPt>
            <c:idx val="1"/>
            <c:invertIfNegative val="0"/>
            <c:bubble3D val="0"/>
            <c:spPr>
              <a:solidFill>
                <a:srgbClr val="FCCC93"/>
              </a:solidFill>
              <a:ln w="22922">
                <a:noFill/>
              </a:ln>
            </c:spPr>
          </c:dPt>
          <c:dPt>
            <c:idx val="2"/>
            <c:invertIfNegative val="0"/>
            <c:bubble3D val="0"/>
            <c:spPr>
              <a:solidFill>
                <a:srgbClr val="7FA9CF"/>
              </a:solidFill>
              <a:ln w="22922">
                <a:noFill/>
              </a:ln>
            </c:spPr>
          </c:dPt>
          <c:dPt>
            <c:idx val="3"/>
            <c:invertIfNegative val="0"/>
            <c:bubble3D val="0"/>
            <c:spPr>
              <a:solidFill>
                <a:srgbClr val="E28C05"/>
              </a:solidFill>
              <a:ln w="22922">
                <a:noFill/>
              </a:ln>
            </c:spPr>
          </c:dPt>
          <c:dLbls>
            <c:dLbl>
              <c:idx val="5"/>
              <c:tx>
                <c:rich>
                  <a:bodyPr/>
                  <a:lstStyle/>
                  <a:p>
                    <a:pPr>
                      <a:defRPr sz="812" b="0" i="0" u="none" strike="noStrike" baseline="0">
                        <a:solidFill>
                          <a:srgbClr val="000000"/>
                        </a:solidFill>
                        <a:latin typeface="Arial"/>
                        <a:ea typeface="Arial"/>
                        <a:cs typeface="Arial"/>
                      </a:defRPr>
                    </a:pPr>
                    <a:r>
                      <a:rPr lang="en-US" dirty="0" smtClean="0"/>
                      <a:t>83.2</a:t>
                    </a:r>
                    <a:endParaRPr lang="en-US" dirty="0"/>
                  </a:p>
                </c:rich>
              </c:tx>
              <c:spPr>
                <a:noFill/>
                <a:ln w="22922">
                  <a:noFill/>
                </a:ln>
              </c:spPr>
              <c:showLegendKey val="0"/>
              <c:showVal val="0"/>
              <c:showCatName val="0"/>
              <c:showSerName val="0"/>
              <c:showPercent val="0"/>
              <c:showBubbleSize val="0"/>
              <c:extLst>
                <c:ext xmlns:c15="http://schemas.microsoft.com/office/drawing/2012/chart" uri="{CE6537A1-D6FC-4f65-9D91-7224C49458BB}"/>
              </c:extLst>
            </c:dLbl>
            <c:numFmt formatCode="#,##0.0" sourceLinked="0"/>
            <c:spPr>
              <a:noFill/>
              <a:ln w="22922">
                <a:noFill/>
              </a:ln>
            </c:spPr>
            <c:txPr>
              <a:bodyPr/>
              <a:lstStyle/>
              <a:p>
                <a:pPr>
                  <a:defRPr sz="812"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4"/>
                <c:pt idx="0">
                  <c:v>1</c:v>
                </c:pt>
                <c:pt idx="1">
                  <c:v>2</c:v>
                </c:pt>
                <c:pt idx="2">
                  <c:v>3</c:v>
                </c:pt>
                <c:pt idx="3">
                  <c:v>4</c:v>
                </c:pt>
              </c:numCache>
            </c:numRef>
          </c:cat>
          <c:val>
            <c:numRef>
              <c:f>Sheet1!$B$2:$B$7</c:f>
              <c:numCache>
                <c:formatCode>0.00</c:formatCode>
                <c:ptCount val="4"/>
                <c:pt idx="0">
                  <c:v>5.3187037937540635</c:v>
                </c:pt>
                <c:pt idx="1">
                  <c:v>7.4727095333001401</c:v>
                </c:pt>
                <c:pt idx="2">
                  <c:v>5.0895228518909947</c:v>
                </c:pt>
                <c:pt idx="3">
                  <c:v>5.8028147062741882</c:v>
                </c:pt>
              </c:numCache>
            </c:numRef>
          </c:val>
        </c:ser>
        <c:dLbls>
          <c:showLegendKey val="0"/>
          <c:showVal val="1"/>
          <c:showCatName val="0"/>
          <c:showSerName val="0"/>
          <c:showPercent val="0"/>
          <c:showBubbleSize val="0"/>
        </c:dLbls>
        <c:gapWidth val="60"/>
        <c:axId val="323934224"/>
        <c:axId val="323934616"/>
      </c:barChart>
      <c:catAx>
        <c:axId val="323934224"/>
        <c:scaling>
          <c:orientation val="minMax"/>
        </c:scaling>
        <c:delete val="1"/>
        <c:axPos val="b"/>
        <c:numFmt formatCode="General" sourceLinked="0"/>
        <c:majorTickMark val="out"/>
        <c:minorTickMark val="none"/>
        <c:tickLblPos val="none"/>
        <c:crossAx val="323934616"/>
        <c:crosses val="autoZero"/>
        <c:auto val="0"/>
        <c:lblAlgn val="ctr"/>
        <c:lblOffset val="100"/>
        <c:tickLblSkip val="1"/>
        <c:tickMarkSkip val="1"/>
        <c:noMultiLvlLbl val="0"/>
      </c:catAx>
      <c:valAx>
        <c:axId val="323934616"/>
        <c:scaling>
          <c:orientation val="minMax"/>
          <c:max val="12"/>
          <c:min val="0"/>
        </c:scaling>
        <c:delete val="0"/>
        <c:axPos val="l"/>
        <c:majorGridlines>
          <c:spPr>
            <a:ln w="11461">
              <a:solidFill>
                <a:srgbClr val="D3CEC4"/>
              </a:solidFill>
              <a:prstDash val="solid"/>
            </a:ln>
          </c:spPr>
        </c:majorGridlines>
        <c:numFmt formatCode="#,##0.0" sourceLinked="0"/>
        <c:majorTickMark val="out"/>
        <c:minorTickMark val="none"/>
        <c:tickLblPos val="nextTo"/>
        <c:spPr>
          <a:ln w="8596">
            <a:noFill/>
          </a:ln>
        </c:spPr>
        <c:txPr>
          <a:bodyPr rot="0" vert="horz"/>
          <a:lstStyle/>
          <a:p>
            <a:pPr>
              <a:defRPr sz="902" b="0" i="0" u="none" strike="noStrike" baseline="0">
                <a:solidFill>
                  <a:srgbClr val="000000"/>
                </a:solidFill>
                <a:latin typeface="Arial"/>
                <a:ea typeface="Arial"/>
                <a:cs typeface="Arial"/>
              </a:defRPr>
            </a:pPr>
            <a:endParaRPr lang="en-US"/>
          </a:p>
        </c:txPr>
        <c:crossAx val="323934224"/>
        <c:crosses val="autoZero"/>
        <c:crossBetween val="between"/>
        <c:majorUnit val="3"/>
        <c:minorUnit val="1"/>
      </c:valAx>
      <c:spPr>
        <a:noFill/>
        <a:ln w="22922">
          <a:noFill/>
        </a:ln>
      </c:spPr>
    </c:plotArea>
    <c:plotVisOnly val="1"/>
    <c:dispBlanksAs val="gap"/>
    <c:showDLblsOverMax val="0"/>
  </c:chart>
  <c:spPr>
    <a:noFill/>
    <a:ln>
      <a:noFill/>
    </a:ln>
  </c:spPr>
  <c:txPr>
    <a:bodyPr/>
    <a:lstStyle/>
    <a:p>
      <a:pPr>
        <a:defRPr sz="812" b="0" i="0" u="none" strike="noStrike" baseline="0">
          <a:solidFill>
            <a:srgbClr val="000000"/>
          </a:solidFill>
          <a:latin typeface="Barclays Serif"/>
          <a:ea typeface="Barclays Serif"/>
          <a:cs typeface="Barclays Serif"/>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04987283251488"/>
          <c:y val="0.15097986295806201"/>
          <c:w val="0.38277889934557208"/>
          <c:h val="0.82224219476723592"/>
        </c:manualLayout>
      </c:layout>
      <c:pieChart>
        <c:varyColors val="1"/>
        <c:ser>
          <c:idx val="0"/>
          <c:order val="0"/>
          <c:tx>
            <c:strRef>
              <c:f>Sheet1!$B$1</c:f>
              <c:strCache>
                <c:ptCount val="1"/>
                <c:pt idx="0">
                  <c:v>Deals</c:v>
                </c:pt>
              </c:strCache>
            </c:strRef>
          </c:tx>
          <c:spPr>
            <a:solidFill>
              <a:srgbClr val="00386B"/>
            </a:solidFill>
            <a:ln w="25059">
              <a:noFill/>
            </a:ln>
          </c:spPr>
          <c:dPt>
            <c:idx val="1"/>
            <c:bubble3D val="0"/>
            <c:spPr>
              <a:solidFill>
                <a:srgbClr val="7FA9CF"/>
              </a:solidFill>
              <a:ln w="25059">
                <a:noFill/>
              </a:ln>
            </c:spPr>
          </c:dPt>
          <c:dPt>
            <c:idx val="2"/>
            <c:bubble3D val="0"/>
            <c:spPr>
              <a:solidFill>
                <a:srgbClr val="70193D"/>
              </a:solidFill>
              <a:ln w="25059">
                <a:noFill/>
              </a:ln>
            </c:spPr>
          </c:dPt>
          <c:dPt>
            <c:idx val="3"/>
            <c:bubble3D val="0"/>
            <c:spPr>
              <a:solidFill>
                <a:srgbClr val="E28C05"/>
              </a:solidFill>
              <a:ln w="25059">
                <a:noFill/>
              </a:ln>
            </c:spPr>
          </c:dPt>
          <c:dPt>
            <c:idx val="4"/>
            <c:bubble3D val="0"/>
            <c:spPr>
              <a:solidFill>
                <a:srgbClr val="5B8772"/>
              </a:solidFill>
              <a:ln w="25059">
                <a:noFill/>
              </a:ln>
            </c:spPr>
          </c:dPt>
          <c:dLbls>
            <c:dLbl>
              <c:idx val="0"/>
              <c:layout>
                <c:manualLayout>
                  <c:x val="-9.2185146105381293E-3"/>
                  <c:y val="-7.0914355339525989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13408832803722942"/>
                  <c:y val="0"/>
                </c:manualLayout>
              </c:layout>
              <c:numFmt formatCode="0%" sourceLinked="0"/>
              <c:spPr>
                <a:noFill/>
                <a:ln w="25059">
                  <a:noFill/>
                </a:ln>
              </c:spPr>
              <c:txPr>
                <a:bodyPr/>
                <a:lstStyle/>
                <a:p>
                  <a:pPr>
                    <a:defRPr sz="789" b="0" i="0" u="none" strike="noStrike" baseline="0">
                      <a:solidFill>
                        <a:schemeClr val="accent4">
                          <a:lumMod val="10000"/>
                        </a:schemeClr>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1.2979012789938826E-3"/>
                  <c:y val="-1.8970482267088109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2.6567941594442452E-4"/>
                  <c:y val="0.11236495604438797"/>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9.0018724421647114E-2"/>
                  <c:y val="6.3060253907529524E-3"/>
                </c:manualLayout>
              </c:layout>
              <c:dLblPos val="bestFit"/>
              <c:showLegendKey val="0"/>
              <c:showVal val="0"/>
              <c:showCatName val="1"/>
              <c:showSerName val="0"/>
              <c:showPercent val="1"/>
              <c:showBubbleSize val="0"/>
              <c:extLst>
                <c:ext xmlns:c15="http://schemas.microsoft.com/office/drawing/2012/chart" uri="{CE6537A1-D6FC-4f65-9D91-7224C49458BB}"/>
              </c:extLst>
            </c:dLbl>
            <c:numFmt formatCode="0%" sourceLinked="0"/>
            <c:spPr>
              <a:noFill/>
              <a:ln w="25059">
                <a:noFill/>
              </a:ln>
            </c:spPr>
            <c:txPr>
              <a:bodyPr/>
              <a:lstStyle/>
              <a:p>
                <a:pPr>
                  <a:defRPr sz="789" b="0" i="0" u="none" strike="noStrike" baseline="0">
                    <a:solidFill>
                      <a:srgbClr val="000000"/>
                    </a:solidFill>
                    <a:latin typeface="Arial"/>
                    <a:ea typeface="Arial"/>
                    <a:cs typeface="Arial"/>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Sheet1!$A$2:$A$7</c:f>
              <c:strCache>
                <c:ptCount val="5"/>
                <c:pt idx="0">
                  <c:v>Coal</c:v>
                </c:pt>
                <c:pt idx="1">
                  <c:v>Purchases</c:v>
                </c:pt>
                <c:pt idx="2">
                  <c:v>Nuclear</c:v>
                </c:pt>
                <c:pt idx="3">
                  <c:v>Natural Gas &amp; Oil</c:v>
                </c:pt>
                <c:pt idx="4">
                  <c:v>Hydro &amp; Renewable</c:v>
                </c:pt>
              </c:strCache>
            </c:strRef>
          </c:cat>
          <c:val>
            <c:numRef>
              <c:f>Sheet1!$B$2:$B$7</c:f>
              <c:numCache>
                <c:formatCode>#,##0</c:formatCode>
                <c:ptCount val="5"/>
                <c:pt idx="0">
                  <c:v>42</c:v>
                </c:pt>
                <c:pt idx="1">
                  <c:v>21</c:v>
                </c:pt>
                <c:pt idx="2">
                  <c:v>10</c:v>
                </c:pt>
                <c:pt idx="3">
                  <c:v>25</c:v>
                </c:pt>
                <c:pt idx="4">
                  <c:v>2</c:v>
                </c:pt>
              </c:numCache>
            </c:numRef>
          </c:val>
        </c:ser>
        <c:dLbls>
          <c:showLegendKey val="0"/>
          <c:showVal val="0"/>
          <c:showCatName val="1"/>
          <c:showSerName val="0"/>
          <c:showPercent val="1"/>
          <c:showBubbleSize val="0"/>
          <c:showLeaderLines val="0"/>
        </c:dLbls>
        <c:firstSliceAng val="0"/>
      </c:pieChart>
      <c:spPr>
        <a:noFill/>
        <a:ln w="25059">
          <a:noFill/>
        </a:ln>
      </c:spPr>
    </c:plotArea>
    <c:plotVisOnly val="1"/>
    <c:dispBlanksAs val="zero"/>
    <c:showDLblsOverMax val="0"/>
  </c:chart>
  <c:spPr>
    <a:noFill/>
    <a:ln>
      <a:noFill/>
    </a:ln>
  </c:spPr>
  <c:txPr>
    <a:bodyPr/>
    <a:lstStyle/>
    <a:p>
      <a:pPr>
        <a:defRPr sz="1184" b="0" i="0" u="none" strike="noStrike" baseline="0">
          <a:solidFill>
            <a:srgbClr val="000000"/>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93523301841337"/>
          <c:y val="0.15763543700132934"/>
          <c:w val="0.39207401940753345"/>
          <c:h val="0.84220891689703514"/>
        </c:manualLayout>
      </c:layout>
      <c:pieChart>
        <c:varyColors val="1"/>
        <c:ser>
          <c:idx val="0"/>
          <c:order val="0"/>
          <c:tx>
            <c:strRef>
              <c:f>Sheet1!$B$1</c:f>
              <c:strCache>
                <c:ptCount val="1"/>
                <c:pt idx="0">
                  <c:v>Deals</c:v>
                </c:pt>
              </c:strCache>
            </c:strRef>
          </c:tx>
          <c:spPr>
            <a:solidFill>
              <a:srgbClr val="00386B"/>
            </a:solidFill>
            <a:ln w="25059">
              <a:noFill/>
            </a:ln>
          </c:spPr>
          <c:dPt>
            <c:idx val="1"/>
            <c:bubble3D val="0"/>
            <c:spPr>
              <a:solidFill>
                <a:srgbClr val="E28C05"/>
              </a:solidFill>
              <a:ln w="25059">
                <a:noFill/>
              </a:ln>
            </c:spPr>
          </c:dPt>
          <c:dPt>
            <c:idx val="2"/>
            <c:bubble3D val="0"/>
            <c:spPr>
              <a:solidFill>
                <a:srgbClr val="70193D"/>
              </a:solidFill>
              <a:ln w="25059">
                <a:noFill/>
              </a:ln>
            </c:spPr>
          </c:dPt>
          <c:dPt>
            <c:idx val="3"/>
            <c:bubble3D val="0"/>
            <c:spPr>
              <a:solidFill>
                <a:srgbClr val="7FA9CF"/>
              </a:solidFill>
              <a:ln w="25059">
                <a:noFill/>
              </a:ln>
            </c:spPr>
          </c:dPt>
          <c:dPt>
            <c:idx val="4"/>
            <c:bubble3D val="0"/>
            <c:spPr>
              <a:solidFill>
                <a:srgbClr val="5B8772"/>
              </a:solidFill>
              <a:ln w="25059">
                <a:noFill/>
              </a:ln>
            </c:spPr>
          </c:dPt>
          <c:dLbls>
            <c:dLbl>
              <c:idx val="0"/>
              <c:layout>
                <c:manualLayout>
                  <c:x val="8.4539238946797247E-3"/>
                  <c:y val="-0.19527297024643966"/>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2.1029904182194304E-4"/>
                  <c:y val="3.1663762495578292E-2"/>
                </c:manualLayout>
              </c:layout>
              <c:tx>
                <c:rich>
                  <a:bodyPr/>
                  <a:lstStyle/>
                  <a:p>
                    <a:r>
                      <a:rPr lang="en-US" dirty="0"/>
                      <a:t>Natural </a:t>
                    </a:r>
                    <a:r>
                      <a:rPr lang="en-US" dirty="0" smtClean="0"/>
                      <a:t>Gas</a:t>
                    </a:r>
                  </a:p>
                  <a:p>
                    <a:r>
                      <a:rPr lang="en-US" dirty="0" smtClean="0"/>
                      <a:t> </a:t>
                    </a:r>
                    <a:r>
                      <a:rPr lang="en-US" dirty="0"/>
                      <a:t>&amp; Oil
22%</a:t>
                    </a:r>
                  </a:p>
                </c:rich>
              </c:tx>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1.5580426575260601E-2"/>
                  <c:y val="3.5351055327734644E-2"/>
                </c:manualLayout>
              </c:layout>
              <c:tx>
                <c:rich>
                  <a:bodyPr/>
                  <a:lstStyle/>
                  <a:p>
                    <a:r>
                      <a:rPr lang="en-US" dirty="0" smtClean="0"/>
                      <a:t>Nuclear</a:t>
                    </a:r>
                    <a:r>
                      <a:rPr lang="en-US" dirty="0"/>
                      <a:t>
</a:t>
                    </a:r>
                    <a:r>
                      <a:rPr lang="en-US" dirty="0" smtClean="0"/>
                      <a:t>7%</a:t>
                    </a:r>
                    <a:endParaRPr lang="en-US" dirty="0"/>
                  </a:p>
                </c:rich>
              </c:tx>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2.9930774532346893E-2"/>
                  <c:y val="3.1631794777732654E-2"/>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3.4369255353537798E-2"/>
                  <c:y val="1.0544630340508603E-2"/>
                </c:manualLayout>
              </c:layout>
              <c:dLblPos val="bestFit"/>
              <c:showLegendKey val="0"/>
              <c:showVal val="0"/>
              <c:showCatName val="1"/>
              <c:showSerName val="0"/>
              <c:showPercent val="1"/>
              <c:showBubbleSize val="0"/>
              <c:extLst>
                <c:ext xmlns:c15="http://schemas.microsoft.com/office/drawing/2012/chart" uri="{CE6537A1-D6FC-4f65-9D91-7224C49458BB}"/>
              </c:extLst>
            </c:dLbl>
            <c:numFmt formatCode="0%" sourceLinked="0"/>
            <c:spPr>
              <a:noFill/>
              <a:ln w="25059">
                <a:noFill/>
              </a:ln>
            </c:spPr>
            <c:txPr>
              <a:bodyPr/>
              <a:lstStyle/>
              <a:p>
                <a:pPr>
                  <a:defRPr sz="789" b="0" i="0" u="none" strike="noStrike" baseline="0">
                    <a:solidFill>
                      <a:srgbClr val="000000"/>
                    </a:solidFill>
                    <a:latin typeface="Arial"/>
                    <a:ea typeface="Arial"/>
                    <a:cs typeface="Arial"/>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Sheet1!$A$2:$A$7</c:f>
              <c:strCache>
                <c:ptCount val="5"/>
                <c:pt idx="0">
                  <c:v>Coal</c:v>
                </c:pt>
                <c:pt idx="1">
                  <c:v>Natural Gas &amp; Oil</c:v>
                </c:pt>
                <c:pt idx="2">
                  <c:v>Nuclear</c:v>
                </c:pt>
                <c:pt idx="3">
                  <c:v>Purchases</c:v>
                </c:pt>
                <c:pt idx="4">
                  <c:v>Other</c:v>
                </c:pt>
              </c:strCache>
            </c:strRef>
          </c:cat>
          <c:val>
            <c:numRef>
              <c:f>Sheet1!$B$2:$B$7</c:f>
              <c:numCache>
                <c:formatCode>0.00</c:formatCode>
                <c:ptCount val="5"/>
                <c:pt idx="0">
                  <c:v>58.7</c:v>
                </c:pt>
                <c:pt idx="1">
                  <c:v>22.3</c:v>
                </c:pt>
                <c:pt idx="2">
                  <c:v>7</c:v>
                </c:pt>
                <c:pt idx="3">
                  <c:v>9.1</c:v>
                </c:pt>
                <c:pt idx="4">
                  <c:v>3.4</c:v>
                </c:pt>
              </c:numCache>
            </c:numRef>
          </c:val>
        </c:ser>
        <c:dLbls>
          <c:showLegendKey val="0"/>
          <c:showVal val="0"/>
          <c:showCatName val="1"/>
          <c:showSerName val="0"/>
          <c:showPercent val="1"/>
          <c:showBubbleSize val="0"/>
          <c:showLeaderLines val="0"/>
        </c:dLbls>
        <c:firstSliceAng val="0"/>
      </c:pieChart>
      <c:spPr>
        <a:noFill/>
        <a:ln w="25059">
          <a:noFill/>
        </a:ln>
      </c:spPr>
    </c:plotArea>
    <c:plotVisOnly val="1"/>
    <c:dispBlanksAs val="zero"/>
    <c:showDLblsOverMax val="0"/>
  </c:chart>
  <c:spPr>
    <a:noFill/>
    <a:ln>
      <a:noFill/>
    </a:ln>
  </c:spPr>
  <c:txPr>
    <a:bodyPr/>
    <a:lstStyle/>
    <a:p>
      <a:pPr>
        <a:defRPr sz="1184" b="0" i="0" u="none" strike="noStrike" baseline="0">
          <a:solidFill>
            <a:srgbClr val="000000"/>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39419087136929E-2"/>
          <c:y val="0.1328125"/>
          <c:w val="0.93153526970954359"/>
          <c:h val="0.60546875"/>
        </c:manualLayout>
      </c:layout>
      <c:barChart>
        <c:barDir val="col"/>
        <c:grouping val="clustered"/>
        <c:varyColors val="0"/>
        <c:ser>
          <c:idx val="0"/>
          <c:order val="0"/>
          <c:tx>
            <c:strRef>
              <c:f>Sheet1!$B$1</c:f>
              <c:strCache>
                <c:ptCount val="1"/>
                <c:pt idx="0">
                  <c:v>Coal</c:v>
                </c:pt>
              </c:strCache>
            </c:strRef>
          </c:tx>
          <c:spPr>
            <a:solidFill>
              <a:srgbClr val="00386B"/>
            </a:solidFill>
            <a:ln w="22922">
              <a:noFill/>
            </a:ln>
          </c:spPr>
          <c:invertIfNegative val="0"/>
          <c:dLbls>
            <c:dLbl>
              <c:idx val="5"/>
              <c:tx>
                <c:rich>
                  <a:bodyPr/>
                  <a:lstStyle/>
                  <a:p>
                    <a:pPr>
                      <a:defRPr sz="812" b="0" i="0" u="none" strike="noStrike" baseline="0">
                        <a:solidFill>
                          <a:srgbClr val="000000"/>
                        </a:solidFill>
                        <a:latin typeface="Arial"/>
                        <a:ea typeface="Arial"/>
                        <a:cs typeface="Arial"/>
                      </a:defRPr>
                    </a:pPr>
                    <a:r>
                      <a:rPr lang="en-US" dirty="0" smtClean="0"/>
                      <a:t>83.2</a:t>
                    </a:r>
                    <a:endParaRPr lang="en-US" dirty="0"/>
                  </a:p>
                </c:rich>
              </c:tx>
              <c:spPr>
                <a:noFill/>
                <a:ln w="22922">
                  <a:noFill/>
                </a:ln>
              </c:spPr>
              <c:showLegendKey val="0"/>
              <c:showVal val="0"/>
              <c:showCatName val="0"/>
              <c:showSerName val="0"/>
              <c:showPercent val="0"/>
              <c:showBubbleSize val="0"/>
              <c:extLst>
                <c:ext xmlns:c15="http://schemas.microsoft.com/office/drawing/2012/chart" uri="{CE6537A1-D6FC-4f65-9D91-7224C49458BB}"/>
              </c:extLst>
            </c:dLbl>
            <c:numFmt formatCode="#,##0.0" sourceLinked="0"/>
            <c:spPr>
              <a:noFill/>
              <a:ln w="22922">
                <a:noFill/>
              </a:ln>
            </c:spPr>
            <c:txPr>
              <a:bodyPr/>
              <a:lstStyle/>
              <a:p>
                <a:pPr>
                  <a:defRPr sz="812"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6"/>
                <c:pt idx="0">
                  <c:v>2012</c:v>
                </c:pt>
                <c:pt idx="1">
                  <c:v>2013</c:v>
                </c:pt>
                <c:pt idx="2">
                  <c:v>2014</c:v>
                </c:pt>
                <c:pt idx="3">
                  <c:v>2015</c:v>
                </c:pt>
                <c:pt idx="4">
                  <c:v>2016</c:v>
                </c:pt>
                <c:pt idx="5">
                  <c:v>2017</c:v>
                </c:pt>
              </c:numCache>
            </c:numRef>
          </c:cat>
          <c:val>
            <c:numRef>
              <c:f>Sheet1!$B$2:$B$9</c:f>
              <c:numCache>
                <c:formatCode>General</c:formatCode>
                <c:ptCount val="6"/>
                <c:pt idx="0">
                  <c:v>94.5</c:v>
                </c:pt>
                <c:pt idx="1">
                  <c:v>92.5</c:v>
                </c:pt>
                <c:pt idx="2">
                  <c:v>88.9</c:v>
                </c:pt>
                <c:pt idx="3">
                  <c:v>89.3</c:v>
                </c:pt>
                <c:pt idx="4">
                  <c:v>89.8</c:v>
                </c:pt>
                <c:pt idx="5">
                  <c:v>83.2</c:v>
                </c:pt>
              </c:numCache>
            </c:numRef>
          </c:val>
        </c:ser>
        <c:dLbls>
          <c:showLegendKey val="0"/>
          <c:showVal val="1"/>
          <c:showCatName val="0"/>
          <c:showSerName val="0"/>
          <c:showPercent val="0"/>
          <c:showBubbleSize val="0"/>
        </c:dLbls>
        <c:gapWidth val="60"/>
        <c:axId val="324133368"/>
        <c:axId val="324133760"/>
      </c:barChart>
      <c:catAx>
        <c:axId val="324133368"/>
        <c:scaling>
          <c:orientation val="minMax"/>
        </c:scaling>
        <c:delete val="0"/>
        <c:axPos val="b"/>
        <c:numFmt formatCode="General" sourceLinked="0"/>
        <c:majorTickMark val="out"/>
        <c:minorTickMark val="none"/>
        <c:tickLblPos val="nextTo"/>
        <c:spPr>
          <a:ln w="8596">
            <a:noFill/>
          </a:ln>
        </c:spPr>
        <c:txPr>
          <a:bodyPr rot="0" vert="horz"/>
          <a:lstStyle/>
          <a:p>
            <a:pPr>
              <a:defRPr sz="902" b="0" i="0" u="none" strike="noStrike" baseline="0">
                <a:solidFill>
                  <a:srgbClr val="000000"/>
                </a:solidFill>
                <a:latin typeface="Arial"/>
                <a:ea typeface="Arial"/>
                <a:cs typeface="Arial"/>
              </a:defRPr>
            </a:pPr>
            <a:endParaRPr lang="en-US"/>
          </a:p>
        </c:txPr>
        <c:crossAx val="324133760"/>
        <c:crosses val="autoZero"/>
        <c:auto val="0"/>
        <c:lblAlgn val="ctr"/>
        <c:lblOffset val="100"/>
        <c:tickLblSkip val="1"/>
        <c:tickMarkSkip val="1"/>
        <c:noMultiLvlLbl val="0"/>
      </c:catAx>
      <c:valAx>
        <c:axId val="324133760"/>
        <c:scaling>
          <c:orientation val="minMax"/>
          <c:max val="100"/>
          <c:min val="0"/>
        </c:scaling>
        <c:delete val="0"/>
        <c:axPos val="l"/>
        <c:majorGridlines>
          <c:spPr>
            <a:ln w="11461">
              <a:solidFill>
                <a:srgbClr val="D3CEC4"/>
              </a:solidFill>
              <a:prstDash val="solid"/>
            </a:ln>
          </c:spPr>
        </c:majorGridlines>
        <c:title>
          <c:tx>
            <c:rich>
              <a:bodyPr rot="0" vert="horz"/>
              <a:lstStyle/>
              <a:p>
                <a:pPr algn="ctr">
                  <a:defRPr sz="812" b="0" i="0" u="none" strike="noStrike" baseline="0">
                    <a:solidFill>
                      <a:srgbClr val="000000"/>
                    </a:solidFill>
                    <a:latin typeface="Arial"/>
                    <a:ea typeface="Arial"/>
                    <a:cs typeface="Arial"/>
                  </a:defRPr>
                </a:pPr>
                <a:r>
                  <a:rPr lang="en-US"/>
                  <a:t>(%)</a:t>
                </a:r>
              </a:p>
            </c:rich>
          </c:tx>
          <c:layout>
            <c:manualLayout>
              <c:xMode val="edge"/>
              <c:yMode val="edge"/>
              <c:x val="0"/>
              <c:y val="1.1718750000000003E-2"/>
            </c:manualLayout>
          </c:layout>
          <c:overlay val="0"/>
          <c:spPr>
            <a:noFill/>
            <a:ln w="22922">
              <a:noFill/>
            </a:ln>
          </c:spPr>
        </c:title>
        <c:numFmt formatCode="#,##0" sourceLinked="0"/>
        <c:majorTickMark val="out"/>
        <c:minorTickMark val="none"/>
        <c:tickLblPos val="nextTo"/>
        <c:spPr>
          <a:ln w="8596">
            <a:noFill/>
          </a:ln>
        </c:spPr>
        <c:txPr>
          <a:bodyPr rot="0" vert="horz"/>
          <a:lstStyle/>
          <a:p>
            <a:pPr>
              <a:defRPr sz="902" b="0" i="0" u="none" strike="noStrike" baseline="0">
                <a:solidFill>
                  <a:srgbClr val="000000"/>
                </a:solidFill>
                <a:latin typeface="Arial"/>
                <a:ea typeface="Arial"/>
                <a:cs typeface="Arial"/>
              </a:defRPr>
            </a:pPr>
            <a:endParaRPr lang="en-US"/>
          </a:p>
        </c:txPr>
        <c:crossAx val="324133368"/>
        <c:crosses val="autoZero"/>
        <c:crossBetween val="between"/>
        <c:majorUnit val="20"/>
        <c:minorUnit val="1"/>
      </c:valAx>
      <c:spPr>
        <a:noFill/>
        <a:ln w="22922">
          <a:noFill/>
        </a:ln>
      </c:spPr>
    </c:plotArea>
    <c:plotVisOnly val="1"/>
    <c:dispBlanksAs val="gap"/>
    <c:showDLblsOverMax val="0"/>
  </c:chart>
  <c:spPr>
    <a:noFill/>
    <a:ln>
      <a:noFill/>
    </a:ln>
  </c:spPr>
  <c:txPr>
    <a:bodyPr/>
    <a:lstStyle/>
    <a:p>
      <a:pPr>
        <a:defRPr sz="812" b="0" i="0" u="none" strike="noStrike" baseline="0">
          <a:solidFill>
            <a:srgbClr val="000000"/>
          </a:solidFill>
          <a:latin typeface="Barclays Serif"/>
          <a:ea typeface="Barclays Serif"/>
          <a:cs typeface="Barclays Serif"/>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39419087136929E-2"/>
          <c:y val="0.1328125"/>
          <c:w val="0.93153526970954359"/>
          <c:h val="0.60546875"/>
        </c:manualLayout>
      </c:layout>
      <c:barChart>
        <c:barDir val="col"/>
        <c:grouping val="clustered"/>
        <c:varyColors val="0"/>
        <c:ser>
          <c:idx val="0"/>
          <c:order val="0"/>
          <c:tx>
            <c:strRef>
              <c:f>Sheet1!$B$1</c:f>
              <c:strCache>
                <c:ptCount val="1"/>
                <c:pt idx="0">
                  <c:v>Nuclear</c:v>
                </c:pt>
              </c:strCache>
            </c:strRef>
          </c:tx>
          <c:spPr>
            <a:solidFill>
              <a:srgbClr val="70193D"/>
            </a:solidFill>
          </c:spPr>
          <c:invertIfNegative val="0"/>
          <c:dLbls>
            <c:numFmt formatCode="#,##0.0" sourceLinked="0"/>
            <c:spPr>
              <a:noFill/>
              <a:ln>
                <a:noFill/>
              </a:ln>
              <a:effectLst/>
            </c:spPr>
            <c:txPr>
              <a:bodyPr/>
              <a:lstStyle/>
              <a:p>
                <a:pPr>
                  <a:defRPr>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Sheet1!$A$4:$A$9</c:f>
              <c:numCache>
                <c:formatCode>General</c:formatCode>
                <c:ptCount val="6"/>
                <c:pt idx="0">
                  <c:v>2012</c:v>
                </c:pt>
                <c:pt idx="1">
                  <c:v>2013</c:v>
                </c:pt>
                <c:pt idx="2">
                  <c:v>2014</c:v>
                </c:pt>
                <c:pt idx="3">
                  <c:v>2015</c:v>
                </c:pt>
                <c:pt idx="4">
                  <c:v>2016</c:v>
                </c:pt>
                <c:pt idx="5">
                  <c:v>2017</c:v>
                </c:pt>
              </c:numCache>
            </c:numRef>
          </c:cat>
          <c:val>
            <c:numRef>
              <c:f>Sheet1!$B$4:$B$9</c:f>
              <c:numCache>
                <c:formatCode>General</c:formatCode>
                <c:ptCount val="6"/>
                <c:pt idx="0">
                  <c:v>84.9</c:v>
                </c:pt>
                <c:pt idx="1">
                  <c:v>97</c:v>
                </c:pt>
                <c:pt idx="2">
                  <c:v>80.8</c:v>
                </c:pt>
                <c:pt idx="3">
                  <c:v>83.3</c:v>
                </c:pt>
                <c:pt idx="4">
                  <c:v>100</c:v>
                </c:pt>
                <c:pt idx="5">
                  <c:v>81.3</c:v>
                </c:pt>
              </c:numCache>
            </c:numRef>
          </c:val>
        </c:ser>
        <c:dLbls>
          <c:showLegendKey val="0"/>
          <c:showVal val="1"/>
          <c:showCatName val="0"/>
          <c:showSerName val="0"/>
          <c:showPercent val="0"/>
          <c:showBubbleSize val="0"/>
        </c:dLbls>
        <c:gapWidth val="60"/>
        <c:axId val="324134544"/>
        <c:axId val="324134936"/>
      </c:barChart>
      <c:catAx>
        <c:axId val="324134544"/>
        <c:scaling>
          <c:orientation val="minMax"/>
        </c:scaling>
        <c:delete val="0"/>
        <c:axPos val="b"/>
        <c:numFmt formatCode="General" sourceLinked="0"/>
        <c:majorTickMark val="out"/>
        <c:minorTickMark val="none"/>
        <c:tickLblPos val="nextTo"/>
        <c:spPr>
          <a:ln w="8596">
            <a:noFill/>
          </a:ln>
        </c:spPr>
        <c:txPr>
          <a:bodyPr rot="0" vert="horz"/>
          <a:lstStyle/>
          <a:p>
            <a:pPr>
              <a:defRPr sz="902" b="0" i="0" u="none" strike="noStrike" baseline="0">
                <a:solidFill>
                  <a:srgbClr val="000000"/>
                </a:solidFill>
                <a:latin typeface="Arial"/>
                <a:ea typeface="Arial"/>
                <a:cs typeface="Arial"/>
              </a:defRPr>
            </a:pPr>
            <a:endParaRPr lang="en-US"/>
          </a:p>
        </c:txPr>
        <c:crossAx val="324134936"/>
        <c:crosses val="autoZero"/>
        <c:auto val="0"/>
        <c:lblAlgn val="ctr"/>
        <c:lblOffset val="100"/>
        <c:tickLblSkip val="1"/>
        <c:tickMarkSkip val="1"/>
        <c:noMultiLvlLbl val="0"/>
      </c:catAx>
      <c:valAx>
        <c:axId val="324134936"/>
        <c:scaling>
          <c:orientation val="minMax"/>
          <c:max val="100"/>
          <c:min val="0"/>
        </c:scaling>
        <c:delete val="0"/>
        <c:axPos val="l"/>
        <c:majorGridlines>
          <c:spPr>
            <a:ln w="11461">
              <a:solidFill>
                <a:srgbClr val="D3CEC4"/>
              </a:solidFill>
              <a:prstDash val="solid"/>
            </a:ln>
          </c:spPr>
        </c:majorGridlines>
        <c:title>
          <c:tx>
            <c:rich>
              <a:bodyPr rot="0" vert="horz"/>
              <a:lstStyle/>
              <a:p>
                <a:pPr algn="ctr">
                  <a:defRPr sz="812" b="0" i="0" u="none" strike="noStrike" baseline="0">
                    <a:solidFill>
                      <a:srgbClr val="000000"/>
                    </a:solidFill>
                    <a:latin typeface="Arial"/>
                    <a:ea typeface="Arial"/>
                    <a:cs typeface="Arial"/>
                  </a:defRPr>
                </a:pPr>
                <a:r>
                  <a:rPr lang="en-US"/>
                  <a:t>(%)</a:t>
                </a:r>
              </a:p>
            </c:rich>
          </c:tx>
          <c:layout>
            <c:manualLayout>
              <c:xMode val="edge"/>
              <c:yMode val="edge"/>
              <c:x val="0"/>
              <c:y val="1.1718750000000003E-2"/>
            </c:manualLayout>
          </c:layout>
          <c:overlay val="0"/>
          <c:spPr>
            <a:noFill/>
            <a:ln w="22922">
              <a:noFill/>
            </a:ln>
          </c:spPr>
        </c:title>
        <c:numFmt formatCode="#,##0" sourceLinked="0"/>
        <c:majorTickMark val="out"/>
        <c:minorTickMark val="none"/>
        <c:tickLblPos val="nextTo"/>
        <c:spPr>
          <a:ln w="8596">
            <a:noFill/>
          </a:ln>
        </c:spPr>
        <c:txPr>
          <a:bodyPr rot="0" vert="horz"/>
          <a:lstStyle/>
          <a:p>
            <a:pPr>
              <a:defRPr sz="902" b="0" i="0" u="none" strike="noStrike" baseline="0">
                <a:solidFill>
                  <a:srgbClr val="000000"/>
                </a:solidFill>
                <a:latin typeface="Arial"/>
                <a:ea typeface="Arial"/>
                <a:cs typeface="Arial"/>
              </a:defRPr>
            </a:pPr>
            <a:endParaRPr lang="en-US"/>
          </a:p>
        </c:txPr>
        <c:crossAx val="324134544"/>
        <c:crosses val="autoZero"/>
        <c:crossBetween val="between"/>
        <c:majorUnit val="20"/>
        <c:minorUnit val="1"/>
      </c:valAx>
      <c:spPr>
        <a:noFill/>
        <a:ln w="22922">
          <a:noFill/>
        </a:ln>
      </c:spPr>
    </c:plotArea>
    <c:plotVisOnly val="1"/>
    <c:dispBlanksAs val="gap"/>
    <c:showDLblsOverMax val="0"/>
  </c:chart>
  <c:spPr>
    <a:noFill/>
    <a:ln>
      <a:noFill/>
    </a:ln>
  </c:spPr>
  <c:txPr>
    <a:bodyPr/>
    <a:lstStyle/>
    <a:p>
      <a:pPr>
        <a:defRPr sz="812" b="0" i="0" u="none" strike="noStrike" baseline="0">
          <a:solidFill>
            <a:srgbClr val="000000"/>
          </a:solidFill>
          <a:latin typeface="Barclays Serif"/>
          <a:ea typeface="Barclays Serif"/>
          <a:cs typeface="Barclays Serif"/>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553191489361722E-2"/>
          <c:y val="5.5399169649248424E-2"/>
          <c:w val="0.93011193682150672"/>
          <c:h val="0.80583421617752582"/>
        </c:manualLayout>
      </c:layout>
      <c:lineChart>
        <c:grouping val="standard"/>
        <c:varyColors val="0"/>
        <c:ser>
          <c:idx val="0"/>
          <c:order val="0"/>
          <c:tx>
            <c:strRef>
              <c:f>Sheet1!$B$1</c:f>
              <c:strCache>
                <c:ptCount val="1"/>
                <c:pt idx="0">
                  <c:v>30-Year MMD</c:v>
                </c:pt>
              </c:strCache>
            </c:strRef>
          </c:tx>
          <c:spPr>
            <a:ln w="25653">
              <a:solidFill>
                <a:srgbClr val="FCCC93"/>
              </a:solidFill>
              <a:prstDash val="solid"/>
            </a:ln>
          </c:spPr>
          <c:marker>
            <c:symbol val="none"/>
          </c:marker>
          <c:cat>
            <c:numRef>
              <c:f>Sheet1!$A$2:$A$2421</c:f>
              <c:numCache>
                <c:formatCode>m/d/yyyy</c:formatCode>
                <c:ptCount val="2420"/>
                <c:pt idx="0">
                  <c:v>39449</c:v>
                </c:pt>
                <c:pt idx="1">
                  <c:v>39450</c:v>
                </c:pt>
                <c:pt idx="2">
                  <c:v>39451</c:v>
                </c:pt>
                <c:pt idx="3">
                  <c:v>39454</c:v>
                </c:pt>
                <c:pt idx="4">
                  <c:v>39455</c:v>
                </c:pt>
                <c:pt idx="5">
                  <c:v>39456</c:v>
                </c:pt>
                <c:pt idx="6">
                  <c:v>39457</c:v>
                </c:pt>
                <c:pt idx="7">
                  <c:v>39458</c:v>
                </c:pt>
                <c:pt idx="8">
                  <c:v>39461</c:v>
                </c:pt>
                <c:pt idx="9">
                  <c:v>39462</c:v>
                </c:pt>
                <c:pt idx="10">
                  <c:v>39463</c:v>
                </c:pt>
                <c:pt idx="11">
                  <c:v>39464</c:v>
                </c:pt>
                <c:pt idx="12">
                  <c:v>39465</c:v>
                </c:pt>
                <c:pt idx="13">
                  <c:v>39469</c:v>
                </c:pt>
                <c:pt idx="14">
                  <c:v>39470</c:v>
                </c:pt>
                <c:pt idx="15">
                  <c:v>39471</c:v>
                </c:pt>
                <c:pt idx="16">
                  <c:v>39472</c:v>
                </c:pt>
                <c:pt idx="17">
                  <c:v>39475</c:v>
                </c:pt>
                <c:pt idx="18">
                  <c:v>39476</c:v>
                </c:pt>
                <c:pt idx="19">
                  <c:v>39477</c:v>
                </c:pt>
                <c:pt idx="20">
                  <c:v>39478</c:v>
                </c:pt>
                <c:pt idx="21">
                  <c:v>39479</c:v>
                </c:pt>
                <c:pt idx="22">
                  <c:v>39482</c:v>
                </c:pt>
                <c:pt idx="23">
                  <c:v>39483</c:v>
                </c:pt>
                <c:pt idx="24">
                  <c:v>39484</c:v>
                </c:pt>
                <c:pt idx="25">
                  <c:v>39485</c:v>
                </c:pt>
                <c:pt idx="26">
                  <c:v>39486</c:v>
                </c:pt>
                <c:pt idx="27">
                  <c:v>39489</c:v>
                </c:pt>
                <c:pt idx="28">
                  <c:v>39490</c:v>
                </c:pt>
                <c:pt idx="29">
                  <c:v>39491</c:v>
                </c:pt>
                <c:pt idx="30">
                  <c:v>39492</c:v>
                </c:pt>
                <c:pt idx="31">
                  <c:v>39493</c:v>
                </c:pt>
                <c:pt idx="32">
                  <c:v>39497</c:v>
                </c:pt>
                <c:pt idx="33">
                  <c:v>39498</c:v>
                </c:pt>
                <c:pt idx="34">
                  <c:v>39499</c:v>
                </c:pt>
                <c:pt idx="35">
                  <c:v>39500</c:v>
                </c:pt>
                <c:pt idx="36">
                  <c:v>39503</c:v>
                </c:pt>
                <c:pt idx="37">
                  <c:v>39504</c:v>
                </c:pt>
                <c:pt idx="38">
                  <c:v>39505</c:v>
                </c:pt>
                <c:pt idx="39">
                  <c:v>39506</c:v>
                </c:pt>
                <c:pt idx="40">
                  <c:v>39507</c:v>
                </c:pt>
                <c:pt idx="41">
                  <c:v>39510</c:v>
                </c:pt>
                <c:pt idx="42">
                  <c:v>39511</c:v>
                </c:pt>
                <c:pt idx="43">
                  <c:v>39512</c:v>
                </c:pt>
                <c:pt idx="44">
                  <c:v>39513</c:v>
                </c:pt>
                <c:pt idx="45">
                  <c:v>39514</c:v>
                </c:pt>
                <c:pt idx="46">
                  <c:v>39517</c:v>
                </c:pt>
                <c:pt idx="47">
                  <c:v>39518</c:v>
                </c:pt>
                <c:pt idx="48">
                  <c:v>39519</c:v>
                </c:pt>
                <c:pt idx="49">
                  <c:v>39520</c:v>
                </c:pt>
                <c:pt idx="50">
                  <c:v>39521</c:v>
                </c:pt>
                <c:pt idx="51">
                  <c:v>39524</c:v>
                </c:pt>
                <c:pt idx="52">
                  <c:v>39525</c:v>
                </c:pt>
                <c:pt idx="53">
                  <c:v>39526</c:v>
                </c:pt>
                <c:pt idx="54">
                  <c:v>39527</c:v>
                </c:pt>
                <c:pt idx="55">
                  <c:v>39531</c:v>
                </c:pt>
                <c:pt idx="56">
                  <c:v>39532</c:v>
                </c:pt>
                <c:pt idx="57">
                  <c:v>39533</c:v>
                </c:pt>
                <c:pt idx="58">
                  <c:v>39534</c:v>
                </c:pt>
                <c:pt idx="59">
                  <c:v>39535</c:v>
                </c:pt>
                <c:pt idx="60">
                  <c:v>39538</c:v>
                </c:pt>
                <c:pt idx="61">
                  <c:v>39539</c:v>
                </c:pt>
                <c:pt idx="62">
                  <c:v>39540</c:v>
                </c:pt>
                <c:pt idx="63">
                  <c:v>39541</c:v>
                </c:pt>
                <c:pt idx="64">
                  <c:v>39542</c:v>
                </c:pt>
                <c:pt idx="65">
                  <c:v>39545</c:v>
                </c:pt>
                <c:pt idx="66">
                  <c:v>39546</c:v>
                </c:pt>
                <c:pt idx="67">
                  <c:v>39547</c:v>
                </c:pt>
                <c:pt idx="68">
                  <c:v>39548</c:v>
                </c:pt>
                <c:pt idx="69">
                  <c:v>39549</c:v>
                </c:pt>
                <c:pt idx="70">
                  <c:v>39552</c:v>
                </c:pt>
                <c:pt idx="71">
                  <c:v>39553</c:v>
                </c:pt>
                <c:pt idx="72">
                  <c:v>39554</c:v>
                </c:pt>
                <c:pt idx="73">
                  <c:v>39555</c:v>
                </c:pt>
                <c:pt idx="74">
                  <c:v>39556</c:v>
                </c:pt>
                <c:pt idx="75">
                  <c:v>39559</c:v>
                </c:pt>
                <c:pt idx="76">
                  <c:v>39560</c:v>
                </c:pt>
                <c:pt idx="77">
                  <c:v>39561</c:v>
                </c:pt>
                <c:pt idx="78">
                  <c:v>39562</c:v>
                </c:pt>
                <c:pt idx="79">
                  <c:v>39563</c:v>
                </c:pt>
                <c:pt idx="80">
                  <c:v>39566</c:v>
                </c:pt>
                <c:pt idx="81">
                  <c:v>39567</c:v>
                </c:pt>
                <c:pt idx="82">
                  <c:v>39568</c:v>
                </c:pt>
                <c:pt idx="83">
                  <c:v>39569</c:v>
                </c:pt>
                <c:pt idx="84">
                  <c:v>39570</c:v>
                </c:pt>
                <c:pt idx="85">
                  <c:v>39573</c:v>
                </c:pt>
                <c:pt idx="86">
                  <c:v>39574</c:v>
                </c:pt>
                <c:pt idx="87">
                  <c:v>39575</c:v>
                </c:pt>
                <c:pt idx="88">
                  <c:v>39576</c:v>
                </c:pt>
                <c:pt idx="89">
                  <c:v>39577</c:v>
                </c:pt>
                <c:pt idx="90">
                  <c:v>39580</c:v>
                </c:pt>
                <c:pt idx="91">
                  <c:v>39581</c:v>
                </c:pt>
                <c:pt idx="92">
                  <c:v>39582</c:v>
                </c:pt>
                <c:pt idx="93">
                  <c:v>39583</c:v>
                </c:pt>
                <c:pt idx="94">
                  <c:v>39584</c:v>
                </c:pt>
                <c:pt idx="95">
                  <c:v>39587</c:v>
                </c:pt>
                <c:pt idx="96">
                  <c:v>39588</c:v>
                </c:pt>
                <c:pt idx="97">
                  <c:v>39589</c:v>
                </c:pt>
                <c:pt idx="98">
                  <c:v>39590</c:v>
                </c:pt>
                <c:pt idx="99">
                  <c:v>39591</c:v>
                </c:pt>
                <c:pt idx="100">
                  <c:v>39595</c:v>
                </c:pt>
                <c:pt idx="101">
                  <c:v>39596</c:v>
                </c:pt>
                <c:pt idx="102">
                  <c:v>39597</c:v>
                </c:pt>
                <c:pt idx="103">
                  <c:v>39598</c:v>
                </c:pt>
                <c:pt idx="104">
                  <c:v>39601</c:v>
                </c:pt>
                <c:pt idx="105">
                  <c:v>39602</c:v>
                </c:pt>
                <c:pt idx="106">
                  <c:v>39603</c:v>
                </c:pt>
                <c:pt idx="107">
                  <c:v>39604</c:v>
                </c:pt>
                <c:pt idx="108">
                  <c:v>39605</c:v>
                </c:pt>
                <c:pt idx="109">
                  <c:v>39608</c:v>
                </c:pt>
                <c:pt idx="110">
                  <c:v>39609</c:v>
                </c:pt>
                <c:pt idx="111">
                  <c:v>39610</c:v>
                </c:pt>
                <c:pt idx="112">
                  <c:v>39611</c:v>
                </c:pt>
                <c:pt idx="113">
                  <c:v>39612</c:v>
                </c:pt>
                <c:pt idx="114">
                  <c:v>39615</c:v>
                </c:pt>
                <c:pt idx="115">
                  <c:v>39616</c:v>
                </c:pt>
                <c:pt idx="116">
                  <c:v>39617</c:v>
                </c:pt>
                <c:pt idx="117">
                  <c:v>39618</c:v>
                </c:pt>
                <c:pt idx="118">
                  <c:v>39619</c:v>
                </c:pt>
                <c:pt idx="119">
                  <c:v>39622</c:v>
                </c:pt>
                <c:pt idx="120">
                  <c:v>39623</c:v>
                </c:pt>
                <c:pt idx="121">
                  <c:v>39624</c:v>
                </c:pt>
                <c:pt idx="122">
                  <c:v>39625</c:v>
                </c:pt>
                <c:pt idx="123">
                  <c:v>39626</c:v>
                </c:pt>
                <c:pt idx="124">
                  <c:v>39629</c:v>
                </c:pt>
                <c:pt idx="125">
                  <c:v>39630</c:v>
                </c:pt>
                <c:pt idx="126">
                  <c:v>39631</c:v>
                </c:pt>
                <c:pt idx="127">
                  <c:v>39632</c:v>
                </c:pt>
                <c:pt idx="128">
                  <c:v>39636</c:v>
                </c:pt>
                <c:pt idx="129">
                  <c:v>39637</c:v>
                </c:pt>
                <c:pt idx="130">
                  <c:v>39638</c:v>
                </c:pt>
                <c:pt idx="131">
                  <c:v>39639</c:v>
                </c:pt>
                <c:pt idx="132">
                  <c:v>39640</c:v>
                </c:pt>
                <c:pt idx="133">
                  <c:v>39643</c:v>
                </c:pt>
                <c:pt idx="134">
                  <c:v>39644</c:v>
                </c:pt>
                <c:pt idx="135">
                  <c:v>39645</c:v>
                </c:pt>
                <c:pt idx="136">
                  <c:v>39646</c:v>
                </c:pt>
                <c:pt idx="137">
                  <c:v>39647</c:v>
                </c:pt>
                <c:pt idx="138">
                  <c:v>39650</c:v>
                </c:pt>
                <c:pt idx="139">
                  <c:v>39651</c:v>
                </c:pt>
                <c:pt idx="140">
                  <c:v>39652</c:v>
                </c:pt>
                <c:pt idx="141">
                  <c:v>39653</c:v>
                </c:pt>
                <c:pt idx="142">
                  <c:v>39654</c:v>
                </c:pt>
                <c:pt idx="143">
                  <c:v>39657</c:v>
                </c:pt>
                <c:pt idx="144">
                  <c:v>39658</c:v>
                </c:pt>
                <c:pt idx="145">
                  <c:v>39659</c:v>
                </c:pt>
                <c:pt idx="146">
                  <c:v>39660</c:v>
                </c:pt>
                <c:pt idx="147">
                  <c:v>39661</c:v>
                </c:pt>
                <c:pt idx="148">
                  <c:v>39664</c:v>
                </c:pt>
                <c:pt idx="149">
                  <c:v>39665</c:v>
                </c:pt>
                <c:pt idx="150">
                  <c:v>39666</c:v>
                </c:pt>
                <c:pt idx="151">
                  <c:v>39667</c:v>
                </c:pt>
                <c:pt idx="152">
                  <c:v>39668</c:v>
                </c:pt>
                <c:pt idx="153">
                  <c:v>39671</c:v>
                </c:pt>
                <c:pt idx="154">
                  <c:v>39672</c:v>
                </c:pt>
                <c:pt idx="155">
                  <c:v>39673</c:v>
                </c:pt>
                <c:pt idx="156">
                  <c:v>39674</c:v>
                </c:pt>
                <c:pt idx="157">
                  <c:v>39675</c:v>
                </c:pt>
                <c:pt idx="158">
                  <c:v>39678</c:v>
                </c:pt>
                <c:pt idx="159">
                  <c:v>39679</c:v>
                </c:pt>
                <c:pt idx="160">
                  <c:v>39680</c:v>
                </c:pt>
                <c:pt idx="161">
                  <c:v>39681</c:v>
                </c:pt>
                <c:pt idx="162">
                  <c:v>39682</c:v>
                </c:pt>
                <c:pt idx="163">
                  <c:v>39685</c:v>
                </c:pt>
                <c:pt idx="164">
                  <c:v>39686</c:v>
                </c:pt>
                <c:pt idx="165">
                  <c:v>39687</c:v>
                </c:pt>
                <c:pt idx="166">
                  <c:v>39688</c:v>
                </c:pt>
                <c:pt idx="167">
                  <c:v>39689</c:v>
                </c:pt>
                <c:pt idx="168">
                  <c:v>39693</c:v>
                </c:pt>
                <c:pt idx="169">
                  <c:v>39694</c:v>
                </c:pt>
                <c:pt idx="170">
                  <c:v>39695</c:v>
                </c:pt>
                <c:pt idx="171">
                  <c:v>39696</c:v>
                </c:pt>
                <c:pt idx="172">
                  <c:v>39699</c:v>
                </c:pt>
                <c:pt idx="173">
                  <c:v>39700</c:v>
                </c:pt>
                <c:pt idx="174">
                  <c:v>39701</c:v>
                </c:pt>
                <c:pt idx="175">
                  <c:v>39702</c:v>
                </c:pt>
                <c:pt idx="176">
                  <c:v>39703</c:v>
                </c:pt>
                <c:pt idx="177">
                  <c:v>39706</c:v>
                </c:pt>
                <c:pt idx="178">
                  <c:v>39707</c:v>
                </c:pt>
                <c:pt idx="179">
                  <c:v>39708</c:v>
                </c:pt>
                <c:pt idx="180">
                  <c:v>39709</c:v>
                </c:pt>
                <c:pt idx="181">
                  <c:v>39710</c:v>
                </c:pt>
                <c:pt idx="182">
                  <c:v>39713</c:v>
                </c:pt>
                <c:pt idx="183">
                  <c:v>39714</c:v>
                </c:pt>
                <c:pt idx="184">
                  <c:v>39715</c:v>
                </c:pt>
                <c:pt idx="185">
                  <c:v>39716</c:v>
                </c:pt>
                <c:pt idx="186">
                  <c:v>39717</c:v>
                </c:pt>
                <c:pt idx="187">
                  <c:v>39720</c:v>
                </c:pt>
                <c:pt idx="188">
                  <c:v>39721</c:v>
                </c:pt>
                <c:pt idx="189">
                  <c:v>39722</c:v>
                </c:pt>
                <c:pt idx="190">
                  <c:v>39723</c:v>
                </c:pt>
                <c:pt idx="191">
                  <c:v>39724</c:v>
                </c:pt>
                <c:pt idx="192">
                  <c:v>39727</c:v>
                </c:pt>
                <c:pt idx="193">
                  <c:v>39728</c:v>
                </c:pt>
                <c:pt idx="194">
                  <c:v>39729</c:v>
                </c:pt>
                <c:pt idx="195">
                  <c:v>39730</c:v>
                </c:pt>
                <c:pt idx="196">
                  <c:v>39731</c:v>
                </c:pt>
                <c:pt idx="197">
                  <c:v>39735</c:v>
                </c:pt>
                <c:pt idx="198">
                  <c:v>39736</c:v>
                </c:pt>
                <c:pt idx="199">
                  <c:v>39737</c:v>
                </c:pt>
                <c:pt idx="200">
                  <c:v>39738</c:v>
                </c:pt>
                <c:pt idx="201">
                  <c:v>39741</c:v>
                </c:pt>
                <c:pt idx="202">
                  <c:v>39742</c:v>
                </c:pt>
                <c:pt idx="203">
                  <c:v>39743</c:v>
                </c:pt>
                <c:pt idx="204">
                  <c:v>39744</c:v>
                </c:pt>
                <c:pt idx="205">
                  <c:v>39745</c:v>
                </c:pt>
                <c:pt idx="206">
                  <c:v>39748</c:v>
                </c:pt>
                <c:pt idx="207">
                  <c:v>39749</c:v>
                </c:pt>
                <c:pt idx="208">
                  <c:v>39750</c:v>
                </c:pt>
                <c:pt idx="209">
                  <c:v>39751</c:v>
                </c:pt>
                <c:pt idx="210">
                  <c:v>39752</c:v>
                </c:pt>
                <c:pt idx="211">
                  <c:v>39755</c:v>
                </c:pt>
                <c:pt idx="212">
                  <c:v>39756</c:v>
                </c:pt>
                <c:pt idx="213">
                  <c:v>39757</c:v>
                </c:pt>
                <c:pt idx="214">
                  <c:v>39758</c:v>
                </c:pt>
                <c:pt idx="215">
                  <c:v>39759</c:v>
                </c:pt>
                <c:pt idx="216">
                  <c:v>39762</c:v>
                </c:pt>
                <c:pt idx="217">
                  <c:v>39764</c:v>
                </c:pt>
                <c:pt idx="218">
                  <c:v>39765</c:v>
                </c:pt>
                <c:pt idx="219">
                  <c:v>39766</c:v>
                </c:pt>
                <c:pt idx="220">
                  <c:v>39769</c:v>
                </c:pt>
                <c:pt idx="221">
                  <c:v>39770</c:v>
                </c:pt>
                <c:pt idx="222">
                  <c:v>39771</c:v>
                </c:pt>
                <c:pt idx="223">
                  <c:v>39772</c:v>
                </c:pt>
                <c:pt idx="224">
                  <c:v>39773</c:v>
                </c:pt>
                <c:pt idx="225">
                  <c:v>39776</c:v>
                </c:pt>
                <c:pt idx="226">
                  <c:v>39777</c:v>
                </c:pt>
                <c:pt idx="227">
                  <c:v>39778</c:v>
                </c:pt>
                <c:pt idx="228">
                  <c:v>39780</c:v>
                </c:pt>
                <c:pt idx="229">
                  <c:v>39783</c:v>
                </c:pt>
                <c:pt idx="230">
                  <c:v>39784</c:v>
                </c:pt>
                <c:pt idx="231">
                  <c:v>39785</c:v>
                </c:pt>
                <c:pt idx="232">
                  <c:v>39786</c:v>
                </c:pt>
                <c:pt idx="233">
                  <c:v>39787</c:v>
                </c:pt>
                <c:pt idx="234">
                  <c:v>39790</c:v>
                </c:pt>
                <c:pt idx="235">
                  <c:v>39791</c:v>
                </c:pt>
                <c:pt idx="236">
                  <c:v>39792</c:v>
                </c:pt>
                <c:pt idx="237">
                  <c:v>39793</c:v>
                </c:pt>
                <c:pt idx="238">
                  <c:v>39794</c:v>
                </c:pt>
                <c:pt idx="239">
                  <c:v>39797</c:v>
                </c:pt>
                <c:pt idx="240">
                  <c:v>39798</c:v>
                </c:pt>
                <c:pt idx="241">
                  <c:v>39799</c:v>
                </c:pt>
                <c:pt idx="242">
                  <c:v>39800</c:v>
                </c:pt>
                <c:pt idx="243">
                  <c:v>39801</c:v>
                </c:pt>
                <c:pt idx="244">
                  <c:v>39804</c:v>
                </c:pt>
                <c:pt idx="245">
                  <c:v>39805</c:v>
                </c:pt>
                <c:pt idx="246">
                  <c:v>39806</c:v>
                </c:pt>
                <c:pt idx="247">
                  <c:v>39808</c:v>
                </c:pt>
                <c:pt idx="248">
                  <c:v>39811</c:v>
                </c:pt>
                <c:pt idx="249">
                  <c:v>39812</c:v>
                </c:pt>
                <c:pt idx="250">
                  <c:v>39813</c:v>
                </c:pt>
                <c:pt idx="251">
                  <c:v>39815</c:v>
                </c:pt>
                <c:pt idx="252">
                  <c:v>39818</c:v>
                </c:pt>
                <c:pt idx="253">
                  <c:v>39819</c:v>
                </c:pt>
                <c:pt idx="254">
                  <c:v>39820</c:v>
                </c:pt>
                <c:pt idx="255">
                  <c:v>39821</c:v>
                </c:pt>
                <c:pt idx="256">
                  <c:v>39822</c:v>
                </c:pt>
                <c:pt idx="257">
                  <c:v>39825</c:v>
                </c:pt>
                <c:pt idx="258">
                  <c:v>39826</c:v>
                </c:pt>
                <c:pt idx="259">
                  <c:v>39827</c:v>
                </c:pt>
                <c:pt idx="260">
                  <c:v>39828</c:v>
                </c:pt>
                <c:pt idx="261">
                  <c:v>39829</c:v>
                </c:pt>
                <c:pt idx="262">
                  <c:v>39833</c:v>
                </c:pt>
                <c:pt idx="263">
                  <c:v>39834</c:v>
                </c:pt>
                <c:pt idx="264">
                  <c:v>39835</c:v>
                </c:pt>
                <c:pt idx="265">
                  <c:v>39836</c:v>
                </c:pt>
                <c:pt idx="266">
                  <c:v>39839</c:v>
                </c:pt>
                <c:pt idx="267">
                  <c:v>39840</c:v>
                </c:pt>
                <c:pt idx="268">
                  <c:v>39841</c:v>
                </c:pt>
                <c:pt idx="269">
                  <c:v>39842</c:v>
                </c:pt>
                <c:pt idx="270">
                  <c:v>39843</c:v>
                </c:pt>
                <c:pt idx="271">
                  <c:v>39846</c:v>
                </c:pt>
                <c:pt idx="272">
                  <c:v>39847</c:v>
                </c:pt>
                <c:pt idx="273">
                  <c:v>39848</c:v>
                </c:pt>
                <c:pt idx="274">
                  <c:v>39849</c:v>
                </c:pt>
                <c:pt idx="275">
                  <c:v>39850</c:v>
                </c:pt>
                <c:pt idx="276">
                  <c:v>39853</c:v>
                </c:pt>
                <c:pt idx="277">
                  <c:v>39854</c:v>
                </c:pt>
                <c:pt idx="278">
                  <c:v>39855</c:v>
                </c:pt>
                <c:pt idx="279">
                  <c:v>39856</c:v>
                </c:pt>
                <c:pt idx="280">
                  <c:v>39857</c:v>
                </c:pt>
                <c:pt idx="281">
                  <c:v>39861</c:v>
                </c:pt>
                <c:pt idx="282">
                  <c:v>39862</c:v>
                </c:pt>
                <c:pt idx="283">
                  <c:v>39863</c:v>
                </c:pt>
                <c:pt idx="284">
                  <c:v>39864</c:v>
                </c:pt>
                <c:pt idx="285">
                  <c:v>39867</c:v>
                </c:pt>
                <c:pt idx="286">
                  <c:v>39868</c:v>
                </c:pt>
                <c:pt idx="287">
                  <c:v>39869</c:v>
                </c:pt>
                <c:pt idx="288">
                  <c:v>39870</c:v>
                </c:pt>
                <c:pt idx="289">
                  <c:v>39871</c:v>
                </c:pt>
                <c:pt idx="290">
                  <c:v>39874</c:v>
                </c:pt>
                <c:pt idx="291">
                  <c:v>39875</c:v>
                </c:pt>
                <c:pt idx="292">
                  <c:v>39876</c:v>
                </c:pt>
                <c:pt idx="293">
                  <c:v>39877</c:v>
                </c:pt>
                <c:pt idx="294">
                  <c:v>39878</c:v>
                </c:pt>
                <c:pt idx="295">
                  <c:v>39881</c:v>
                </c:pt>
                <c:pt idx="296">
                  <c:v>39882</c:v>
                </c:pt>
                <c:pt idx="297">
                  <c:v>39883</c:v>
                </c:pt>
                <c:pt idx="298">
                  <c:v>39884</c:v>
                </c:pt>
                <c:pt idx="299">
                  <c:v>39885</c:v>
                </c:pt>
                <c:pt idx="300">
                  <c:v>39888</c:v>
                </c:pt>
                <c:pt idx="301">
                  <c:v>39889</c:v>
                </c:pt>
                <c:pt idx="302">
                  <c:v>39890</c:v>
                </c:pt>
                <c:pt idx="303">
                  <c:v>39891</c:v>
                </c:pt>
                <c:pt idx="304">
                  <c:v>39892</c:v>
                </c:pt>
                <c:pt idx="305">
                  <c:v>39895</c:v>
                </c:pt>
                <c:pt idx="306">
                  <c:v>39896</c:v>
                </c:pt>
                <c:pt idx="307">
                  <c:v>39897</c:v>
                </c:pt>
                <c:pt idx="308">
                  <c:v>39898</c:v>
                </c:pt>
                <c:pt idx="309">
                  <c:v>39899</c:v>
                </c:pt>
                <c:pt idx="310">
                  <c:v>39902</c:v>
                </c:pt>
                <c:pt idx="311">
                  <c:v>39903</c:v>
                </c:pt>
                <c:pt idx="312">
                  <c:v>39904</c:v>
                </c:pt>
                <c:pt idx="313">
                  <c:v>39905</c:v>
                </c:pt>
                <c:pt idx="314">
                  <c:v>39906</c:v>
                </c:pt>
                <c:pt idx="315">
                  <c:v>39909</c:v>
                </c:pt>
                <c:pt idx="316">
                  <c:v>39910</c:v>
                </c:pt>
                <c:pt idx="317">
                  <c:v>39911</c:v>
                </c:pt>
                <c:pt idx="318">
                  <c:v>39912</c:v>
                </c:pt>
                <c:pt idx="319">
                  <c:v>39916</c:v>
                </c:pt>
                <c:pt idx="320">
                  <c:v>39917</c:v>
                </c:pt>
                <c:pt idx="321">
                  <c:v>39918</c:v>
                </c:pt>
                <c:pt idx="322">
                  <c:v>39919</c:v>
                </c:pt>
                <c:pt idx="323">
                  <c:v>39920</c:v>
                </c:pt>
                <c:pt idx="324">
                  <c:v>39923</c:v>
                </c:pt>
                <c:pt idx="325">
                  <c:v>39924</c:v>
                </c:pt>
                <c:pt idx="326">
                  <c:v>39925</c:v>
                </c:pt>
                <c:pt idx="327">
                  <c:v>39926</c:v>
                </c:pt>
                <c:pt idx="328">
                  <c:v>39927</c:v>
                </c:pt>
                <c:pt idx="329">
                  <c:v>39930</c:v>
                </c:pt>
                <c:pt idx="330">
                  <c:v>39931</c:v>
                </c:pt>
                <c:pt idx="331">
                  <c:v>39932</c:v>
                </c:pt>
                <c:pt idx="332">
                  <c:v>39933</c:v>
                </c:pt>
                <c:pt idx="333">
                  <c:v>39934</c:v>
                </c:pt>
                <c:pt idx="334">
                  <c:v>39937</c:v>
                </c:pt>
                <c:pt idx="335">
                  <c:v>39938</c:v>
                </c:pt>
                <c:pt idx="336">
                  <c:v>39939</c:v>
                </c:pt>
                <c:pt idx="337">
                  <c:v>39940</c:v>
                </c:pt>
                <c:pt idx="338">
                  <c:v>39941</c:v>
                </c:pt>
                <c:pt idx="339">
                  <c:v>39944</c:v>
                </c:pt>
                <c:pt idx="340">
                  <c:v>39945</c:v>
                </c:pt>
                <c:pt idx="341">
                  <c:v>39946</c:v>
                </c:pt>
                <c:pt idx="342">
                  <c:v>39947</c:v>
                </c:pt>
                <c:pt idx="343">
                  <c:v>39948</c:v>
                </c:pt>
                <c:pt idx="344">
                  <c:v>39951</c:v>
                </c:pt>
                <c:pt idx="345">
                  <c:v>39952</c:v>
                </c:pt>
                <c:pt idx="346">
                  <c:v>39953</c:v>
                </c:pt>
                <c:pt idx="347">
                  <c:v>39954</c:v>
                </c:pt>
                <c:pt idx="348">
                  <c:v>39955</c:v>
                </c:pt>
                <c:pt idx="349">
                  <c:v>39959</c:v>
                </c:pt>
                <c:pt idx="350">
                  <c:v>39960</c:v>
                </c:pt>
                <c:pt idx="351">
                  <c:v>39961</c:v>
                </c:pt>
                <c:pt idx="352">
                  <c:v>39962</c:v>
                </c:pt>
                <c:pt idx="353">
                  <c:v>39965</c:v>
                </c:pt>
                <c:pt idx="354">
                  <c:v>39966</c:v>
                </c:pt>
                <c:pt idx="355">
                  <c:v>39967</c:v>
                </c:pt>
                <c:pt idx="356">
                  <c:v>39968</c:v>
                </c:pt>
                <c:pt idx="357">
                  <c:v>39969</c:v>
                </c:pt>
                <c:pt idx="358">
                  <c:v>39972</c:v>
                </c:pt>
                <c:pt idx="359">
                  <c:v>39973</c:v>
                </c:pt>
                <c:pt idx="360">
                  <c:v>39974</c:v>
                </c:pt>
                <c:pt idx="361">
                  <c:v>39975</c:v>
                </c:pt>
                <c:pt idx="362">
                  <c:v>39976</c:v>
                </c:pt>
                <c:pt idx="363">
                  <c:v>39979</c:v>
                </c:pt>
                <c:pt idx="364">
                  <c:v>39980</c:v>
                </c:pt>
                <c:pt idx="365">
                  <c:v>39981</c:v>
                </c:pt>
                <c:pt idx="366">
                  <c:v>39982</c:v>
                </c:pt>
                <c:pt idx="367">
                  <c:v>39983</c:v>
                </c:pt>
                <c:pt idx="368">
                  <c:v>39986</c:v>
                </c:pt>
                <c:pt idx="369">
                  <c:v>39987</c:v>
                </c:pt>
                <c:pt idx="370">
                  <c:v>39988</c:v>
                </c:pt>
                <c:pt idx="371">
                  <c:v>39989</c:v>
                </c:pt>
                <c:pt idx="372">
                  <c:v>39990</c:v>
                </c:pt>
                <c:pt idx="373">
                  <c:v>39993</c:v>
                </c:pt>
                <c:pt idx="374">
                  <c:v>39994</c:v>
                </c:pt>
                <c:pt idx="375">
                  <c:v>39995</c:v>
                </c:pt>
                <c:pt idx="376">
                  <c:v>39996</c:v>
                </c:pt>
                <c:pt idx="377">
                  <c:v>40000</c:v>
                </c:pt>
                <c:pt idx="378">
                  <c:v>40001</c:v>
                </c:pt>
                <c:pt idx="379">
                  <c:v>40002</c:v>
                </c:pt>
                <c:pt idx="380">
                  <c:v>40003</c:v>
                </c:pt>
                <c:pt idx="381">
                  <c:v>40004</c:v>
                </c:pt>
                <c:pt idx="382">
                  <c:v>40007</c:v>
                </c:pt>
                <c:pt idx="383">
                  <c:v>40008</c:v>
                </c:pt>
                <c:pt idx="384">
                  <c:v>40009</c:v>
                </c:pt>
                <c:pt idx="385">
                  <c:v>40010</c:v>
                </c:pt>
                <c:pt idx="386">
                  <c:v>40011</c:v>
                </c:pt>
                <c:pt idx="387">
                  <c:v>40014</c:v>
                </c:pt>
                <c:pt idx="388">
                  <c:v>40015</c:v>
                </c:pt>
                <c:pt idx="389">
                  <c:v>40016</c:v>
                </c:pt>
                <c:pt idx="390">
                  <c:v>40017</c:v>
                </c:pt>
                <c:pt idx="391">
                  <c:v>40018</c:v>
                </c:pt>
                <c:pt idx="392">
                  <c:v>40021</c:v>
                </c:pt>
                <c:pt idx="393">
                  <c:v>40022</c:v>
                </c:pt>
                <c:pt idx="394">
                  <c:v>40023</c:v>
                </c:pt>
                <c:pt idx="395">
                  <c:v>40024</c:v>
                </c:pt>
                <c:pt idx="396">
                  <c:v>40025</c:v>
                </c:pt>
                <c:pt idx="397">
                  <c:v>40028</c:v>
                </c:pt>
                <c:pt idx="398">
                  <c:v>40029</c:v>
                </c:pt>
                <c:pt idx="399">
                  <c:v>40030</c:v>
                </c:pt>
                <c:pt idx="400">
                  <c:v>40031</c:v>
                </c:pt>
                <c:pt idx="401">
                  <c:v>40032</c:v>
                </c:pt>
                <c:pt idx="402">
                  <c:v>40035</c:v>
                </c:pt>
                <c:pt idx="403">
                  <c:v>40036</c:v>
                </c:pt>
                <c:pt idx="404">
                  <c:v>40037</c:v>
                </c:pt>
                <c:pt idx="405">
                  <c:v>40038</c:v>
                </c:pt>
                <c:pt idx="406">
                  <c:v>40039</c:v>
                </c:pt>
                <c:pt idx="407">
                  <c:v>40042</c:v>
                </c:pt>
                <c:pt idx="408">
                  <c:v>40043</c:v>
                </c:pt>
                <c:pt idx="409">
                  <c:v>40044</c:v>
                </c:pt>
                <c:pt idx="410">
                  <c:v>40045</c:v>
                </c:pt>
                <c:pt idx="411">
                  <c:v>40046</c:v>
                </c:pt>
                <c:pt idx="412">
                  <c:v>40049</c:v>
                </c:pt>
                <c:pt idx="413">
                  <c:v>40050</c:v>
                </c:pt>
                <c:pt idx="414">
                  <c:v>40051</c:v>
                </c:pt>
                <c:pt idx="415">
                  <c:v>40052</c:v>
                </c:pt>
                <c:pt idx="416">
                  <c:v>40053</c:v>
                </c:pt>
                <c:pt idx="417">
                  <c:v>40056</c:v>
                </c:pt>
                <c:pt idx="418">
                  <c:v>40057</c:v>
                </c:pt>
                <c:pt idx="419">
                  <c:v>40058</c:v>
                </c:pt>
                <c:pt idx="420">
                  <c:v>40059</c:v>
                </c:pt>
                <c:pt idx="421">
                  <c:v>40060</c:v>
                </c:pt>
                <c:pt idx="422">
                  <c:v>40064</c:v>
                </c:pt>
                <c:pt idx="423">
                  <c:v>40065</c:v>
                </c:pt>
                <c:pt idx="424">
                  <c:v>40066</c:v>
                </c:pt>
                <c:pt idx="425">
                  <c:v>40067</c:v>
                </c:pt>
                <c:pt idx="426">
                  <c:v>40070</c:v>
                </c:pt>
                <c:pt idx="427">
                  <c:v>40071</c:v>
                </c:pt>
                <c:pt idx="428">
                  <c:v>40072</c:v>
                </c:pt>
                <c:pt idx="429">
                  <c:v>40073</c:v>
                </c:pt>
                <c:pt idx="430">
                  <c:v>40074</c:v>
                </c:pt>
                <c:pt idx="431">
                  <c:v>40077</c:v>
                </c:pt>
                <c:pt idx="432">
                  <c:v>40078</c:v>
                </c:pt>
                <c:pt idx="433">
                  <c:v>40079</c:v>
                </c:pt>
                <c:pt idx="434">
                  <c:v>40080</c:v>
                </c:pt>
                <c:pt idx="435">
                  <c:v>40081</c:v>
                </c:pt>
                <c:pt idx="436">
                  <c:v>40084</c:v>
                </c:pt>
                <c:pt idx="437">
                  <c:v>40085</c:v>
                </c:pt>
                <c:pt idx="438">
                  <c:v>40086</c:v>
                </c:pt>
                <c:pt idx="439">
                  <c:v>40087</c:v>
                </c:pt>
                <c:pt idx="440">
                  <c:v>40088</c:v>
                </c:pt>
                <c:pt idx="441">
                  <c:v>40091</c:v>
                </c:pt>
                <c:pt idx="442">
                  <c:v>40092</c:v>
                </c:pt>
                <c:pt idx="443">
                  <c:v>40093</c:v>
                </c:pt>
                <c:pt idx="444">
                  <c:v>40094</c:v>
                </c:pt>
                <c:pt idx="445">
                  <c:v>40095</c:v>
                </c:pt>
                <c:pt idx="446">
                  <c:v>40099</c:v>
                </c:pt>
                <c:pt idx="447">
                  <c:v>40100</c:v>
                </c:pt>
                <c:pt idx="448">
                  <c:v>40101</c:v>
                </c:pt>
                <c:pt idx="449">
                  <c:v>40102</c:v>
                </c:pt>
                <c:pt idx="450">
                  <c:v>40105</c:v>
                </c:pt>
                <c:pt idx="451">
                  <c:v>40106</c:v>
                </c:pt>
                <c:pt idx="452">
                  <c:v>40107</c:v>
                </c:pt>
                <c:pt idx="453">
                  <c:v>40108</c:v>
                </c:pt>
                <c:pt idx="454">
                  <c:v>40109</c:v>
                </c:pt>
                <c:pt idx="455">
                  <c:v>40112</c:v>
                </c:pt>
                <c:pt idx="456">
                  <c:v>40113</c:v>
                </c:pt>
                <c:pt idx="457">
                  <c:v>40114</c:v>
                </c:pt>
                <c:pt idx="458">
                  <c:v>40115</c:v>
                </c:pt>
                <c:pt idx="459">
                  <c:v>40116</c:v>
                </c:pt>
                <c:pt idx="460">
                  <c:v>40119</c:v>
                </c:pt>
                <c:pt idx="461">
                  <c:v>40120</c:v>
                </c:pt>
                <c:pt idx="462">
                  <c:v>40121</c:v>
                </c:pt>
                <c:pt idx="463">
                  <c:v>40122</c:v>
                </c:pt>
                <c:pt idx="464">
                  <c:v>40123</c:v>
                </c:pt>
                <c:pt idx="465">
                  <c:v>40126</c:v>
                </c:pt>
                <c:pt idx="466">
                  <c:v>40127</c:v>
                </c:pt>
                <c:pt idx="467">
                  <c:v>40129</c:v>
                </c:pt>
                <c:pt idx="468">
                  <c:v>40130</c:v>
                </c:pt>
                <c:pt idx="469">
                  <c:v>40133</c:v>
                </c:pt>
                <c:pt idx="470">
                  <c:v>40134</c:v>
                </c:pt>
                <c:pt idx="471">
                  <c:v>40135</c:v>
                </c:pt>
                <c:pt idx="472">
                  <c:v>40136</c:v>
                </c:pt>
                <c:pt idx="473">
                  <c:v>40137</c:v>
                </c:pt>
                <c:pt idx="474">
                  <c:v>40140</c:v>
                </c:pt>
                <c:pt idx="475">
                  <c:v>40141</c:v>
                </c:pt>
                <c:pt idx="476">
                  <c:v>40142</c:v>
                </c:pt>
                <c:pt idx="477">
                  <c:v>40144</c:v>
                </c:pt>
                <c:pt idx="478">
                  <c:v>40147</c:v>
                </c:pt>
                <c:pt idx="479">
                  <c:v>40148</c:v>
                </c:pt>
                <c:pt idx="480">
                  <c:v>40149</c:v>
                </c:pt>
                <c:pt idx="481">
                  <c:v>40150</c:v>
                </c:pt>
                <c:pt idx="482">
                  <c:v>40151</c:v>
                </c:pt>
                <c:pt idx="483">
                  <c:v>40154</c:v>
                </c:pt>
                <c:pt idx="484">
                  <c:v>40155</c:v>
                </c:pt>
                <c:pt idx="485">
                  <c:v>40156</c:v>
                </c:pt>
                <c:pt idx="486">
                  <c:v>40157</c:v>
                </c:pt>
                <c:pt idx="487">
                  <c:v>40158</c:v>
                </c:pt>
                <c:pt idx="488">
                  <c:v>40161</c:v>
                </c:pt>
                <c:pt idx="489">
                  <c:v>40162</c:v>
                </c:pt>
                <c:pt idx="490">
                  <c:v>40163</c:v>
                </c:pt>
                <c:pt idx="491">
                  <c:v>40164</c:v>
                </c:pt>
                <c:pt idx="492">
                  <c:v>40165</c:v>
                </c:pt>
                <c:pt idx="493">
                  <c:v>40168</c:v>
                </c:pt>
                <c:pt idx="494">
                  <c:v>40169</c:v>
                </c:pt>
                <c:pt idx="495">
                  <c:v>40170</c:v>
                </c:pt>
                <c:pt idx="496">
                  <c:v>40171</c:v>
                </c:pt>
                <c:pt idx="497">
                  <c:v>40175</c:v>
                </c:pt>
                <c:pt idx="498">
                  <c:v>40176</c:v>
                </c:pt>
                <c:pt idx="499">
                  <c:v>40177</c:v>
                </c:pt>
                <c:pt idx="500">
                  <c:v>40178</c:v>
                </c:pt>
                <c:pt idx="501">
                  <c:v>40182</c:v>
                </c:pt>
                <c:pt idx="502">
                  <c:v>40183</c:v>
                </c:pt>
                <c:pt idx="503">
                  <c:v>40184</c:v>
                </c:pt>
                <c:pt idx="504">
                  <c:v>40185</c:v>
                </c:pt>
                <c:pt idx="505">
                  <c:v>40186</c:v>
                </c:pt>
                <c:pt idx="506">
                  <c:v>40189</c:v>
                </c:pt>
                <c:pt idx="507">
                  <c:v>40190</c:v>
                </c:pt>
                <c:pt idx="508">
                  <c:v>40191</c:v>
                </c:pt>
                <c:pt idx="509">
                  <c:v>40192</c:v>
                </c:pt>
                <c:pt idx="510">
                  <c:v>40193</c:v>
                </c:pt>
                <c:pt idx="511">
                  <c:v>40197</c:v>
                </c:pt>
                <c:pt idx="512">
                  <c:v>40198</c:v>
                </c:pt>
                <c:pt idx="513">
                  <c:v>40199</c:v>
                </c:pt>
                <c:pt idx="514">
                  <c:v>40200</c:v>
                </c:pt>
                <c:pt idx="515">
                  <c:v>40203</c:v>
                </c:pt>
                <c:pt idx="516">
                  <c:v>40204</c:v>
                </c:pt>
                <c:pt idx="517">
                  <c:v>40205</c:v>
                </c:pt>
                <c:pt idx="518">
                  <c:v>40206</c:v>
                </c:pt>
                <c:pt idx="519">
                  <c:v>40207</c:v>
                </c:pt>
                <c:pt idx="520">
                  <c:v>40210</c:v>
                </c:pt>
                <c:pt idx="521">
                  <c:v>40211</c:v>
                </c:pt>
                <c:pt idx="522">
                  <c:v>40212</c:v>
                </c:pt>
                <c:pt idx="523">
                  <c:v>40213</c:v>
                </c:pt>
                <c:pt idx="524">
                  <c:v>40214</c:v>
                </c:pt>
                <c:pt idx="525">
                  <c:v>40217</c:v>
                </c:pt>
                <c:pt idx="526">
                  <c:v>40218</c:v>
                </c:pt>
                <c:pt idx="527">
                  <c:v>40219</c:v>
                </c:pt>
                <c:pt idx="528">
                  <c:v>40220</c:v>
                </c:pt>
                <c:pt idx="529">
                  <c:v>40221</c:v>
                </c:pt>
                <c:pt idx="530">
                  <c:v>40225</c:v>
                </c:pt>
                <c:pt idx="531">
                  <c:v>40226</c:v>
                </c:pt>
                <c:pt idx="532">
                  <c:v>40227</c:v>
                </c:pt>
                <c:pt idx="533">
                  <c:v>40228</c:v>
                </c:pt>
                <c:pt idx="534">
                  <c:v>40231</c:v>
                </c:pt>
                <c:pt idx="535">
                  <c:v>40232</c:v>
                </c:pt>
                <c:pt idx="536">
                  <c:v>40233</c:v>
                </c:pt>
                <c:pt idx="537">
                  <c:v>40234</c:v>
                </c:pt>
                <c:pt idx="538">
                  <c:v>40235</c:v>
                </c:pt>
                <c:pt idx="539">
                  <c:v>40238</c:v>
                </c:pt>
                <c:pt idx="540">
                  <c:v>40239</c:v>
                </c:pt>
                <c:pt idx="541">
                  <c:v>40240</c:v>
                </c:pt>
                <c:pt idx="542">
                  <c:v>40241</c:v>
                </c:pt>
                <c:pt idx="543">
                  <c:v>40242</c:v>
                </c:pt>
                <c:pt idx="544">
                  <c:v>40245</c:v>
                </c:pt>
                <c:pt idx="545">
                  <c:v>40246</c:v>
                </c:pt>
                <c:pt idx="546">
                  <c:v>40247</c:v>
                </c:pt>
                <c:pt idx="547">
                  <c:v>40248</c:v>
                </c:pt>
                <c:pt idx="548">
                  <c:v>40249</c:v>
                </c:pt>
                <c:pt idx="549">
                  <c:v>40252</c:v>
                </c:pt>
                <c:pt idx="550">
                  <c:v>40253</c:v>
                </c:pt>
                <c:pt idx="551">
                  <c:v>40254</c:v>
                </c:pt>
                <c:pt idx="552">
                  <c:v>40255</c:v>
                </c:pt>
                <c:pt idx="553">
                  <c:v>40256</c:v>
                </c:pt>
                <c:pt idx="554">
                  <c:v>40259</c:v>
                </c:pt>
                <c:pt idx="555">
                  <c:v>40260</c:v>
                </c:pt>
                <c:pt idx="556">
                  <c:v>40261</c:v>
                </c:pt>
                <c:pt idx="557">
                  <c:v>40262</c:v>
                </c:pt>
                <c:pt idx="558">
                  <c:v>40263</c:v>
                </c:pt>
                <c:pt idx="559">
                  <c:v>40266</c:v>
                </c:pt>
                <c:pt idx="560">
                  <c:v>40267</c:v>
                </c:pt>
                <c:pt idx="561">
                  <c:v>40268</c:v>
                </c:pt>
                <c:pt idx="562">
                  <c:v>40269</c:v>
                </c:pt>
                <c:pt idx="563">
                  <c:v>40273</c:v>
                </c:pt>
                <c:pt idx="564">
                  <c:v>40274</c:v>
                </c:pt>
                <c:pt idx="565">
                  <c:v>40275</c:v>
                </c:pt>
                <c:pt idx="566">
                  <c:v>40276</c:v>
                </c:pt>
                <c:pt idx="567">
                  <c:v>40277</c:v>
                </c:pt>
                <c:pt idx="568">
                  <c:v>40280</c:v>
                </c:pt>
                <c:pt idx="569">
                  <c:v>40281</c:v>
                </c:pt>
                <c:pt idx="570">
                  <c:v>40282</c:v>
                </c:pt>
                <c:pt idx="571">
                  <c:v>40283</c:v>
                </c:pt>
                <c:pt idx="572">
                  <c:v>40284</c:v>
                </c:pt>
                <c:pt idx="573">
                  <c:v>40287</c:v>
                </c:pt>
                <c:pt idx="574">
                  <c:v>40288</c:v>
                </c:pt>
                <c:pt idx="575">
                  <c:v>40289</c:v>
                </c:pt>
                <c:pt idx="576">
                  <c:v>40290</c:v>
                </c:pt>
                <c:pt idx="577">
                  <c:v>40291</c:v>
                </c:pt>
                <c:pt idx="578">
                  <c:v>40294</c:v>
                </c:pt>
                <c:pt idx="579">
                  <c:v>40295</c:v>
                </c:pt>
                <c:pt idx="580">
                  <c:v>40296</c:v>
                </c:pt>
                <c:pt idx="581">
                  <c:v>40297</c:v>
                </c:pt>
                <c:pt idx="582">
                  <c:v>40298</c:v>
                </c:pt>
                <c:pt idx="583">
                  <c:v>40301</c:v>
                </c:pt>
                <c:pt idx="584">
                  <c:v>40302</c:v>
                </c:pt>
                <c:pt idx="585">
                  <c:v>40303</c:v>
                </c:pt>
                <c:pt idx="586">
                  <c:v>40304</c:v>
                </c:pt>
                <c:pt idx="587">
                  <c:v>40305</c:v>
                </c:pt>
                <c:pt idx="588">
                  <c:v>40308</c:v>
                </c:pt>
                <c:pt idx="589">
                  <c:v>40309</c:v>
                </c:pt>
                <c:pt idx="590">
                  <c:v>40310</c:v>
                </c:pt>
                <c:pt idx="591">
                  <c:v>40311</c:v>
                </c:pt>
                <c:pt idx="592">
                  <c:v>40312</c:v>
                </c:pt>
                <c:pt idx="593">
                  <c:v>40315</c:v>
                </c:pt>
                <c:pt idx="594">
                  <c:v>40316</c:v>
                </c:pt>
                <c:pt idx="595">
                  <c:v>40317</c:v>
                </c:pt>
                <c:pt idx="596">
                  <c:v>40318</c:v>
                </c:pt>
                <c:pt idx="597">
                  <c:v>40319</c:v>
                </c:pt>
                <c:pt idx="598">
                  <c:v>40322</c:v>
                </c:pt>
                <c:pt idx="599">
                  <c:v>40323</c:v>
                </c:pt>
                <c:pt idx="600">
                  <c:v>40324</c:v>
                </c:pt>
                <c:pt idx="601">
                  <c:v>40325</c:v>
                </c:pt>
                <c:pt idx="602">
                  <c:v>40326</c:v>
                </c:pt>
                <c:pt idx="603">
                  <c:v>40330</c:v>
                </c:pt>
                <c:pt idx="604">
                  <c:v>40331</c:v>
                </c:pt>
                <c:pt idx="605">
                  <c:v>40332</c:v>
                </c:pt>
                <c:pt idx="606">
                  <c:v>40333</c:v>
                </c:pt>
                <c:pt idx="607">
                  <c:v>40336</c:v>
                </c:pt>
                <c:pt idx="608">
                  <c:v>40337</c:v>
                </c:pt>
                <c:pt idx="609">
                  <c:v>40338</c:v>
                </c:pt>
                <c:pt idx="610">
                  <c:v>40339</c:v>
                </c:pt>
                <c:pt idx="611">
                  <c:v>40340</c:v>
                </c:pt>
                <c:pt idx="612">
                  <c:v>40343</c:v>
                </c:pt>
                <c:pt idx="613">
                  <c:v>40344</c:v>
                </c:pt>
                <c:pt idx="614">
                  <c:v>40345</c:v>
                </c:pt>
                <c:pt idx="615">
                  <c:v>40346</c:v>
                </c:pt>
                <c:pt idx="616">
                  <c:v>40347</c:v>
                </c:pt>
                <c:pt idx="617">
                  <c:v>40350</c:v>
                </c:pt>
                <c:pt idx="618">
                  <c:v>40351</c:v>
                </c:pt>
                <c:pt idx="619">
                  <c:v>40352</c:v>
                </c:pt>
                <c:pt idx="620">
                  <c:v>40353</c:v>
                </c:pt>
                <c:pt idx="621">
                  <c:v>40354</c:v>
                </c:pt>
                <c:pt idx="622">
                  <c:v>40357</c:v>
                </c:pt>
                <c:pt idx="623">
                  <c:v>40358</c:v>
                </c:pt>
                <c:pt idx="624">
                  <c:v>40359</c:v>
                </c:pt>
                <c:pt idx="625">
                  <c:v>40360</c:v>
                </c:pt>
                <c:pt idx="626">
                  <c:v>40361</c:v>
                </c:pt>
                <c:pt idx="627">
                  <c:v>40365</c:v>
                </c:pt>
                <c:pt idx="628">
                  <c:v>40366</c:v>
                </c:pt>
                <c:pt idx="629">
                  <c:v>40367</c:v>
                </c:pt>
                <c:pt idx="630">
                  <c:v>40368</c:v>
                </c:pt>
                <c:pt idx="631">
                  <c:v>40371</c:v>
                </c:pt>
                <c:pt idx="632">
                  <c:v>40372</c:v>
                </c:pt>
                <c:pt idx="633">
                  <c:v>40373</c:v>
                </c:pt>
                <c:pt idx="634">
                  <c:v>40374</c:v>
                </c:pt>
                <c:pt idx="635">
                  <c:v>40375</c:v>
                </c:pt>
                <c:pt idx="636">
                  <c:v>40378</c:v>
                </c:pt>
                <c:pt idx="637">
                  <c:v>40379</c:v>
                </c:pt>
                <c:pt idx="638">
                  <c:v>40380</c:v>
                </c:pt>
                <c:pt idx="639">
                  <c:v>40381</c:v>
                </c:pt>
                <c:pt idx="640">
                  <c:v>40382</c:v>
                </c:pt>
                <c:pt idx="641">
                  <c:v>40385</c:v>
                </c:pt>
                <c:pt idx="642">
                  <c:v>40386</c:v>
                </c:pt>
                <c:pt idx="643">
                  <c:v>40387</c:v>
                </c:pt>
                <c:pt idx="644">
                  <c:v>40388</c:v>
                </c:pt>
                <c:pt idx="645">
                  <c:v>40389</c:v>
                </c:pt>
                <c:pt idx="646">
                  <c:v>40392</c:v>
                </c:pt>
                <c:pt idx="647">
                  <c:v>40393</c:v>
                </c:pt>
                <c:pt idx="648">
                  <c:v>40394</c:v>
                </c:pt>
                <c:pt idx="649">
                  <c:v>40395</c:v>
                </c:pt>
                <c:pt idx="650">
                  <c:v>40396</c:v>
                </c:pt>
                <c:pt idx="651">
                  <c:v>40399</c:v>
                </c:pt>
                <c:pt idx="652">
                  <c:v>40400</c:v>
                </c:pt>
                <c:pt idx="653">
                  <c:v>40401</c:v>
                </c:pt>
                <c:pt idx="654">
                  <c:v>40402</c:v>
                </c:pt>
                <c:pt idx="655">
                  <c:v>40403</c:v>
                </c:pt>
                <c:pt idx="656">
                  <c:v>40406</c:v>
                </c:pt>
                <c:pt idx="657">
                  <c:v>40407</c:v>
                </c:pt>
                <c:pt idx="658">
                  <c:v>40408</c:v>
                </c:pt>
                <c:pt idx="659">
                  <c:v>40409</c:v>
                </c:pt>
                <c:pt idx="660">
                  <c:v>40410</c:v>
                </c:pt>
                <c:pt idx="661">
                  <c:v>40413</c:v>
                </c:pt>
                <c:pt idx="662">
                  <c:v>40414</c:v>
                </c:pt>
                <c:pt idx="663">
                  <c:v>40415</c:v>
                </c:pt>
                <c:pt idx="664">
                  <c:v>40416</c:v>
                </c:pt>
                <c:pt idx="665">
                  <c:v>40417</c:v>
                </c:pt>
                <c:pt idx="666">
                  <c:v>40420</c:v>
                </c:pt>
                <c:pt idx="667">
                  <c:v>40421</c:v>
                </c:pt>
                <c:pt idx="668">
                  <c:v>40422</c:v>
                </c:pt>
                <c:pt idx="669">
                  <c:v>40423</c:v>
                </c:pt>
                <c:pt idx="670">
                  <c:v>40424</c:v>
                </c:pt>
                <c:pt idx="671">
                  <c:v>40428</c:v>
                </c:pt>
                <c:pt idx="672">
                  <c:v>40429</c:v>
                </c:pt>
                <c:pt idx="673">
                  <c:v>40430</c:v>
                </c:pt>
                <c:pt idx="674">
                  <c:v>40431</c:v>
                </c:pt>
                <c:pt idx="675">
                  <c:v>40434</c:v>
                </c:pt>
                <c:pt idx="676">
                  <c:v>40435</c:v>
                </c:pt>
                <c:pt idx="677">
                  <c:v>40436</c:v>
                </c:pt>
                <c:pt idx="678">
                  <c:v>40437</c:v>
                </c:pt>
                <c:pt idx="679">
                  <c:v>40438</c:v>
                </c:pt>
                <c:pt idx="680">
                  <c:v>40441</c:v>
                </c:pt>
                <c:pt idx="681">
                  <c:v>40442</c:v>
                </c:pt>
                <c:pt idx="682">
                  <c:v>40443</c:v>
                </c:pt>
                <c:pt idx="683">
                  <c:v>40444</c:v>
                </c:pt>
                <c:pt idx="684">
                  <c:v>40445</c:v>
                </c:pt>
                <c:pt idx="685">
                  <c:v>40448</c:v>
                </c:pt>
                <c:pt idx="686">
                  <c:v>40449</c:v>
                </c:pt>
                <c:pt idx="687">
                  <c:v>40450</c:v>
                </c:pt>
                <c:pt idx="688">
                  <c:v>40451</c:v>
                </c:pt>
                <c:pt idx="689">
                  <c:v>40452</c:v>
                </c:pt>
                <c:pt idx="690">
                  <c:v>40455</c:v>
                </c:pt>
                <c:pt idx="691">
                  <c:v>40456</c:v>
                </c:pt>
                <c:pt idx="692">
                  <c:v>40457</c:v>
                </c:pt>
                <c:pt idx="693">
                  <c:v>40458</c:v>
                </c:pt>
                <c:pt idx="694">
                  <c:v>40459</c:v>
                </c:pt>
                <c:pt idx="695">
                  <c:v>40463</c:v>
                </c:pt>
                <c:pt idx="696">
                  <c:v>40464</c:v>
                </c:pt>
                <c:pt idx="697">
                  <c:v>40465</c:v>
                </c:pt>
                <c:pt idx="698">
                  <c:v>40466</c:v>
                </c:pt>
                <c:pt idx="699">
                  <c:v>40469</c:v>
                </c:pt>
                <c:pt idx="700">
                  <c:v>40470</c:v>
                </c:pt>
                <c:pt idx="701">
                  <c:v>40471</c:v>
                </c:pt>
                <c:pt idx="702">
                  <c:v>40472</c:v>
                </c:pt>
                <c:pt idx="703">
                  <c:v>40473</c:v>
                </c:pt>
                <c:pt idx="704">
                  <c:v>40476</c:v>
                </c:pt>
                <c:pt idx="705">
                  <c:v>40477</c:v>
                </c:pt>
                <c:pt idx="706">
                  <c:v>40478</c:v>
                </c:pt>
                <c:pt idx="707">
                  <c:v>40479</c:v>
                </c:pt>
                <c:pt idx="708">
                  <c:v>40480</c:v>
                </c:pt>
                <c:pt idx="709">
                  <c:v>40483</c:v>
                </c:pt>
                <c:pt idx="710">
                  <c:v>40484</c:v>
                </c:pt>
                <c:pt idx="711">
                  <c:v>40485</c:v>
                </c:pt>
                <c:pt idx="712">
                  <c:v>40486</c:v>
                </c:pt>
                <c:pt idx="713">
                  <c:v>40487</c:v>
                </c:pt>
                <c:pt idx="714">
                  <c:v>40490</c:v>
                </c:pt>
                <c:pt idx="715">
                  <c:v>40491</c:v>
                </c:pt>
                <c:pt idx="716">
                  <c:v>40492</c:v>
                </c:pt>
                <c:pt idx="717">
                  <c:v>40494</c:v>
                </c:pt>
                <c:pt idx="718">
                  <c:v>40497</c:v>
                </c:pt>
                <c:pt idx="719">
                  <c:v>40498</c:v>
                </c:pt>
                <c:pt idx="720">
                  <c:v>40499</c:v>
                </c:pt>
                <c:pt idx="721">
                  <c:v>40500</c:v>
                </c:pt>
                <c:pt idx="722">
                  <c:v>40501</c:v>
                </c:pt>
                <c:pt idx="723">
                  <c:v>40504</c:v>
                </c:pt>
                <c:pt idx="724">
                  <c:v>40505</c:v>
                </c:pt>
                <c:pt idx="725">
                  <c:v>40506</c:v>
                </c:pt>
                <c:pt idx="726">
                  <c:v>40508</c:v>
                </c:pt>
                <c:pt idx="727">
                  <c:v>40511</c:v>
                </c:pt>
                <c:pt idx="728">
                  <c:v>40512</c:v>
                </c:pt>
                <c:pt idx="729">
                  <c:v>40513</c:v>
                </c:pt>
                <c:pt idx="730">
                  <c:v>40514</c:v>
                </c:pt>
                <c:pt idx="731">
                  <c:v>40515</c:v>
                </c:pt>
                <c:pt idx="732">
                  <c:v>40518</c:v>
                </c:pt>
                <c:pt idx="733">
                  <c:v>40519</c:v>
                </c:pt>
                <c:pt idx="734">
                  <c:v>40520</c:v>
                </c:pt>
                <c:pt idx="735">
                  <c:v>40521</c:v>
                </c:pt>
                <c:pt idx="736">
                  <c:v>40522</c:v>
                </c:pt>
                <c:pt idx="737">
                  <c:v>40525</c:v>
                </c:pt>
                <c:pt idx="738">
                  <c:v>40526</c:v>
                </c:pt>
                <c:pt idx="739">
                  <c:v>40527</c:v>
                </c:pt>
                <c:pt idx="740">
                  <c:v>40528</c:v>
                </c:pt>
                <c:pt idx="741">
                  <c:v>40529</c:v>
                </c:pt>
                <c:pt idx="742">
                  <c:v>40532</c:v>
                </c:pt>
                <c:pt idx="743">
                  <c:v>40533</c:v>
                </c:pt>
                <c:pt idx="744">
                  <c:v>40534</c:v>
                </c:pt>
                <c:pt idx="745">
                  <c:v>40535</c:v>
                </c:pt>
                <c:pt idx="746">
                  <c:v>40539</c:v>
                </c:pt>
                <c:pt idx="747">
                  <c:v>40540</c:v>
                </c:pt>
                <c:pt idx="748">
                  <c:v>40541</c:v>
                </c:pt>
                <c:pt idx="749">
                  <c:v>40542</c:v>
                </c:pt>
                <c:pt idx="750">
                  <c:v>40543</c:v>
                </c:pt>
                <c:pt idx="751">
                  <c:v>40546</c:v>
                </c:pt>
                <c:pt idx="752">
                  <c:v>40547</c:v>
                </c:pt>
                <c:pt idx="753">
                  <c:v>40548</c:v>
                </c:pt>
                <c:pt idx="754">
                  <c:v>40549</c:v>
                </c:pt>
                <c:pt idx="755">
                  <c:v>40550</c:v>
                </c:pt>
                <c:pt idx="756">
                  <c:v>40553</c:v>
                </c:pt>
                <c:pt idx="757">
                  <c:v>40554</c:v>
                </c:pt>
                <c:pt idx="758">
                  <c:v>40555</c:v>
                </c:pt>
                <c:pt idx="759">
                  <c:v>40556</c:v>
                </c:pt>
                <c:pt idx="760">
                  <c:v>40557</c:v>
                </c:pt>
                <c:pt idx="761">
                  <c:v>40561</c:v>
                </c:pt>
                <c:pt idx="762">
                  <c:v>40562</c:v>
                </c:pt>
                <c:pt idx="763">
                  <c:v>40563</c:v>
                </c:pt>
                <c:pt idx="764">
                  <c:v>40564</c:v>
                </c:pt>
                <c:pt idx="765">
                  <c:v>40567</c:v>
                </c:pt>
                <c:pt idx="766">
                  <c:v>40568</c:v>
                </c:pt>
                <c:pt idx="767">
                  <c:v>40569</c:v>
                </c:pt>
                <c:pt idx="768">
                  <c:v>40570</c:v>
                </c:pt>
                <c:pt idx="769">
                  <c:v>40571</c:v>
                </c:pt>
                <c:pt idx="770">
                  <c:v>40574</c:v>
                </c:pt>
                <c:pt idx="771">
                  <c:v>40575</c:v>
                </c:pt>
                <c:pt idx="772">
                  <c:v>40576</c:v>
                </c:pt>
                <c:pt idx="773">
                  <c:v>40577</c:v>
                </c:pt>
                <c:pt idx="774">
                  <c:v>40578</c:v>
                </c:pt>
                <c:pt idx="775">
                  <c:v>40581</c:v>
                </c:pt>
                <c:pt idx="776">
                  <c:v>40582</c:v>
                </c:pt>
                <c:pt idx="777">
                  <c:v>40583</c:v>
                </c:pt>
                <c:pt idx="778">
                  <c:v>40584</c:v>
                </c:pt>
                <c:pt idx="779">
                  <c:v>40585</c:v>
                </c:pt>
                <c:pt idx="780">
                  <c:v>40588</c:v>
                </c:pt>
                <c:pt idx="781">
                  <c:v>40589</c:v>
                </c:pt>
                <c:pt idx="782">
                  <c:v>40590</c:v>
                </c:pt>
                <c:pt idx="783">
                  <c:v>40591</c:v>
                </c:pt>
                <c:pt idx="784">
                  <c:v>40592</c:v>
                </c:pt>
                <c:pt idx="785">
                  <c:v>40596</c:v>
                </c:pt>
                <c:pt idx="786">
                  <c:v>40597</c:v>
                </c:pt>
                <c:pt idx="787">
                  <c:v>40598</c:v>
                </c:pt>
                <c:pt idx="788">
                  <c:v>40599</c:v>
                </c:pt>
                <c:pt idx="789">
                  <c:v>40602</c:v>
                </c:pt>
                <c:pt idx="790">
                  <c:v>40603</c:v>
                </c:pt>
                <c:pt idx="791">
                  <c:v>40604</c:v>
                </c:pt>
                <c:pt idx="792">
                  <c:v>40605</c:v>
                </c:pt>
                <c:pt idx="793">
                  <c:v>40606</c:v>
                </c:pt>
                <c:pt idx="794">
                  <c:v>40609</c:v>
                </c:pt>
                <c:pt idx="795">
                  <c:v>40610</c:v>
                </c:pt>
                <c:pt idx="796">
                  <c:v>40611</c:v>
                </c:pt>
                <c:pt idx="797">
                  <c:v>40612</c:v>
                </c:pt>
                <c:pt idx="798">
                  <c:v>40613</c:v>
                </c:pt>
                <c:pt idx="799">
                  <c:v>40616</c:v>
                </c:pt>
                <c:pt idx="800">
                  <c:v>40617</c:v>
                </c:pt>
                <c:pt idx="801">
                  <c:v>40618</c:v>
                </c:pt>
                <c:pt idx="802">
                  <c:v>40619</c:v>
                </c:pt>
                <c:pt idx="803">
                  <c:v>40620</c:v>
                </c:pt>
                <c:pt idx="804">
                  <c:v>40623</c:v>
                </c:pt>
                <c:pt idx="805">
                  <c:v>40624</c:v>
                </c:pt>
                <c:pt idx="806">
                  <c:v>40625</c:v>
                </c:pt>
                <c:pt idx="807">
                  <c:v>40626</c:v>
                </c:pt>
                <c:pt idx="808">
                  <c:v>40627</c:v>
                </c:pt>
                <c:pt idx="809">
                  <c:v>40630</c:v>
                </c:pt>
                <c:pt idx="810">
                  <c:v>40631</c:v>
                </c:pt>
                <c:pt idx="811">
                  <c:v>40632</c:v>
                </c:pt>
                <c:pt idx="812">
                  <c:v>40633</c:v>
                </c:pt>
                <c:pt idx="813">
                  <c:v>40634</c:v>
                </c:pt>
                <c:pt idx="814">
                  <c:v>40637</c:v>
                </c:pt>
                <c:pt idx="815">
                  <c:v>40638</c:v>
                </c:pt>
                <c:pt idx="816">
                  <c:v>40639</c:v>
                </c:pt>
                <c:pt idx="817">
                  <c:v>40640</c:v>
                </c:pt>
                <c:pt idx="818">
                  <c:v>40641</c:v>
                </c:pt>
                <c:pt idx="819">
                  <c:v>40644</c:v>
                </c:pt>
                <c:pt idx="820">
                  <c:v>40645</c:v>
                </c:pt>
                <c:pt idx="821">
                  <c:v>40646</c:v>
                </c:pt>
                <c:pt idx="822">
                  <c:v>40647</c:v>
                </c:pt>
                <c:pt idx="823">
                  <c:v>40648</c:v>
                </c:pt>
                <c:pt idx="824">
                  <c:v>40651</c:v>
                </c:pt>
                <c:pt idx="825">
                  <c:v>40652</c:v>
                </c:pt>
                <c:pt idx="826">
                  <c:v>40653</c:v>
                </c:pt>
                <c:pt idx="827">
                  <c:v>40654</c:v>
                </c:pt>
                <c:pt idx="828">
                  <c:v>40658</c:v>
                </c:pt>
                <c:pt idx="829">
                  <c:v>40659</c:v>
                </c:pt>
                <c:pt idx="830">
                  <c:v>40660</c:v>
                </c:pt>
                <c:pt idx="831">
                  <c:v>40661</c:v>
                </c:pt>
                <c:pt idx="832">
                  <c:v>40662</c:v>
                </c:pt>
                <c:pt idx="833">
                  <c:v>40665</c:v>
                </c:pt>
                <c:pt idx="834">
                  <c:v>40666</c:v>
                </c:pt>
                <c:pt idx="835">
                  <c:v>40667</c:v>
                </c:pt>
                <c:pt idx="836">
                  <c:v>40668</c:v>
                </c:pt>
                <c:pt idx="837">
                  <c:v>40669</c:v>
                </c:pt>
                <c:pt idx="838">
                  <c:v>40672</c:v>
                </c:pt>
                <c:pt idx="839">
                  <c:v>40673</c:v>
                </c:pt>
                <c:pt idx="840">
                  <c:v>40674</c:v>
                </c:pt>
                <c:pt idx="841">
                  <c:v>40675</c:v>
                </c:pt>
                <c:pt idx="842">
                  <c:v>40676</c:v>
                </c:pt>
                <c:pt idx="843">
                  <c:v>40679</c:v>
                </c:pt>
                <c:pt idx="844">
                  <c:v>40680</c:v>
                </c:pt>
                <c:pt idx="845">
                  <c:v>40681</c:v>
                </c:pt>
                <c:pt idx="846">
                  <c:v>40682</c:v>
                </c:pt>
                <c:pt idx="847">
                  <c:v>40683</c:v>
                </c:pt>
                <c:pt idx="848">
                  <c:v>40686</c:v>
                </c:pt>
                <c:pt idx="849">
                  <c:v>40687</c:v>
                </c:pt>
                <c:pt idx="850">
                  <c:v>40688</c:v>
                </c:pt>
                <c:pt idx="851">
                  <c:v>40689</c:v>
                </c:pt>
                <c:pt idx="852">
                  <c:v>40690</c:v>
                </c:pt>
                <c:pt idx="853">
                  <c:v>40694</c:v>
                </c:pt>
                <c:pt idx="854">
                  <c:v>40695</c:v>
                </c:pt>
                <c:pt idx="855">
                  <c:v>40696</c:v>
                </c:pt>
                <c:pt idx="856">
                  <c:v>40697</c:v>
                </c:pt>
                <c:pt idx="857">
                  <c:v>40700</c:v>
                </c:pt>
                <c:pt idx="858">
                  <c:v>40701</c:v>
                </c:pt>
                <c:pt idx="859">
                  <c:v>40702</c:v>
                </c:pt>
                <c:pt idx="860">
                  <c:v>40703</c:v>
                </c:pt>
                <c:pt idx="861">
                  <c:v>40704</c:v>
                </c:pt>
                <c:pt idx="862">
                  <c:v>40707</c:v>
                </c:pt>
                <c:pt idx="863">
                  <c:v>40708</c:v>
                </c:pt>
                <c:pt idx="864">
                  <c:v>40709</c:v>
                </c:pt>
                <c:pt idx="865">
                  <c:v>40710</c:v>
                </c:pt>
                <c:pt idx="866">
                  <c:v>40711</c:v>
                </c:pt>
                <c:pt idx="867">
                  <c:v>40714</c:v>
                </c:pt>
                <c:pt idx="868">
                  <c:v>40715</c:v>
                </c:pt>
                <c:pt idx="869">
                  <c:v>40716</c:v>
                </c:pt>
                <c:pt idx="870">
                  <c:v>40717</c:v>
                </c:pt>
                <c:pt idx="871">
                  <c:v>40718</c:v>
                </c:pt>
                <c:pt idx="872">
                  <c:v>40721</c:v>
                </c:pt>
                <c:pt idx="873">
                  <c:v>40722</c:v>
                </c:pt>
                <c:pt idx="874">
                  <c:v>40723</c:v>
                </c:pt>
                <c:pt idx="875">
                  <c:v>40724</c:v>
                </c:pt>
                <c:pt idx="876">
                  <c:v>40725</c:v>
                </c:pt>
                <c:pt idx="877">
                  <c:v>40729</c:v>
                </c:pt>
                <c:pt idx="878">
                  <c:v>40730</c:v>
                </c:pt>
                <c:pt idx="879">
                  <c:v>40731</c:v>
                </c:pt>
                <c:pt idx="880">
                  <c:v>40732</c:v>
                </c:pt>
                <c:pt idx="881">
                  <c:v>40735</c:v>
                </c:pt>
                <c:pt idx="882">
                  <c:v>40736</c:v>
                </c:pt>
                <c:pt idx="883">
                  <c:v>40737</c:v>
                </c:pt>
                <c:pt idx="884">
                  <c:v>40738</c:v>
                </c:pt>
                <c:pt idx="885">
                  <c:v>40739</c:v>
                </c:pt>
                <c:pt idx="886">
                  <c:v>40742</c:v>
                </c:pt>
                <c:pt idx="887">
                  <c:v>40743</c:v>
                </c:pt>
                <c:pt idx="888">
                  <c:v>40744</c:v>
                </c:pt>
                <c:pt idx="889">
                  <c:v>40745</c:v>
                </c:pt>
                <c:pt idx="890">
                  <c:v>40746</c:v>
                </c:pt>
                <c:pt idx="891">
                  <c:v>40749</c:v>
                </c:pt>
                <c:pt idx="892">
                  <c:v>40750</c:v>
                </c:pt>
                <c:pt idx="893">
                  <c:v>40751</c:v>
                </c:pt>
                <c:pt idx="894">
                  <c:v>40752</c:v>
                </c:pt>
                <c:pt idx="895">
                  <c:v>40753</c:v>
                </c:pt>
                <c:pt idx="896">
                  <c:v>40756</c:v>
                </c:pt>
                <c:pt idx="897">
                  <c:v>40757</c:v>
                </c:pt>
                <c:pt idx="898">
                  <c:v>40758</c:v>
                </c:pt>
                <c:pt idx="899">
                  <c:v>40759</c:v>
                </c:pt>
                <c:pt idx="900">
                  <c:v>40760</c:v>
                </c:pt>
                <c:pt idx="901">
                  <c:v>40763</c:v>
                </c:pt>
                <c:pt idx="902">
                  <c:v>40764</c:v>
                </c:pt>
                <c:pt idx="903">
                  <c:v>40765</c:v>
                </c:pt>
                <c:pt idx="904">
                  <c:v>40766</c:v>
                </c:pt>
                <c:pt idx="905">
                  <c:v>40767</c:v>
                </c:pt>
                <c:pt idx="906">
                  <c:v>40770</c:v>
                </c:pt>
                <c:pt idx="907">
                  <c:v>40771</c:v>
                </c:pt>
                <c:pt idx="908">
                  <c:v>40772</c:v>
                </c:pt>
                <c:pt idx="909">
                  <c:v>40773</c:v>
                </c:pt>
                <c:pt idx="910">
                  <c:v>40774</c:v>
                </c:pt>
                <c:pt idx="911">
                  <c:v>40777</c:v>
                </c:pt>
                <c:pt idx="912">
                  <c:v>40778</c:v>
                </c:pt>
                <c:pt idx="913">
                  <c:v>40779</c:v>
                </c:pt>
                <c:pt idx="914">
                  <c:v>40780</c:v>
                </c:pt>
                <c:pt idx="915">
                  <c:v>40781</c:v>
                </c:pt>
                <c:pt idx="916">
                  <c:v>40784</c:v>
                </c:pt>
                <c:pt idx="917">
                  <c:v>40785</c:v>
                </c:pt>
                <c:pt idx="918">
                  <c:v>40786</c:v>
                </c:pt>
                <c:pt idx="919">
                  <c:v>40787</c:v>
                </c:pt>
                <c:pt idx="920">
                  <c:v>40788</c:v>
                </c:pt>
                <c:pt idx="921">
                  <c:v>40792</c:v>
                </c:pt>
                <c:pt idx="922">
                  <c:v>40793</c:v>
                </c:pt>
                <c:pt idx="923">
                  <c:v>40794</c:v>
                </c:pt>
                <c:pt idx="924">
                  <c:v>40795</c:v>
                </c:pt>
                <c:pt idx="925">
                  <c:v>40798</c:v>
                </c:pt>
                <c:pt idx="926">
                  <c:v>40799</c:v>
                </c:pt>
                <c:pt idx="927">
                  <c:v>40800</c:v>
                </c:pt>
                <c:pt idx="928">
                  <c:v>40801</c:v>
                </c:pt>
                <c:pt idx="929">
                  <c:v>40802</c:v>
                </c:pt>
                <c:pt idx="930">
                  <c:v>40805</c:v>
                </c:pt>
                <c:pt idx="931">
                  <c:v>40806</c:v>
                </c:pt>
                <c:pt idx="932">
                  <c:v>40807</c:v>
                </c:pt>
                <c:pt idx="933">
                  <c:v>40808</c:v>
                </c:pt>
                <c:pt idx="934">
                  <c:v>40809</c:v>
                </c:pt>
                <c:pt idx="935">
                  <c:v>40812</c:v>
                </c:pt>
                <c:pt idx="936">
                  <c:v>40813</c:v>
                </c:pt>
                <c:pt idx="937">
                  <c:v>40814</c:v>
                </c:pt>
                <c:pt idx="938">
                  <c:v>40815</c:v>
                </c:pt>
                <c:pt idx="939">
                  <c:v>40816</c:v>
                </c:pt>
                <c:pt idx="940">
                  <c:v>40819</c:v>
                </c:pt>
                <c:pt idx="941">
                  <c:v>40820</c:v>
                </c:pt>
                <c:pt idx="942">
                  <c:v>40821</c:v>
                </c:pt>
                <c:pt idx="943">
                  <c:v>40822</c:v>
                </c:pt>
                <c:pt idx="944">
                  <c:v>40823</c:v>
                </c:pt>
                <c:pt idx="945">
                  <c:v>40827</c:v>
                </c:pt>
                <c:pt idx="946">
                  <c:v>40828</c:v>
                </c:pt>
                <c:pt idx="947">
                  <c:v>40829</c:v>
                </c:pt>
                <c:pt idx="948">
                  <c:v>40830</c:v>
                </c:pt>
                <c:pt idx="949">
                  <c:v>40833</c:v>
                </c:pt>
                <c:pt idx="950">
                  <c:v>40834</c:v>
                </c:pt>
                <c:pt idx="951">
                  <c:v>40835</c:v>
                </c:pt>
                <c:pt idx="952">
                  <c:v>40836</c:v>
                </c:pt>
                <c:pt idx="953">
                  <c:v>40837</c:v>
                </c:pt>
                <c:pt idx="954">
                  <c:v>40840</c:v>
                </c:pt>
                <c:pt idx="955">
                  <c:v>40841</c:v>
                </c:pt>
                <c:pt idx="956">
                  <c:v>40842</c:v>
                </c:pt>
                <c:pt idx="957">
                  <c:v>40843</c:v>
                </c:pt>
                <c:pt idx="958">
                  <c:v>40844</c:v>
                </c:pt>
                <c:pt idx="959">
                  <c:v>40847</c:v>
                </c:pt>
                <c:pt idx="960">
                  <c:v>40848</c:v>
                </c:pt>
                <c:pt idx="961">
                  <c:v>40849</c:v>
                </c:pt>
                <c:pt idx="962">
                  <c:v>40850</c:v>
                </c:pt>
                <c:pt idx="963">
                  <c:v>40851</c:v>
                </c:pt>
                <c:pt idx="964">
                  <c:v>40854</c:v>
                </c:pt>
                <c:pt idx="965">
                  <c:v>40855</c:v>
                </c:pt>
                <c:pt idx="966">
                  <c:v>40856</c:v>
                </c:pt>
                <c:pt idx="967">
                  <c:v>40857</c:v>
                </c:pt>
                <c:pt idx="968">
                  <c:v>40861</c:v>
                </c:pt>
                <c:pt idx="969">
                  <c:v>40862</c:v>
                </c:pt>
                <c:pt idx="970">
                  <c:v>40863</c:v>
                </c:pt>
                <c:pt idx="971">
                  <c:v>40864</c:v>
                </c:pt>
                <c:pt idx="972">
                  <c:v>40865</c:v>
                </c:pt>
                <c:pt idx="973">
                  <c:v>40868</c:v>
                </c:pt>
                <c:pt idx="974">
                  <c:v>40869</c:v>
                </c:pt>
                <c:pt idx="975">
                  <c:v>40870</c:v>
                </c:pt>
                <c:pt idx="976">
                  <c:v>40872</c:v>
                </c:pt>
                <c:pt idx="977">
                  <c:v>40875</c:v>
                </c:pt>
                <c:pt idx="978">
                  <c:v>40876</c:v>
                </c:pt>
                <c:pt idx="979">
                  <c:v>40877</c:v>
                </c:pt>
                <c:pt idx="980">
                  <c:v>40878</c:v>
                </c:pt>
                <c:pt idx="981">
                  <c:v>40879</c:v>
                </c:pt>
                <c:pt idx="982">
                  <c:v>40882</c:v>
                </c:pt>
                <c:pt idx="983">
                  <c:v>40883</c:v>
                </c:pt>
                <c:pt idx="984">
                  <c:v>40884</c:v>
                </c:pt>
                <c:pt idx="985">
                  <c:v>40885</c:v>
                </c:pt>
                <c:pt idx="986">
                  <c:v>40886</c:v>
                </c:pt>
                <c:pt idx="987">
                  <c:v>40889</c:v>
                </c:pt>
                <c:pt idx="988">
                  <c:v>40890</c:v>
                </c:pt>
                <c:pt idx="989">
                  <c:v>40891</c:v>
                </c:pt>
                <c:pt idx="990">
                  <c:v>40892</c:v>
                </c:pt>
                <c:pt idx="991">
                  <c:v>40893</c:v>
                </c:pt>
                <c:pt idx="992">
                  <c:v>40896</c:v>
                </c:pt>
                <c:pt idx="993">
                  <c:v>40897</c:v>
                </c:pt>
                <c:pt idx="994">
                  <c:v>40898</c:v>
                </c:pt>
                <c:pt idx="995">
                  <c:v>40899</c:v>
                </c:pt>
                <c:pt idx="996">
                  <c:v>40900</c:v>
                </c:pt>
                <c:pt idx="997">
                  <c:v>40904</c:v>
                </c:pt>
                <c:pt idx="998">
                  <c:v>40905</c:v>
                </c:pt>
                <c:pt idx="999">
                  <c:v>40906</c:v>
                </c:pt>
                <c:pt idx="1000">
                  <c:v>40907</c:v>
                </c:pt>
                <c:pt idx="1001">
                  <c:v>40911</c:v>
                </c:pt>
                <c:pt idx="1002">
                  <c:v>40912</c:v>
                </c:pt>
                <c:pt idx="1003">
                  <c:v>40913</c:v>
                </c:pt>
                <c:pt idx="1004">
                  <c:v>40914</c:v>
                </c:pt>
                <c:pt idx="1005">
                  <c:v>40917</c:v>
                </c:pt>
                <c:pt idx="1006">
                  <c:v>40918</c:v>
                </c:pt>
                <c:pt idx="1007">
                  <c:v>40919</c:v>
                </c:pt>
                <c:pt idx="1008">
                  <c:v>40920</c:v>
                </c:pt>
                <c:pt idx="1009">
                  <c:v>40921</c:v>
                </c:pt>
                <c:pt idx="1010">
                  <c:v>40925</c:v>
                </c:pt>
                <c:pt idx="1011">
                  <c:v>40926</c:v>
                </c:pt>
                <c:pt idx="1012">
                  <c:v>40927</c:v>
                </c:pt>
                <c:pt idx="1013">
                  <c:v>40928</c:v>
                </c:pt>
                <c:pt idx="1014">
                  <c:v>40931</c:v>
                </c:pt>
                <c:pt idx="1015">
                  <c:v>40932</c:v>
                </c:pt>
                <c:pt idx="1016">
                  <c:v>40933</c:v>
                </c:pt>
                <c:pt idx="1017">
                  <c:v>40934</c:v>
                </c:pt>
                <c:pt idx="1018">
                  <c:v>40935</c:v>
                </c:pt>
                <c:pt idx="1019">
                  <c:v>40938</c:v>
                </c:pt>
                <c:pt idx="1020">
                  <c:v>40939</c:v>
                </c:pt>
                <c:pt idx="1021">
                  <c:v>40940</c:v>
                </c:pt>
                <c:pt idx="1022">
                  <c:v>40941</c:v>
                </c:pt>
                <c:pt idx="1023">
                  <c:v>40942</c:v>
                </c:pt>
                <c:pt idx="1024">
                  <c:v>40945</c:v>
                </c:pt>
                <c:pt idx="1025">
                  <c:v>40946</c:v>
                </c:pt>
                <c:pt idx="1026">
                  <c:v>40947</c:v>
                </c:pt>
                <c:pt idx="1027">
                  <c:v>40948</c:v>
                </c:pt>
                <c:pt idx="1028">
                  <c:v>40949</c:v>
                </c:pt>
                <c:pt idx="1029">
                  <c:v>40952</c:v>
                </c:pt>
                <c:pt idx="1030">
                  <c:v>40953</c:v>
                </c:pt>
                <c:pt idx="1031">
                  <c:v>40954</c:v>
                </c:pt>
                <c:pt idx="1032">
                  <c:v>40955</c:v>
                </c:pt>
                <c:pt idx="1033">
                  <c:v>40956</c:v>
                </c:pt>
                <c:pt idx="1034">
                  <c:v>40960</c:v>
                </c:pt>
                <c:pt idx="1035">
                  <c:v>40961</c:v>
                </c:pt>
                <c:pt idx="1036">
                  <c:v>40962</c:v>
                </c:pt>
                <c:pt idx="1037">
                  <c:v>40963</c:v>
                </c:pt>
                <c:pt idx="1038">
                  <c:v>40966</c:v>
                </c:pt>
                <c:pt idx="1039">
                  <c:v>40967</c:v>
                </c:pt>
                <c:pt idx="1040">
                  <c:v>40968</c:v>
                </c:pt>
                <c:pt idx="1041">
                  <c:v>40969</c:v>
                </c:pt>
                <c:pt idx="1042">
                  <c:v>40970</c:v>
                </c:pt>
                <c:pt idx="1043">
                  <c:v>40973</c:v>
                </c:pt>
                <c:pt idx="1044">
                  <c:v>40974</c:v>
                </c:pt>
                <c:pt idx="1045">
                  <c:v>40975</c:v>
                </c:pt>
                <c:pt idx="1046">
                  <c:v>40976</c:v>
                </c:pt>
                <c:pt idx="1047">
                  <c:v>40977</c:v>
                </c:pt>
                <c:pt idx="1048">
                  <c:v>40980</c:v>
                </c:pt>
                <c:pt idx="1049">
                  <c:v>40981</c:v>
                </c:pt>
                <c:pt idx="1050">
                  <c:v>40982</c:v>
                </c:pt>
                <c:pt idx="1051">
                  <c:v>40983</c:v>
                </c:pt>
                <c:pt idx="1052">
                  <c:v>40984</c:v>
                </c:pt>
                <c:pt idx="1053">
                  <c:v>40987</c:v>
                </c:pt>
                <c:pt idx="1054">
                  <c:v>40988</c:v>
                </c:pt>
                <c:pt idx="1055">
                  <c:v>40989</c:v>
                </c:pt>
                <c:pt idx="1056">
                  <c:v>40990</c:v>
                </c:pt>
                <c:pt idx="1057">
                  <c:v>40991</c:v>
                </c:pt>
                <c:pt idx="1058">
                  <c:v>40994</c:v>
                </c:pt>
                <c:pt idx="1059">
                  <c:v>40995</c:v>
                </c:pt>
                <c:pt idx="1060">
                  <c:v>40996</c:v>
                </c:pt>
                <c:pt idx="1061">
                  <c:v>40997</c:v>
                </c:pt>
                <c:pt idx="1062">
                  <c:v>40998</c:v>
                </c:pt>
                <c:pt idx="1063">
                  <c:v>41001</c:v>
                </c:pt>
                <c:pt idx="1064">
                  <c:v>41002</c:v>
                </c:pt>
                <c:pt idx="1065">
                  <c:v>41003</c:v>
                </c:pt>
                <c:pt idx="1066">
                  <c:v>41004</c:v>
                </c:pt>
                <c:pt idx="1067">
                  <c:v>41008</c:v>
                </c:pt>
                <c:pt idx="1068">
                  <c:v>41009</c:v>
                </c:pt>
                <c:pt idx="1069">
                  <c:v>41010</c:v>
                </c:pt>
                <c:pt idx="1070">
                  <c:v>41011</c:v>
                </c:pt>
                <c:pt idx="1071">
                  <c:v>41012</c:v>
                </c:pt>
                <c:pt idx="1072">
                  <c:v>41015</c:v>
                </c:pt>
                <c:pt idx="1073">
                  <c:v>41016</c:v>
                </c:pt>
                <c:pt idx="1074">
                  <c:v>41017</c:v>
                </c:pt>
                <c:pt idx="1075">
                  <c:v>41018</c:v>
                </c:pt>
                <c:pt idx="1076">
                  <c:v>41019</c:v>
                </c:pt>
                <c:pt idx="1077">
                  <c:v>41022</c:v>
                </c:pt>
                <c:pt idx="1078">
                  <c:v>41023</c:v>
                </c:pt>
                <c:pt idx="1079">
                  <c:v>41024</c:v>
                </c:pt>
                <c:pt idx="1080">
                  <c:v>41025</c:v>
                </c:pt>
                <c:pt idx="1081">
                  <c:v>41026</c:v>
                </c:pt>
                <c:pt idx="1082">
                  <c:v>41029</c:v>
                </c:pt>
                <c:pt idx="1083">
                  <c:v>41030</c:v>
                </c:pt>
                <c:pt idx="1084">
                  <c:v>41031</c:v>
                </c:pt>
                <c:pt idx="1085">
                  <c:v>41032</c:v>
                </c:pt>
                <c:pt idx="1086">
                  <c:v>41033</c:v>
                </c:pt>
                <c:pt idx="1087">
                  <c:v>41036</c:v>
                </c:pt>
                <c:pt idx="1088">
                  <c:v>41037</c:v>
                </c:pt>
                <c:pt idx="1089">
                  <c:v>41038</c:v>
                </c:pt>
                <c:pt idx="1090">
                  <c:v>41039</c:v>
                </c:pt>
                <c:pt idx="1091">
                  <c:v>41040</c:v>
                </c:pt>
                <c:pt idx="1092">
                  <c:v>41043</c:v>
                </c:pt>
                <c:pt idx="1093">
                  <c:v>41044</c:v>
                </c:pt>
                <c:pt idx="1094">
                  <c:v>41045</c:v>
                </c:pt>
                <c:pt idx="1095">
                  <c:v>41046</c:v>
                </c:pt>
                <c:pt idx="1096">
                  <c:v>41047</c:v>
                </c:pt>
                <c:pt idx="1097">
                  <c:v>41050</c:v>
                </c:pt>
                <c:pt idx="1098">
                  <c:v>41051</c:v>
                </c:pt>
                <c:pt idx="1099">
                  <c:v>41052</c:v>
                </c:pt>
                <c:pt idx="1100">
                  <c:v>41053</c:v>
                </c:pt>
                <c:pt idx="1101">
                  <c:v>41054</c:v>
                </c:pt>
                <c:pt idx="1102">
                  <c:v>41058</c:v>
                </c:pt>
                <c:pt idx="1103">
                  <c:v>41059</c:v>
                </c:pt>
                <c:pt idx="1104">
                  <c:v>41060</c:v>
                </c:pt>
                <c:pt idx="1105">
                  <c:v>41061</c:v>
                </c:pt>
                <c:pt idx="1106">
                  <c:v>41064</c:v>
                </c:pt>
                <c:pt idx="1107">
                  <c:v>41065</c:v>
                </c:pt>
                <c:pt idx="1108">
                  <c:v>41066</c:v>
                </c:pt>
                <c:pt idx="1109">
                  <c:v>41067</c:v>
                </c:pt>
                <c:pt idx="1110">
                  <c:v>41068</c:v>
                </c:pt>
                <c:pt idx="1111">
                  <c:v>41071</c:v>
                </c:pt>
                <c:pt idx="1112">
                  <c:v>41072</c:v>
                </c:pt>
                <c:pt idx="1113">
                  <c:v>41073</c:v>
                </c:pt>
                <c:pt idx="1114">
                  <c:v>41074</c:v>
                </c:pt>
                <c:pt idx="1115">
                  <c:v>41075</c:v>
                </c:pt>
                <c:pt idx="1116">
                  <c:v>41078</c:v>
                </c:pt>
                <c:pt idx="1117">
                  <c:v>41079</c:v>
                </c:pt>
                <c:pt idx="1118">
                  <c:v>41080</c:v>
                </c:pt>
                <c:pt idx="1119">
                  <c:v>41081</c:v>
                </c:pt>
                <c:pt idx="1120">
                  <c:v>41082</c:v>
                </c:pt>
                <c:pt idx="1121">
                  <c:v>41085</c:v>
                </c:pt>
                <c:pt idx="1122">
                  <c:v>41086</c:v>
                </c:pt>
                <c:pt idx="1123">
                  <c:v>41087</c:v>
                </c:pt>
                <c:pt idx="1124">
                  <c:v>41088</c:v>
                </c:pt>
                <c:pt idx="1125">
                  <c:v>41089</c:v>
                </c:pt>
                <c:pt idx="1126">
                  <c:v>41092</c:v>
                </c:pt>
                <c:pt idx="1127">
                  <c:v>41093</c:v>
                </c:pt>
                <c:pt idx="1128">
                  <c:v>41095</c:v>
                </c:pt>
                <c:pt idx="1129">
                  <c:v>41096</c:v>
                </c:pt>
                <c:pt idx="1130">
                  <c:v>41099</c:v>
                </c:pt>
                <c:pt idx="1131">
                  <c:v>41100</c:v>
                </c:pt>
                <c:pt idx="1132">
                  <c:v>41101</c:v>
                </c:pt>
                <c:pt idx="1133">
                  <c:v>41102</c:v>
                </c:pt>
                <c:pt idx="1134">
                  <c:v>41103</c:v>
                </c:pt>
                <c:pt idx="1135">
                  <c:v>41106</c:v>
                </c:pt>
                <c:pt idx="1136">
                  <c:v>41107</c:v>
                </c:pt>
                <c:pt idx="1137">
                  <c:v>41108</c:v>
                </c:pt>
                <c:pt idx="1138">
                  <c:v>41109</c:v>
                </c:pt>
                <c:pt idx="1139">
                  <c:v>41110</c:v>
                </c:pt>
                <c:pt idx="1140">
                  <c:v>41113</c:v>
                </c:pt>
                <c:pt idx="1141">
                  <c:v>41114</c:v>
                </c:pt>
                <c:pt idx="1142">
                  <c:v>41115</c:v>
                </c:pt>
                <c:pt idx="1143">
                  <c:v>41116</c:v>
                </c:pt>
                <c:pt idx="1144">
                  <c:v>41117</c:v>
                </c:pt>
                <c:pt idx="1145">
                  <c:v>41120</c:v>
                </c:pt>
                <c:pt idx="1146">
                  <c:v>41121</c:v>
                </c:pt>
                <c:pt idx="1147">
                  <c:v>41122</c:v>
                </c:pt>
                <c:pt idx="1148">
                  <c:v>41123</c:v>
                </c:pt>
                <c:pt idx="1149">
                  <c:v>41124</c:v>
                </c:pt>
                <c:pt idx="1150">
                  <c:v>41127</c:v>
                </c:pt>
                <c:pt idx="1151">
                  <c:v>41128</c:v>
                </c:pt>
                <c:pt idx="1152">
                  <c:v>41129</c:v>
                </c:pt>
                <c:pt idx="1153">
                  <c:v>41130</c:v>
                </c:pt>
                <c:pt idx="1154">
                  <c:v>41131</c:v>
                </c:pt>
                <c:pt idx="1155">
                  <c:v>41134</c:v>
                </c:pt>
                <c:pt idx="1156">
                  <c:v>41135</c:v>
                </c:pt>
                <c:pt idx="1157">
                  <c:v>41136</c:v>
                </c:pt>
                <c:pt idx="1158">
                  <c:v>41137</c:v>
                </c:pt>
                <c:pt idx="1159">
                  <c:v>41138</c:v>
                </c:pt>
                <c:pt idx="1160">
                  <c:v>41141</c:v>
                </c:pt>
                <c:pt idx="1161">
                  <c:v>41142</c:v>
                </c:pt>
                <c:pt idx="1162">
                  <c:v>41143</c:v>
                </c:pt>
                <c:pt idx="1163">
                  <c:v>41144</c:v>
                </c:pt>
                <c:pt idx="1164">
                  <c:v>41145</c:v>
                </c:pt>
                <c:pt idx="1165">
                  <c:v>41148</c:v>
                </c:pt>
                <c:pt idx="1166">
                  <c:v>41149</c:v>
                </c:pt>
                <c:pt idx="1167">
                  <c:v>41150</c:v>
                </c:pt>
                <c:pt idx="1168">
                  <c:v>41151</c:v>
                </c:pt>
                <c:pt idx="1169">
                  <c:v>41152</c:v>
                </c:pt>
                <c:pt idx="1170">
                  <c:v>41156</c:v>
                </c:pt>
                <c:pt idx="1171">
                  <c:v>41157</c:v>
                </c:pt>
                <c:pt idx="1172">
                  <c:v>41158</c:v>
                </c:pt>
                <c:pt idx="1173">
                  <c:v>41159</c:v>
                </c:pt>
                <c:pt idx="1174">
                  <c:v>41162</c:v>
                </c:pt>
                <c:pt idx="1175">
                  <c:v>41163</c:v>
                </c:pt>
                <c:pt idx="1176">
                  <c:v>41164</c:v>
                </c:pt>
                <c:pt idx="1177">
                  <c:v>41165</c:v>
                </c:pt>
                <c:pt idx="1178">
                  <c:v>41166</c:v>
                </c:pt>
                <c:pt idx="1179">
                  <c:v>41169</c:v>
                </c:pt>
                <c:pt idx="1180">
                  <c:v>41170</c:v>
                </c:pt>
                <c:pt idx="1181">
                  <c:v>41171</c:v>
                </c:pt>
                <c:pt idx="1182">
                  <c:v>41172</c:v>
                </c:pt>
                <c:pt idx="1183">
                  <c:v>41173</c:v>
                </c:pt>
                <c:pt idx="1184">
                  <c:v>41176</c:v>
                </c:pt>
                <c:pt idx="1185">
                  <c:v>41177</c:v>
                </c:pt>
                <c:pt idx="1186">
                  <c:v>41178</c:v>
                </c:pt>
                <c:pt idx="1187">
                  <c:v>41179</c:v>
                </c:pt>
                <c:pt idx="1188">
                  <c:v>41180</c:v>
                </c:pt>
                <c:pt idx="1189">
                  <c:v>41183</c:v>
                </c:pt>
                <c:pt idx="1190">
                  <c:v>41184</c:v>
                </c:pt>
                <c:pt idx="1191">
                  <c:v>41185</c:v>
                </c:pt>
                <c:pt idx="1192">
                  <c:v>41186</c:v>
                </c:pt>
                <c:pt idx="1193">
                  <c:v>41187</c:v>
                </c:pt>
                <c:pt idx="1194">
                  <c:v>41191</c:v>
                </c:pt>
                <c:pt idx="1195">
                  <c:v>41192</c:v>
                </c:pt>
                <c:pt idx="1196">
                  <c:v>41193</c:v>
                </c:pt>
                <c:pt idx="1197">
                  <c:v>41194</c:v>
                </c:pt>
                <c:pt idx="1198">
                  <c:v>41197</c:v>
                </c:pt>
                <c:pt idx="1199">
                  <c:v>41198</c:v>
                </c:pt>
                <c:pt idx="1200">
                  <c:v>41199</c:v>
                </c:pt>
                <c:pt idx="1201">
                  <c:v>41200</c:v>
                </c:pt>
                <c:pt idx="1202">
                  <c:v>41201</c:v>
                </c:pt>
                <c:pt idx="1203">
                  <c:v>41204</c:v>
                </c:pt>
                <c:pt idx="1204">
                  <c:v>41205</c:v>
                </c:pt>
                <c:pt idx="1205">
                  <c:v>41206</c:v>
                </c:pt>
                <c:pt idx="1206">
                  <c:v>41207</c:v>
                </c:pt>
                <c:pt idx="1207">
                  <c:v>41208</c:v>
                </c:pt>
                <c:pt idx="1208">
                  <c:v>41211</c:v>
                </c:pt>
                <c:pt idx="1209">
                  <c:v>41213</c:v>
                </c:pt>
                <c:pt idx="1210">
                  <c:v>41214</c:v>
                </c:pt>
                <c:pt idx="1211">
                  <c:v>41215</c:v>
                </c:pt>
                <c:pt idx="1212">
                  <c:v>41218</c:v>
                </c:pt>
                <c:pt idx="1213">
                  <c:v>41219</c:v>
                </c:pt>
                <c:pt idx="1214">
                  <c:v>41220</c:v>
                </c:pt>
                <c:pt idx="1215">
                  <c:v>41221</c:v>
                </c:pt>
                <c:pt idx="1216">
                  <c:v>41222</c:v>
                </c:pt>
                <c:pt idx="1217">
                  <c:v>41226</c:v>
                </c:pt>
                <c:pt idx="1218">
                  <c:v>41227</c:v>
                </c:pt>
                <c:pt idx="1219">
                  <c:v>41228</c:v>
                </c:pt>
                <c:pt idx="1220">
                  <c:v>41229</c:v>
                </c:pt>
                <c:pt idx="1221">
                  <c:v>41232</c:v>
                </c:pt>
                <c:pt idx="1222">
                  <c:v>41233</c:v>
                </c:pt>
                <c:pt idx="1223">
                  <c:v>41234</c:v>
                </c:pt>
                <c:pt idx="1224">
                  <c:v>41236</c:v>
                </c:pt>
                <c:pt idx="1225">
                  <c:v>41239</c:v>
                </c:pt>
                <c:pt idx="1226">
                  <c:v>41240</c:v>
                </c:pt>
                <c:pt idx="1227">
                  <c:v>41241</c:v>
                </c:pt>
                <c:pt idx="1228">
                  <c:v>41242</c:v>
                </c:pt>
                <c:pt idx="1229">
                  <c:v>41243</c:v>
                </c:pt>
                <c:pt idx="1230">
                  <c:v>41246</c:v>
                </c:pt>
                <c:pt idx="1231">
                  <c:v>41247</c:v>
                </c:pt>
                <c:pt idx="1232">
                  <c:v>41248</c:v>
                </c:pt>
                <c:pt idx="1233">
                  <c:v>41249</c:v>
                </c:pt>
                <c:pt idx="1234">
                  <c:v>41250</c:v>
                </c:pt>
                <c:pt idx="1235">
                  <c:v>41253</c:v>
                </c:pt>
                <c:pt idx="1236">
                  <c:v>41254</c:v>
                </c:pt>
                <c:pt idx="1237">
                  <c:v>41255</c:v>
                </c:pt>
                <c:pt idx="1238">
                  <c:v>41256</c:v>
                </c:pt>
                <c:pt idx="1239">
                  <c:v>41257</c:v>
                </c:pt>
                <c:pt idx="1240">
                  <c:v>41260</c:v>
                </c:pt>
                <c:pt idx="1241">
                  <c:v>41261</c:v>
                </c:pt>
                <c:pt idx="1242">
                  <c:v>41262</c:v>
                </c:pt>
                <c:pt idx="1243">
                  <c:v>41263</c:v>
                </c:pt>
                <c:pt idx="1244">
                  <c:v>41264</c:v>
                </c:pt>
                <c:pt idx="1245">
                  <c:v>41267</c:v>
                </c:pt>
                <c:pt idx="1246">
                  <c:v>41269</c:v>
                </c:pt>
                <c:pt idx="1247">
                  <c:v>41270</c:v>
                </c:pt>
                <c:pt idx="1248">
                  <c:v>41271</c:v>
                </c:pt>
                <c:pt idx="1249">
                  <c:v>41274</c:v>
                </c:pt>
                <c:pt idx="1250">
                  <c:v>41276</c:v>
                </c:pt>
                <c:pt idx="1251">
                  <c:v>41277</c:v>
                </c:pt>
                <c:pt idx="1252">
                  <c:v>41278</c:v>
                </c:pt>
                <c:pt idx="1253">
                  <c:v>41281</c:v>
                </c:pt>
                <c:pt idx="1254">
                  <c:v>41282</c:v>
                </c:pt>
                <c:pt idx="1255">
                  <c:v>41283</c:v>
                </c:pt>
                <c:pt idx="1256">
                  <c:v>41284</c:v>
                </c:pt>
                <c:pt idx="1257">
                  <c:v>41285</c:v>
                </c:pt>
                <c:pt idx="1258">
                  <c:v>41288</c:v>
                </c:pt>
                <c:pt idx="1259">
                  <c:v>41289</c:v>
                </c:pt>
                <c:pt idx="1260">
                  <c:v>41290</c:v>
                </c:pt>
                <c:pt idx="1261">
                  <c:v>41291</c:v>
                </c:pt>
                <c:pt idx="1262">
                  <c:v>41292</c:v>
                </c:pt>
                <c:pt idx="1263">
                  <c:v>41296</c:v>
                </c:pt>
                <c:pt idx="1264">
                  <c:v>41297</c:v>
                </c:pt>
                <c:pt idx="1265">
                  <c:v>41298</c:v>
                </c:pt>
                <c:pt idx="1266">
                  <c:v>41299</c:v>
                </c:pt>
                <c:pt idx="1267">
                  <c:v>41302</c:v>
                </c:pt>
                <c:pt idx="1268">
                  <c:v>41303</c:v>
                </c:pt>
                <c:pt idx="1269">
                  <c:v>41304</c:v>
                </c:pt>
                <c:pt idx="1270">
                  <c:v>41305</c:v>
                </c:pt>
                <c:pt idx="1271">
                  <c:v>41306</c:v>
                </c:pt>
                <c:pt idx="1272">
                  <c:v>41309</c:v>
                </c:pt>
                <c:pt idx="1273">
                  <c:v>41310</c:v>
                </c:pt>
                <c:pt idx="1274">
                  <c:v>41311</c:v>
                </c:pt>
                <c:pt idx="1275">
                  <c:v>41312</c:v>
                </c:pt>
                <c:pt idx="1276">
                  <c:v>41313</c:v>
                </c:pt>
                <c:pt idx="1277">
                  <c:v>41316</c:v>
                </c:pt>
                <c:pt idx="1278">
                  <c:v>41317</c:v>
                </c:pt>
                <c:pt idx="1279">
                  <c:v>41318</c:v>
                </c:pt>
                <c:pt idx="1280">
                  <c:v>41319</c:v>
                </c:pt>
                <c:pt idx="1281">
                  <c:v>41320</c:v>
                </c:pt>
                <c:pt idx="1282">
                  <c:v>41324</c:v>
                </c:pt>
                <c:pt idx="1283">
                  <c:v>41325</c:v>
                </c:pt>
                <c:pt idx="1284">
                  <c:v>41326</c:v>
                </c:pt>
                <c:pt idx="1285">
                  <c:v>41327</c:v>
                </c:pt>
                <c:pt idx="1286">
                  <c:v>41330</c:v>
                </c:pt>
                <c:pt idx="1287">
                  <c:v>41331</c:v>
                </c:pt>
                <c:pt idx="1288">
                  <c:v>41332</c:v>
                </c:pt>
                <c:pt idx="1289">
                  <c:v>41333</c:v>
                </c:pt>
                <c:pt idx="1290">
                  <c:v>41334</c:v>
                </c:pt>
                <c:pt idx="1291">
                  <c:v>41337</c:v>
                </c:pt>
                <c:pt idx="1292">
                  <c:v>41338</c:v>
                </c:pt>
                <c:pt idx="1293">
                  <c:v>41339</c:v>
                </c:pt>
                <c:pt idx="1294">
                  <c:v>41340</c:v>
                </c:pt>
                <c:pt idx="1295">
                  <c:v>41341</c:v>
                </c:pt>
                <c:pt idx="1296">
                  <c:v>41344</c:v>
                </c:pt>
                <c:pt idx="1297">
                  <c:v>41345</c:v>
                </c:pt>
                <c:pt idx="1298">
                  <c:v>41346</c:v>
                </c:pt>
                <c:pt idx="1299">
                  <c:v>41347</c:v>
                </c:pt>
                <c:pt idx="1300">
                  <c:v>41348</c:v>
                </c:pt>
                <c:pt idx="1301">
                  <c:v>41351</c:v>
                </c:pt>
                <c:pt idx="1302">
                  <c:v>41352</c:v>
                </c:pt>
                <c:pt idx="1303">
                  <c:v>41353</c:v>
                </c:pt>
                <c:pt idx="1304">
                  <c:v>41354</c:v>
                </c:pt>
                <c:pt idx="1305">
                  <c:v>41355</c:v>
                </c:pt>
                <c:pt idx="1306">
                  <c:v>41358</c:v>
                </c:pt>
                <c:pt idx="1307">
                  <c:v>41359</c:v>
                </c:pt>
                <c:pt idx="1308">
                  <c:v>41360</c:v>
                </c:pt>
                <c:pt idx="1309">
                  <c:v>41361</c:v>
                </c:pt>
                <c:pt idx="1310">
                  <c:v>41365</c:v>
                </c:pt>
                <c:pt idx="1311">
                  <c:v>41366</c:v>
                </c:pt>
                <c:pt idx="1312">
                  <c:v>41367</c:v>
                </c:pt>
                <c:pt idx="1313">
                  <c:v>41368</c:v>
                </c:pt>
                <c:pt idx="1314">
                  <c:v>41369</c:v>
                </c:pt>
                <c:pt idx="1315">
                  <c:v>41372</c:v>
                </c:pt>
                <c:pt idx="1316">
                  <c:v>41373</c:v>
                </c:pt>
                <c:pt idx="1317">
                  <c:v>41374</c:v>
                </c:pt>
                <c:pt idx="1318">
                  <c:v>41375</c:v>
                </c:pt>
                <c:pt idx="1319">
                  <c:v>41376</c:v>
                </c:pt>
                <c:pt idx="1320">
                  <c:v>41379</c:v>
                </c:pt>
                <c:pt idx="1321">
                  <c:v>41380</c:v>
                </c:pt>
                <c:pt idx="1322">
                  <c:v>41381</c:v>
                </c:pt>
                <c:pt idx="1323">
                  <c:v>41382</c:v>
                </c:pt>
                <c:pt idx="1324">
                  <c:v>41383</c:v>
                </c:pt>
                <c:pt idx="1325">
                  <c:v>41386</c:v>
                </c:pt>
                <c:pt idx="1326">
                  <c:v>41387</c:v>
                </c:pt>
                <c:pt idx="1327">
                  <c:v>41388</c:v>
                </c:pt>
                <c:pt idx="1328">
                  <c:v>41389</c:v>
                </c:pt>
                <c:pt idx="1329">
                  <c:v>41390</c:v>
                </c:pt>
                <c:pt idx="1330">
                  <c:v>41393</c:v>
                </c:pt>
                <c:pt idx="1331">
                  <c:v>41394</c:v>
                </c:pt>
                <c:pt idx="1332">
                  <c:v>41395</c:v>
                </c:pt>
                <c:pt idx="1333">
                  <c:v>41396</c:v>
                </c:pt>
                <c:pt idx="1334">
                  <c:v>41397</c:v>
                </c:pt>
                <c:pt idx="1335">
                  <c:v>41400</c:v>
                </c:pt>
                <c:pt idx="1336">
                  <c:v>41401</c:v>
                </c:pt>
                <c:pt idx="1337">
                  <c:v>41402</c:v>
                </c:pt>
                <c:pt idx="1338">
                  <c:v>41403</c:v>
                </c:pt>
                <c:pt idx="1339">
                  <c:v>41404</c:v>
                </c:pt>
                <c:pt idx="1340">
                  <c:v>41407</c:v>
                </c:pt>
                <c:pt idx="1341">
                  <c:v>41408</c:v>
                </c:pt>
                <c:pt idx="1342">
                  <c:v>41409</c:v>
                </c:pt>
                <c:pt idx="1343">
                  <c:v>41410</c:v>
                </c:pt>
                <c:pt idx="1344">
                  <c:v>41411</c:v>
                </c:pt>
                <c:pt idx="1345">
                  <c:v>41414</c:v>
                </c:pt>
                <c:pt idx="1346">
                  <c:v>41415</c:v>
                </c:pt>
                <c:pt idx="1347">
                  <c:v>41416</c:v>
                </c:pt>
                <c:pt idx="1348">
                  <c:v>41417</c:v>
                </c:pt>
                <c:pt idx="1349">
                  <c:v>41418</c:v>
                </c:pt>
                <c:pt idx="1350">
                  <c:v>41422</c:v>
                </c:pt>
                <c:pt idx="1351">
                  <c:v>41423</c:v>
                </c:pt>
                <c:pt idx="1352">
                  <c:v>41424</c:v>
                </c:pt>
                <c:pt idx="1353">
                  <c:v>41425</c:v>
                </c:pt>
                <c:pt idx="1354">
                  <c:v>41428</c:v>
                </c:pt>
                <c:pt idx="1355">
                  <c:v>41429</c:v>
                </c:pt>
                <c:pt idx="1356">
                  <c:v>41430</c:v>
                </c:pt>
                <c:pt idx="1357">
                  <c:v>41431</c:v>
                </c:pt>
                <c:pt idx="1358">
                  <c:v>41432</c:v>
                </c:pt>
                <c:pt idx="1359">
                  <c:v>41435</c:v>
                </c:pt>
                <c:pt idx="1360">
                  <c:v>41436</c:v>
                </c:pt>
                <c:pt idx="1361">
                  <c:v>41437</c:v>
                </c:pt>
                <c:pt idx="1362">
                  <c:v>41438</c:v>
                </c:pt>
                <c:pt idx="1363">
                  <c:v>41439</c:v>
                </c:pt>
                <c:pt idx="1364">
                  <c:v>41442</c:v>
                </c:pt>
                <c:pt idx="1365">
                  <c:v>41443</c:v>
                </c:pt>
                <c:pt idx="1366">
                  <c:v>41444</c:v>
                </c:pt>
                <c:pt idx="1367">
                  <c:v>41445</c:v>
                </c:pt>
                <c:pt idx="1368">
                  <c:v>41446</c:v>
                </c:pt>
                <c:pt idx="1369">
                  <c:v>41449</c:v>
                </c:pt>
                <c:pt idx="1370">
                  <c:v>41450</c:v>
                </c:pt>
                <c:pt idx="1371">
                  <c:v>41451</c:v>
                </c:pt>
                <c:pt idx="1372">
                  <c:v>41452</c:v>
                </c:pt>
                <c:pt idx="1373">
                  <c:v>41453</c:v>
                </c:pt>
                <c:pt idx="1374">
                  <c:v>41456</c:v>
                </c:pt>
                <c:pt idx="1375">
                  <c:v>41457</c:v>
                </c:pt>
                <c:pt idx="1376">
                  <c:v>41458</c:v>
                </c:pt>
                <c:pt idx="1377">
                  <c:v>41460</c:v>
                </c:pt>
                <c:pt idx="1378">
                  <c:v>41463</c:v>
                </c:pt>
                <c:pt idx="1379">
                  <c:v>41464</c:v>
                </c:pt>
                <c:pt idx="1380">
                  <c:v>41465</c:v>
                </c:pt>
                <c:pt idx="1381">
                  <c:v>41466</c:v>
                </c:pt>
                <c:pt idx="1382">
                  <c:v>41467</c:v>
                </c:pt>
                <c:pt idx="1383">
                  <c:v>41470</c:v>
                </c:pt>
                <c:pt idx="1384">
                  <c:v>41471</c:v>
                </c:pt>
                <c:pt idx="1385">
                  <c:v>41472</c:v>
                </c:pt>
                <c:pt idx="1386">
                  <c:v>41473</c:v>
                </c:pt>
                <c:pt idx="1387">
                  <c:v>41474</c:v>
                </c:pt>
                <c:pt idx="1388">
                  <c:v>41477</c:v>
                </c:pt>
                <c:pt idx="1389">
                  <c:v>41478</c:v>
                </c:pt>
                <c:pt idx="1390">
                  <c:v>41479</c:v>
                </c:pt>
                <c:pt idx="1391">
                  <c:v>41480</c:v>
                </c:pt>
                <c:pt idx="1392">
                  <c:v>41481</c:v>
                </c:pt>
                <c:pt idx="1393">
                  <c:v>41484</c:v>
                </c:pt>
                <c:pt idx="1394">
                  <c:v>41485</c:v>
                </c:pt>
                <c:pt idx="1395">
                  <c:v>41486</c:v>
                </c:pt>
                <c:pt idx="1396">
                  <c:v>41487</c:v>
                </c:pt>
                <c:pt idx="1397">
                  <c:v>41488</c:v>
                </c:pt>
                <c:pt idx="1398">
                  <c:v>41491</c:v>
                </c:pt>
                <c:pt idx="1399">
                  <c:v>41492</c:v>
                </c:pt>
                <c:pt idx="1400">
                  <c:v>41493</c:v>
                </c:pt>
                <c:pt idx="1401">
                  <c:v>41494</c:v>
                </c:pt>
                <c:pt idx="1402">
                  <c:v>41495</c:v>
                </c:pt>
                <c:pt idx="1403">
                  <c:v>41498</c:v>
                </c:pt>
                <c:pt idx="1404">
                  <c:v>41499</c:v>
                </c:pt>
                <c:pt idx="1405">
                  <c:v>41500</c:v>
                </c:pt>
                <c:pt idx="1406">
                  <c:v>41501</c:v>
                </c:pt>
                <c:pt idx="1407">
                  <c:v>41502</c:v>
                </c:pt>
                <c:pt idx="1408">
                  <c:v>41505</c:v>
                </c:pt>
                <c:pt idx="1409">
                  <c:v>41506</c:v>
                </c:pt>
                <c:pt idx="1410">
                  <c:v>41507</c:v>
                </c:pt>
                <c:pt idx="1411">
                  <c:v>41508</c:v>
                </c:pt>
                <c:pt idx="1412">
                  <c:v>41509</c:v>
                </c:pt>
                <c:pt idx="1413">
                  <c:v>41512</c:v>
                </c:pt>
                <c:pt idx="1414">
                  <c:v>41513</c:v>
                </c:pt>
                <c:pt idx="1415">
                  <c:v>41514</c:v>
                </c:pt>
                <c:pt idx="1416">
                  <c:v>41515</c:v>
                </c:pt>
                <c:pt idx="1417">
                  <c:v>41516</c:v>
                </c:pt>
                <c:pt idx="1418">
                  <c:v>41520</c:v>
                </c:pt>
                <c:pt idx="1419">
                  <c:v>41521</c:v>
                </c:pt>
                <c:pt idx="1420">
                  <c:v>41522</c:v>
                </c:pt>
                <c:pt idx="1421">
                  <c:v>41523</c:v>
                </c:pt>
                <c:pt idx="1422">
                  <c:v>41526</c:v>
                </c:pt>
                <c:pt idx="1423">
                  <c:v>41527</c:v>
                </c:pt>
                <c:pt idx="1424">
                  <c:v>41528</c:v>
                </c:pt>
                <c:pt idx="1425">
                  <c:v>41529</c:v>
                </c:pt>
                <c:pt idx="1426">
                  <c:v>41530</c:v>
                </c:pt>
                <c:pt idx="1427">
                  <c:v>41533</c:v>
                </c:pt>
                <c:pt idx="1428">
                  <c:v>41534</c:v>
                </c:pt>
                <c:pt idx="1429">
                  <c:v>41535</c:v>
                </c:pt>
                <c:pt idx="1430">
                  <c:v>41536</c:v>
                </c:pt>
                <c:pt idx="1431">
                  <c:v>41537</c:v>
                </c:pt>
                <c:pt idx="1432">
                  <c:v>41540</c:v>
                </c:pt>
                <c:pt idx="1433">
                  <c:v>41541</c:v>
                </c:pt>
                <c:pt idx="1434">
                  <c:v>41542</c:v>
                </c:pt>
                <c:pt idx="1435">
                  <c:v>41543</c:v>
                </c:pt>
                <c:pt idx="1436">
                  <c:v>41544</c:v>
                </c:pt>
                <c:pt idx="1437">
                  <c:v>41547</c:v>
                </c:pt>
                <c:pt idx="1438">
                  <c:v>41548</c:v>
                </c:pt>
                <c:pt idx="1439">
                  <c:v>41549</c:v>
                </c:pt>
                <c:pt idx="1440">
                  <c:v>41550</c:v>
                </c:pt>
                <c:pt idx="1441">
                  <c:v>41551</c:v>
                </c:pt>
                <c:pt idx="1442">
                  <c:v>41554</c:v>
                </c:pt>
                <c:pt idx="1443">
                  <c:v>41555</c:v>
                </c:pt>
                <c:pt idx="1444">
                  <c:v>41556</c:v>
                </c:pt>
                <c:pt idx="1445">
                  <c:v>41557</c:v>
                </c:pt>
                <c:pt idx="1446">
                  <c:v>41558</c:v>
                </c:pt>
                <c:pt idx="1447">
                  <c:v>41562</c:v>
                </c:pt>
                <c:pt idx="1448">
                  <c:v>41563</c:v>
                </c:pt>
                <c:pt idx="1449">
                  <c:v>41564</c:v>
                </c:pt>
                <c:pt idx="1450">
                  <c:v>41565</c:v>
                </c:pt>
                <c:pt idx="1451">
                  <c:v>41568</c:v>
                </c:pt>
                <c:pt idx="1452">
                  <c:v>41569</c:v>
                </c:pt>
                <c:pt idx="1453">
                  <c:v>41570</c:v>
                </c:pt>
                <c:pt idx="1454">
                  <c:v>41571</c:v>
                </c:pt>
                <c:pt idx="1455">
                  <c:v>41572</c:v>
                </c:pt>
                <c:pt idx="1456">
                  <c:v>41575</c:v>
                </c:pt>
                <c:pt idx="1457">
                  <c:v>41576</c:v>
                </c:pt>
                <c:pt idx="1458">
                  <c:v>41577</c:v>
                </c:pt>
                <c:pt idx="1459">
                  <c:v>41578</c:v>
                </c:pt>
                <c:pt idx="1460">
                  <c:v>41579</c:v>
                </c:pt>
                <c:pt idx="1461">
                  <c:v>41582</c:v>
                </c:pt>
                <c:pt idx="1462">
                  <c:v>41583</c:v>
                </c:pt>
                <c:pt idx="1463">
                  <c:v>41584</c:v>
                </c:pt>
                <c:pt idx="1464">
                  <c:v>41585</c:v>
                </c:pt>
                <c:pt idx="1465">
                  <c:v>41586</c:v>
                </c:pt>
                <c:pt idx="1466">
                  <c:v>41590</c:v>
                </c:pt>
                <c:pt idx="1467">
                  <c:v>41591</c:v>
                </c:pt>
                <c:pt idx="1468">
                  <c:v>41592</c:v>
                </c:pt>
                <c:pt idx="1469">
                  <c:v>41593</c:v>
                </c:pt>
                <c:pt idx="1470">
                  <c:v>41596</c:v>
                </c:pt>
                <c:pt idx="1471">
                  <c:v>41597</c:v>
                </c:pt>
                <c:pt idx="1472">
                  <c:v>41598</c:v>
                </c:pt>
                <c:pt idx="1473">
                  <c:v>41599</c:v>
                </c:pt>
                <c:pt idx="1474">
                  <c:v>41600</c:v>
                </c:pt>
                <c:pt idx="1475">
                  <c:v>41603</c:v>
                </c:pt>
                <c:pt idx="1476">
                  <c:v>41604</c:v>
                </c:pt>
                <c:pt idx="1477">
                  <c:v>41605</c:v>
                </c:pt>
                <c:pt idx="1478">
                  <c:v>41607</c:v>
                </c:pt>
                <c:pt idx="1479">
                  <c:v>41610</c:v>
                </c:pt>
                <c:pt idx="1480">
                  <c:v>41611</c:v>
                </c:pt>
                <c:pt idx="1481">
                  <c:v>41612</c:v>
                </c:pt>
                <c:pt idx="1482">
                  <c:v>41613</c:v>
                </c:pt>
                <c:pt idx="1483">
                  <c:v>41614</c:v>
                </c:pt>
                <c:pt idx="1484">
                  <c:v>41617</c:v>
                </c:pt>
                <c:pt idx="1485">
                  <c:v>41618</c:v>
                </c:pt>
                <c:pt idx="1486">
                  <c:v>41619</c:v>
                </c:pt>
                <c:pt idx="1487">
                  <c:v>41620</c:v>
                </c:pt>
                <c:pt idx="1488">
                  <c:v>41621</c:v>
                </c:pt>
                <c:pt idx="1489">
                  <c:v>41624</c:v>
                </c:pt>
                <c:pt idx="1490">
                  <c:v>41625</c:v>
                </c:pt>
                <c:pt idx="1491">
                  <c:v>41626</c:v>
                </c:pt>
                <c:pt idx="1492">
                  <c:v>41627</c:v>
                </c:pt>
                <c:pt idx="1493">
                  <c:v>41628</c:v>
                </c:pt>
                <c:pt idx="1494">
                  <c:v>41631</c:v>
                </c:pt>
                <c:pt idx="1495">
                  <c:v>41632</c:v>
                </c:pt>
                <c:pt idx="1496">
                  <c:v>41634</c:v>
                </c:pt>
                <c:pt idx="1497">
                  <c:v>41635</c:v>
                </c:pt>
                <c:pt idx="1498">
                  <c:v>41638</c:v>
                </c:pt>
                <c:pt idx="1499">
                  <c:v>41639</c:v>
                </c:pt>
                <c:pt idx="1500">
                  <c:v>41641</c:v>
                </c:pt>
                <c:pt idx="1501">
                  <c:v>41642</c:v>
                </c:pt>
                <c:pt idx="1502">
                  <c:v>41645</c:v>
                </c:pt>
                <c:pt idx="1503">
                  <c:v>41646</c:v>
                </c:pt>
                <c:pt idx="1504">
                  <c:v>41647</c:v>
                </c:pt>
                <c:pt idx="1505">
                  <c:v>41648</c:v>
                </c:pt>
                <c:pt idx="1506">
                  <c:v>41649</c:v>
                </c:pt>
                <c:pt idx="1507">
                  <c:v>41652</c:v>
                </c:pt>
                <c:pt idx="1508">
                  <c:v>41653</c:v>
                </c:pt>
                <c:pt idx="1509">
                  <c:v>41654</c:v>
                </c:pt>
                <c:pt idx="1510">
                  <c:v>41655</c:v>
                </c:pt>
                <c:pt idx="1511">
                  <c:v>41656</c:v>
                </c:pt>
                <c:pt idx="1512">
                  <c:v>41660</c:v>
                </c:pt>
                <c:pt idx="1513">
                  <c:v>41661</c:v>
                </c:pt>
                <c:pt idx="1514">
                  <c:v>41662</c:v>
                </c:pt>
                <c:pt idx="1515">
                  <c:v>41663</c:v>
                </c:pt>
                <c:pt idx="1516">
                  <c:v>41666</c:v>
                </c:pt>
                <c:pt idx="1517">
                  <c:v>41667</c:v>
                </c:pt>
                <c:pt idx="1518">
                  <c:v>41668</c:v>
                </c:pt>
                <c:pt idx="1519">
                  <c:v>41669</c:v>
                </c:pt>
                <c:pt idx="1520">
                  <c:v>41670</c:v>
                </c:pt>
                <c:pt idx="1521">
                  <c:v>41673</c:v>
                </c:pt>
                <c:pt idx="1522">
                  <c:v>41674</c:v>
                </c:pt>
                <c:pt idx="1523">
                  <c:v>41675</c:v>
                </c:pt>
                <c:pt idx="1524">
                  <c:v>41676</c:v>
                </c:pt>
                <c:pt idx="1525">
                  <c:v>41677</c:v>
                </c:pt>
                <c:pt idx="1526">
                  <c:v>41680</c:v>
                </c:pt>
                <c:pt idx="1527">
                  <c:v>41681</c:v>
                </c:pt>
                <c:pt idx="1528">
                  <c:v>41682</c:v>
                </c:pt>
                <c:pt idx="1529">
                  <c:v>41683</c:v>
                </c:pt>
                <c:pt idx="1530">
                  <c:v>41684</c:v>
                </c:pt>
                <c:pt idx="1531">
                  <c:v>41688</c:v>
                </c:pt>
                <c:pt idx="1532">
                  <c:v>41689</c:v>
                </c:pt>
                <c:pt idx="1533">
                  <c:v>41690</c:v>
                </c:pt>
                <c:pt idx="1534">
                  <c:v>41691</c:v>
                </c:pt>
                <c:pt idx="1535">
                  <c:v>41694</c:v>
                </c:pt>
                <c:pt idx="1536">
                  <c:v>41695</c:v>
                </c:pt>
                <c:pt idx="1537">
                  <c:v>41696</c:v>
                </c:pt>
                <c:pt idx="1538">
                  <c:v>41697</c:v>
                </c:pt>
                <c:pt idx="1539">
                  <c:v>41698</c:v>
                </c:pt>
                <c:pt idx="1540">
                  <c:v>41701</c:v>
                </c:pt>
                <c:pt idx="1541">
                  <c:v>41702</c:v>
                </c:pt>
                <c:pt idx="1542">
                  <c:v>41703</c:v>
                </c:pt>
                <c:pt idx="1543">
                  <c:v>41704</c:v>
                </c:pt>
                <c:pt idx="1544">
                  <c:v>41705</c:v>
                </c:pt>
                <c:pt idx="1545">
                  <c:v>41708</c:v>
                </c:pt>
                <c:pt idx="1546">
                  <c:v>41709</c:v>
                </c:pt>
                <c:pt idx="1547">
                  <c:v>41710</c:v>
                </c:pt>
                <c:pt idx="1548">
                  <c:v>41711</c:v>
                </c:pt>
                <c:pt idx="1549">
                  <c:v>41712</c:v>
                </c:pt>
                <c:pt idx="1550">
                  <c:v>41715</c:v>
                </c:pt>
                <c:pt idx="1551">
                  <c:v>41716</c:v>
                </c:pt>
                <c:pt idx="1552">
                  <c:v>41717</c:v>
                </c:pt>
                <c:pt idx="1553">
                  <c:v>41718</c:v>
                </c:pt>
                <c:pt idx="1554">
                  <c:v>41719</c:v>
                </c:pt>
                <c:pt idx="1555">
                  <c:v>41722</c:v>
                </c:pt>
                <c:pt idx="1556">
                  <c:v>41723</c:v>
                </c:pt>
                <c:pt idx="1557">
                  <c:v>41724</c:v>
                </c:pt>
                <c:pt idx="1558">
                  <c:v>41725</c:v>
                </c:pt>
                <c:pt idx="1559">
                  <c:v>41726</c:v>
                </c:pt>
                <c:pt idx="1560">
                  <c:v>41729</c:v>
                </c:pt>
                <c:pt idx="1561">
                  <c:v>41730</c:v>
                </c:pt>
                <c:pt idx="1562">
                  <c:v>41731</c:v>
                </c:pt>
                <c:pt idx="1563">
                  <c:v>41732</c:v>
                </c:pt>
                <c:pt idx="1564">
                  <c:v>41733</c:v>
                </c:pt>
                <c:pt idx="1565">
                  <c:v>41736</c:v>
                </c:pt>
                <c:pt idx="1566">
                  <c:v>41737</c:v>
                </c:pt>
                <c:pt idx="1567">
                  <c:v>41738</c:v>
                </c:pt>
                <c:pt idx="1568">
                  <c:v>41739</c:v>
                </c:pt>
                <c:pt idx="1569">
                  <c:v>41740</c:v>
                </c:pt>
                <c:pt idx="1570">
                  <c:v>41743</c:v>
                </c:pt>
                <c:pt idx="1571">
                  <c:v>41744</c:v>
                </c:pt>
                <c:pt idx="1572">
                  <c:v>41745</c:v>
                </c:pt>
                <c:pt idx="1573">
                  <c:v>41746</c:v>
                </c:pt>
                <c:pt idx="1574">
                  <c:v>41750</c:v>
                </c:pt>
                <c:pt idx="1575">
                  <c:v>41751</c:v>
                </c:pt>
                <c:pt idx="1576">
                  <c:v>41752</c:v>
                </c:pt>
                <c:pt idx="1577">
                  <c:v>41753</c:v>
                </c:pt>
                <c:pt idx="1578">
                  <c:v>41754</c:v>
                </c:pt>
                <c:pt idx="1579">
                  <c:v>41757</c:v>
                </c:pt>
                <c:pt idx="1580">
                  <c:v>41758</c:v>
                </c:pt>
                <c:pt idx="1581">
                  <c:v>41759</c:v>
                </c:pt>
                <c:pt idx="1582">
                  <c:v>41760</c:v>
                </c:pt>
                <c:pt idx="1583">
                  <c:v>41761</c:v>
                </c:pt>
                <c:pt idx="1584">
                  <c:v>41764</c:v>
                </c:pt>
                <c:pt idx="1585">
                  <c:v>41765</c:v>
                </c:pt>
                <c:pt idx="1586">
                  <c:v>41766</c:v>
                </c:pt>
                <c:pt idx="1587">
                  <c:v>41767</c:v>
                </c:pt>
                <c:pt idx="1588">
                  <c:v>41768</c:v>
                </c:pt>
                <c:pt idx="1589">
                  <c:v>41771</c:v>
                </c:pt>
                <c:pt idx="1590">
                  <c:v>41772</c:v>
                </c:pt>
                <c:pt idx="1591">
                  <c:v>41773</c:v>
                </c:pt>
                <c:pt idx="1592">
                  <c:v>41774</c:v>
                </c:pt>
                <c:pt idx="1593">
                  <c:v>41775</c:v>
                </c:pt>
                <c:pt idx="1594">
                  <c:v>41778</c:v>
                </c:pt>
                <c:pt idx="1595">
                  <c:v>41779</c:v>
                </c:pt>
                <c:pt idx="1596">
                  <c:v>41780</c:v>
                </c:pt>
                <c:pt idx="1597">
                  <c:v>41781</c:v>
                </c:pt>
                <c:pt idx="1598">
                  <c:v>41782</c:v>
                </c:pt>
                <c:pt idx="1599">
                  <c:v>41786</c:v>
                </c:pt>
                <c:pt idx="1600">
                  <c:v>41787</c:v>
                </c:pt>
                <c:pt idx="1601">
                  <c:v>41788</c:v>
                </c:pt>
                <c:pt idx="1602">
                  <c:v>41789</c:v>
                </c:pt>
                <c:pt idx="1603">
                  <c:v>41792</c:v>
                </c:pt>
                <c:pt idx="1604">
                  <c:v>41793</c:v>
                </c:pt>
                <c:pt idx="1605">
                  <c:v>41794</c:v>
                </c:pt>
                <c:pt idx="1606">
                  <c:v>41795</c:v>
                </c:pt>
                <c:pt idx="1607">
                  <c:v>41796</c:v>
                </c:pt>
                <c:pt idx="1608">
                  <c:v>41799</c:v>
                </c:pt>
                <c:pt idx="1609">
                  <c:v>41800</c:v>
                </c:pt>
                <c:pt idx="1610">
                  <c:v>41801</c:v>
                </c:pt>
                <c:pt idx="1611">
                  <c:v>41802</c:v>
                </c:pt>
                <c:pt idx="1612">
                  <c:v>41803</c:v>
                </c:pt>
                <c:pt idx="1613">
                  <c:v>41806</c:v>
                </c:pt>
                <c:pt idx="1614">
                  <c:v>41807</c:v>
                </c:pt>
                <c:pt idx="1615">
                  <c:v>41808</c:v>
                </c:pt>
                <c:pt idx="1616">
                  <c:v>41809</c:v>
                </c:pt>
                <c:pt idx="1617">
                  <c:v>41810</c:v>
                </c:pt>
                <c:pt idx="1618">
                  <c:v>41813</c:v>
                </c:pt>
                <c:pt idx="1619">
                  <c:v>41814</c:v>
                </c:pt>
                <c:pt idx="1620">
                  <c:v>41815</c:v>
                </c:pt>
                <c:pt idx="1621">
                  <c:v>41816</c:v>
                </c:pt>
                <c:pt idx="1622">
                  <c:v>41817</c:v>
                </c:pt>
                <c:pt idx="1623">
                  <c:v>41820</c:v>
                </c:pt>
                <c:pt idx="1624">
                  <c:v>41821</c:v>
                </c:pt>
                <c:pt idx="1625">
                  <c:v>41822</c:v>
                </c:pt>
                <c:pt idx="1626">
                  <c:v>41823</c:v>
                </c:pt>
                <c:pt idx="1627">
                  <c:v>41827</c:v>
                </c:pt>
                <c:pt idx="1628">
                  <c:v>41828</c:v>
                </c:pt>
                <c:pt idx="1629">
                  <c:v>41829</c:v>
                </c:pt>
                <c:pt idx="1630">
                  <c:v>41830</c:v>
                </c:pt>
                <c:pt idx="1631">
                  <c:v>41831</c:v>
                </c:pt>
                <c:pt idx="1632">
                  <c:v>41834</c:v>
                </c:pt>
                <c:pt idx="1633">
                  <c:v>41835</c:v>
                </c:pt>
                <c:pt idx="1634">
                  <c:v>41836</c:v>
                </c:pt>
                <c:pt idx="1635">
                  <c:v>41837</c:v>
                </c:pt>
                <c:pt idx="1636">
                  <c:v>41838</c:v>
                </c:pt>
                <c:pt idx="1637">
                  <c:v>41841</c:v>
                </c:pt>
                <c:pt idx="1638">
                  <c:v>41842</c:v>
                </c:pt>
                <c:pt idx="1639">
                  <c:v>41843</c:v>
                </c:pt>
                <c:pt idx="1640">
                  <c:v>41844</c:v>
                </c:pt>
                <c:pt idx="1641">
                  <c:v>41845</c:v>
                </c:pt>
                <c:pt idx="1642">
                  <c:v>41848</c:v>
                </c:pt>
                <c:pt idx="1643">
                  <c:v>41849</c:v>
                </c:pt>
                <c:pt idx="1644">
                  <c:v>41850</c:v>
                </c:pt>
                <c:pt idx="1645">
                  <c:v>41851</c:v>
                </c:pt>
                <c:pt idx="1646">
                  <c:v>41852</c:v>
                </c:pt>
                <c:pt idx="1647">
                  <c:v>41855</c:v>
                </c:pt>
                <c:pt idx="1648">
                  <c:v>41856</c:v>
                </c:pt>
                <c:pt idx="1649">
                  <c:v>41857</c:v>
                </c:pt>
                <c:pt idx="1650">
                  <c:v>41858</c:v>
                </c:pt>
                <c:pt idx="1651">
                  <c:v>41859</c:v>
                </c:pt>
                <c:pt idx="1652">
                  <c:v>41862</c:v>
                </c:pt>
                <c:pt idx="1653">
                  <c:v>41863</c:v>
                </c:pt>
                <c:pt idx="1654">
                  <c:v>41864</c:v>
                </c:pt>
                <c:pt idx="1655">
                  <c:v>41865</c:v>
                </c:pt>
                <c:pt idx="1656">
                  <c:v>41866</c:v>
                </c:pt>
                <c:pt idx="1657">
                  <c:v>41869</c:v>
                </c:pt>
                <c:pt idx="1658">
                  <c:v>41870</c:v>
                </c:pt>
                <c:pt idx="1659">
                  <c:v>41871</c:v>
                </c:pt>
                <c:pt idx="1660">
                  <c:v>41872</c:v>
                </c:pt>
                <c:pt idx="1661">
                  <c:v>41873</c:v>
                </c:pt>
                <c:pt idx="1662">
                  <c:v>41876</c:v>
                </c:pt>
                <c:pt idx="1663">
                  <c:v>41877</c:v>
                </c:pt>
                <c:pt idx="1664">
                  <c:v>41878</c:v>
                </c:pt>
                <c:pt idx="1665">
                  <c:v>41879</c:v>
                </c:pt>
                <c:pt idx="1666">
                  <c:v>41880</c:v>
                </c:pt>
                <c:pt idx="1667">
                  <c:v>41884</c:v>
                </c:pt>
                <c:pt idx="1668">
                  <c:v>41885</c:v>
                </c:pt>
                <c:pt idx="1669">
                  <c:v>41886</c:v>
                </c:pt>
                <c:pt idx="1670">
                  <c:v>41887</c:v>
                </c:pt>
                <c:pt idx="1671">
                  <c:v>41890</c:v>
                </c:pt>
                <c:pt idx="1672">
                  <c:v>41891</c:v>
                </c:pt>
                <c:pt idx="1673">
                  <c:v>41892</c:v>
                </c:pt>
                <c:pt idx="1674">
                  <c:v>41893</c:v>
                </c:pt>
                <c:pt idx="1675">
                  <c:v>41894</c:v>
                </c:pt>
                <c:pt idx="1676">
                  <c:v>41897</c:v>
                </c:pt>
                <c:pt idx="1677">
                  <c:v>41898</c:v>
                </c:pt>
                <c:pt idx="1678">
                  <c:v>41899</c:v>
                </c:pt>
                <c:pt idx="1679">
                  <c:v>41900</c:v>
                </c:pt>
                <c:pt idx="1680">
                  <c:v>41901</c:v>
                </c:pt>
                <c:pt idx="1681">
                  <c:v>41904</c:v>
                </c:pt>
                <c:pt idx="1682">
                  <c:v>41905</c:v>
                </c:pt>
                <c:pt idx="1683">
                  <c:v>41906</c:v>
                </c:pt>
                <c:pt idx="1684">
                  <c:v>41907</c:v>
                </c:pt>
                <c:pt idx="1685">
                  <c:v>41908</c:v>
                </c:pt>
                <c:pt idx="1686">
                  <c:v>41911</c:v>
                </c:pt>
                <c:pt idx="1687">
                  <c:v>41912</c:v>
                </c:pt>
                <c:pt idx="1688">
                  <c:v>41913</c:v>
                </c:pt>
                <c:pt idx="1689">
                  <c:v>41914</c:v>
                </c:pt>
                <c:pt idx="1690">
                  <c:v>41915</c:v>
                </c:pt>
                <c:pt idx="1691">
                  <c:v>41918</c:v>
                </c:pt>
                <c:pt idx="1692">
                  <c:v>41919</c:v>
                </c:pt>
                <c:pt idx="1693">
                  <c:v>41920</c:v>
                </c:pt>
                <c:pt idx="1694">
                  <c:v>41921</c:v>
                </c:pt>
                <c:pt idx="1695">
                  <c:v>41922</c:v>
                </c:pt>
                <c:pt idx="1696">
                  <c:v>41926</c:v>
                </c:pt>
                <c:pt idx="1697">
                  <c:v>41927</c:v>
                </c:pt>
                <c:pt idx="1698">
                  <c:v>41928</c:v>
                </c:pt>
                <c:pt idx="1699">
                  <c:v>41929</c:v>
                </c:pt>
                <c:pt idx="1700">
                  <c:v>41932</c:v>
                </c:pt>
                <c:pt idx="1701">
                  <c:v>41933</c:v>
                </c:pt>
                <c:pt idx="1702">
                  <c:v>41934</c:v>
                </c:pt>
                <c:pt idx="1703">
                  <c:v>41935</c:v>
                </c:pt>
                <c:pt idx="1704">
                  <c:v>41936</c:v>
                </c:pt>
                <c:pt idx="1705">
                  <c:v>41939</c:v>
                </c:pt>
                <c:pt idx="1706">
                  <c:v>41940</c:v>
                </c:pt>
                <c:pt idx="1707">
                  <c:v>41941</c:v>
                </c:pt>
                <c:pt idx="1708">
                  <c:v>41942</c:v>
                </c:pt>
                <c:pt idx="1709">
                  <c:v>41943</c:v>
                </c:pt>
                <c:pt idx="1710">
                  <c:v>41946</c:v>
                </c:pt>
                <c:pt idx="1711">
                  <c:v>41947</c:v>
                </c:pt>
                <c:pt idx="1712">
                  <c:v>41948</c:v>
                </c:pt>
                <c:pt idx="1713">
                  <c:v>41949</c:v>
                </c:pt>
                <c:pt idx="1714">
                  <c:v>41950</c:v>
                </c:pt>
                <c:pt idx="1715">
                  <c:v>41953</c:v>
                </c:pt>
                <c:pt idx="1716">
                  <c:v>41955</c:v>
                </c:pt>
                <c:pt idx="1717">
                  <c:v>41956</c:v>
                </c:pt>
                <c:pt idx="1718">
                  <c:v>41957</c:v>
                </c:pt>
                <c:pt idx="1719">
                  <c:v>41960</c:v>
                </c:pt>
                <c:pt idx="1720">
                  <c:v>41961</c:v>
                </c:pt>
                <c:pt idx="1721">
                  <c:v>41962</c:v>
                </c:pt>
                <c:pt idx="1722">
                  <c:v>41963</c:v>
                </c:pt>
                <c:pt idx="1723">
                  <c:v>41964</c:v>
                </c:pt>
                <c:pt idx="1724">
                  <c:v>41967</c:v>
                </c:pt>
                <c:pt idx="1725">
                  <c:v>41968</c:v>
                </c:pt>
                <c:pt idx="1726">
                  <c:v>41969</c:v>
                </c:pt>
                <c:pt idx="1727">
                  <c:v>41971</c:v>
                </c:pt>
                <c:pt idx="1728">
                  <c:v>41974</c:v>
                </c:pt>
                <c:pt idx="1729">
                  <c:v>41975</c:v>
                </c:pt>
                <c:pt idx="1730">
                  <c:v>41976</c:v>
                </c:pt>
                <c:pt idx="1731">
                  <c:v>41977</c:v>
                </c:pt>
                <c:pt idx="1732">
                  <c:v>41978</c:v>
                </c:pt>
                <c:pt idx="1733">
                  <c:v>41981</c:v>
                </c:pt>
                <c:pt idx="1734">
                  <c:v>41982</c:v>
                </c:pt>
                <c:pt idx="1735">
                  <c:v>41983</c:v>
                </c:pt>
                <c:pt idx="1736">
                  <c:v>41984</c:v>
                </c:pt>
                <c:pt idx="1737">
                  <c:v>41985</c:v>
                </c:pt>
                <c:pt idx="1738">
                  <c:v>41988</c:v>
                </c:pt>
                <c:pt idx="1739">
                  <c:v>41989</c:v>
                </c:pt>
                <c:pt idx="1740">
                  <c:v>41990</c:v>
                </c:pt>
                <c:pt idx="1741">
                  <c:v>41991</c:v>
                </c:pt>
                <c:pt idx="1742">
                  <c:v>41992</c:v>
                </c:pt>
                <c:pt idx="1743">
                  <c:v>41995</c:v>
                </c:pt>
                <c:pt idx="1744">
                  <c:v>41996</c:v>
                </c:pt>
                <c:pt idx="1745">
                  <c:v>41997</c:v>
                </c:pt>
                <c:pt idx="1746">
                  <c:v>41999</c:v>
                </c:pt>
                <c:pt idx="1747">
                  <c:v>42002</c:v>
                </c:pt>
                <c:pt idx="1748">
                  <c:v>42003</c:v>
                </c:pt>
                <c:pt idx="1749">
                  <c:v>42004</c:v>
                </c:pt>
                <c:pt idx="1750">
                  <c:v>42006</c:v>
                </c:pt>
                <c:pt idx="1751">
                  <c:v>42009</c:v>
                </c:pt>
                <c:pt idx="1752">
                  <c:v>42010</c:v>
                </c:pt>
                <c:pt idx="1753">
                  <c:v>42011</c:v>
                </c:pt>
                <c:pt idx="1754">
                  <c:v>42012</c:v>
                </c:pt>
                <c:pt idx="1755">
                  <c:v>42013</c:v>
                </c:pt>
                <c:pt idx="1756">
                  <c:v>42016</c:v>
                </c:pt>
                <c:pt idx="1757">
                  <c:v>42017</c:v>
                </c:pt>
                <c:pt idx="1758">
                  <c:v>42018</c:v>
                </c:pt>
                <c:pt idx="1759">
                  <c:v>42019</c:v>
                </c:pt>
                <c:pt idx="1760">
                  <c:v>42020</c:v>
                </c:pt>
                <c:pt idx="1761">
                  <c:v>42024</c:v>
                </c:pt>
                <c:pt idx="1762">
                  <c:v>42025</c:v>
                </c:pt>
                <c:pt idx="1763">
                  <c:v>42026</c:v>
                </c:pt>
                <c:pt idx="1764">
                  <c:v>42027</c:v>
                </c:pt>
                <c:pt idx="1765">
                  <c:v>42030</c:v>
                </c:pt>
                <c:pt idx="1766">
                  <c:v>42031</c:v>
                </c:pt>
                <c:pt idx="1767">
                  <c:v>42032</c:v>
                </c:pt>
                <c:pt idx="1768">
                  <c:v>42033</c:v>
                </c:pt>
                <c:pt idx="1769">
                  <c:v>42034</c:v>
                </c:pt>
                <c:pt idx="1770">
                  <c:v>42037</c:v>
                </c:pt>
                <c:pt idx="1771">
                  <c:v>42038</c:v>
                </c:pt>
                <c:pt idx="1772">
                  <c:v>42039</c:v>
                </c:pt>
                <c:pt idx="1773">
                  <c:v>42040</c:v>
                </c:pt>
                <c:pt idx="1774">
                  <c:v>42041</c:v>
                </c:pt>
                <c:pt idx="1775">
                  <c:v>42044</c:v>
                </c:pt>
                <c:pt idx="1776">
                  <c:v>42045</c:v>
                </c:pt>
                <c:pt idx="1777">
                  <c:v>42046</c:v>
                </c:pt>
                <c:pt idx="1778">
                  <c:v>42047</c:v>
                </c:pt>
                <c:pt idx="1779">
                  <c:v>42048</c:v>
                </c:pt>
                <c:pt idx="1780">
                  <c:v>42052</c:v>
                </c:pt>
                <c:pt idx="1781">
                  <c:v>42053</c:v>
                </c:pt>
                <c:pt idx="1782">
                  <c:v>42054</c:v>
                </c:pt>
                <c:pt idx="1783">
                  <c:v>42055</c:v>
                </c:pt>
                <c:pt idx="1784">
                  <c:v>42058</c:v>
                </c:pt>
                <c:pt idx="1785">
                  <c:v>42059</c:v>
                </c:pt>
                <c:pt idx="1786">
                  <c:v>42060</c:v>
                </c:pt>
                <c:pt idx="1787">
                  <c:v>42061</c:v>
                </c:pt>
                <c:pt idx="1788">
                  <c:v>42062</c:v>
                </c:pt>
                <c:pt idx="1789">
                  <c:v>42065</c:v>
                </c:pt>
                <c:pt idx="1790">
                  <c:v>42066</c:v>
                </c:pt>
                <c:pt idx="1791">
                  <c:v>42067</c:v>
                </c:pt>
                <c:pt idx="1792">
                  <c:v>42068</c:v>
                </c:pt>
                <c:pt idx="1793">
                  <c:v>42069</c:v>
                </c:pt>
                <c:pt idx="1794">
                  <c:v>42072</c:v>
                </c:pt>
                <c:pt idx="1795">
                  <c:v>42073</c:v>
                </c:pt>
                <c:pt idx="1796">
                  <c:v>42074</c:v>
                </c:pt>
                <c:pt idx="1797">
                  <c:v>42075</c:v>
                </c:pt>
                <c:pt idx="1798">
                  <c:v>42076</c:v>
                </c:pt>
                <c:pt idx="1799">
                  <c:v>42079</c:v>
                </c:pt>
                <c:pt idx="1800">
                  <c:v>42080</c:v>
                </c:pt>
                <c:pt idx="1801">
                  <c:v>42081</c:v>
                </c:pt>
                <c:pt idx="1802">
                  <c:v>42082</c:v>
                </c:pt>
                <c:pt idx="1803">
                  <c:v>42083</c:v>
                </c:pt>
                <c:pt idx="1804">
                  <c:v>42086</c:v>
                </c:pt>
                <c:pt idx="1805">
                  <c:v>42087</c:v>
                </c:pt>
                <c:pt idx="1806">
                  <c:v>42088</c:v>
                </c:pt>
                <c:pt idx="1807">
                  <c:v>42089</c:v>
                </c:pt>
                <c:pt idx="1808">
                  <c:v>42090</c:v>
                </c:pt>
                <c:pt idx="1809">
                  <c:v>42093</c:v>
                </c:pt>
                <c:pt idx="1810">
                  <c:v>42094</c:v>
                </c:pt>
                <c:pt idx="1811">
                  <c:v>42095</c:v>
                </c:pt>
                <c:pt idx="1812">
                  <c:v>42096</c:v>
                </c:pt>
                <c:pt idx="1813">
                  <c:v>42097</c:v>
                </c:pt>
                <c:pt idx="1814">
                  <c:v>42100</c:v>
                </c:pt>
                <c:pt idx="1815">
                  <c:v>42101</c:v>
                </c:pt>
                <c:pt idx="1816">
                  <c:v>42102</c:v>
                </c:pt>
                <c:pt idx="1817">
                  <c:v>42103</c:v>
                </c:pt>
                <c:pt idx="1818">
                  <c:v>42104</c:v>
                </c:pt>
                <c:pt idx="1819">
                  <c:v>42107</c:v>
                </c:pt>
                <c:pt idx="1820">
                  <c:v>42108</c:v>
                </c:pt>
                <c:pt idx="1821">
                  <c:v>42109</c:v>
                </c:pt>
                <c:pt idx="1822">
                  <c:v>42110</c:v>
                </c:pt>
                <c:pt idx="1823">
                  <c:v>42111</c:v>
                </c:pt>
                <c:pt idx="1824">
                  <c:v>42114</c:v>
                </c:pt>
                <c:pt idx="1825">
                  <c:v>42115</c:v>
                </c:pt>
                <c:pt idx="1826">
                  <c:v>42116</c:v>
                </c:pt>
                <c:pt idx="1827">
                  <c:v>42117</c:v>
                </c:pt>
                <c:pt idx="1828">
                  <c:v>42118</c:v>
                </c:pt>
                <c:pt idx="1829">
                  <c:v>42121</c:v>
                </c:pt>
                <c:pt idx="1830">
                  <c:v>42122</c:v>
                </c:pt>
                <c:pt idx="1831">
                  <c:v>42123</c:v>
                </c:pt>
                <c:pt idx="1832">
                  <c:v>42124</c:v>
                </c:pt>
                <c:pt idx="1833">
                  <c:v>42125</c:v>
                </c:pt>
                <c:pt idx="1834">
                  <c:v>42128</c:v>
                </c:pt>
                <c:pt idx="1835">
                  <c:v>42129</c:v>
                </c:pt>
                <c:pt idx="1836">
                  <c:v>42130</c:v>
                </c:pt>
                <c:pt idx="1837">
                  <c:v>42131</c:v>
                </c:pt>
                <c:pt idx="1838">
                  <c:v>42132</c:v>
                </c:pt>
                <c:pt idx="1839">
                  <c:v>42135</c:v>
                </c:pt>
                <c:pt idx="1840">
                  <c:v>42136</c:v>
                </c:pt>
                <c:pt idx="1841">
                  <c:v>42137</c:v>
                </c:pt>
                <c:pt idx="1842">
                  <c:v>42138</c:v>
                </c:pt>
                <c:pt idx="1843">
                  <c:v>42139</c:v>
                </c:pt>
                <c:pt idx="1844">
                  <c:v>42142</c:v>
                </c:pt>
                <c:pt idx="1845">
                  <c:v>42143</c:v>
                </c:pt>
                <c:pt idx="1846">
                  <c:v>42144</c:v>
                </c:pt>
                <c:pt idx="1847">
                  <c:v>42145</c:v>
                </c:pt>
                <c:pt idx="1848">
                  <c:v>42146</c:v>
                </c:pt>
                <c:pt idx="1849">
                  <c:v>42150</c:v>
                </c:pt>
                <c:pt idx="1850">
                  <c:v>42151</c:v>
                </c:pt>
                <c:pt idx="1851">
                  <c:v>42152</c:v>
                </c:pt>
                <c:pt idx="1852">
                  <c:v>42153</c:v>
                </c:pt>
                <c:pt idx="1853">
                  <c:v>42156</c:v>
                </c:pt>
                <c:pt idx="1854">
                  <c:v>42157</c:v>
                </c:pt>
                <c:pt idx="1855">
                  <c:v>42158</c:v>
                </c:pt>
                <c:pt idx="1856">
                  <c:v>42159</c:v>
                </c:pt>
                <c:pt idx="1857">
                  <c:v>42160</c:v>
                </c:pt>
                <c:pt idx="1858">
                  <c:v>42163</c:v>
                </c:pt>
                <c:pt idx="1859">
                  <c:v>42164</c:v>
                </c:pt>
                <c:pt idx="1860">
                  <c:v>42165</c:v>
                </c:pt>
                <c:pt idx="1861">
                  <c:v>42166</c:v>
                </c:pt>
                <c:pt idx="1862">
                  <c:v>42167</c:v>
                </c:pt>
                <c:pt idx="1863">
                  <c:v>42170</c:v>
                </c:pt>
                <c:pt idx="1864">
                  <c:v>42171</c:v>
                </c:pt>
                <c:pt idx="1865">
                  <c:v>42172</c:v>
                </c:pt>
                <c:pt idx="1866">
                  <c:v>42173</c:v>
                </c:pt>
                <c:pt idx="1867">
                  <c:v>42174</c:v>
                </c:pt>
                <c:pt idx="1868">
                  <c:v>42177</c:v>
                </c:pt>
                <c:pt idx="1869">
                  <c:v>42178</c:v>
                </c:pt>
                <c:pt idx="1870">
                  <c:v>42179</c:v>
                </c:pt>
                <c:pt idx="1871">
                  <c:v>42180</c:v>
                </c:pt>
                <c:pt idx="1872">
                  <c:v>42181</c:v>
                </c:pt>
                <c:pt idx="1873">
                  <c:v>42184</c:v>
                </c:pt>
                <c:pt idx="1874">
                  <c:v>42185</c:v>
                </c:pt>
                <c:pt idx="1875">
                  <c:v>42186</c:v>
                </c:pt>
                <c:pt idx="1876">
                  <c:v>42187</c:v>
                </c:pt>
                <c:pt idx="1877">
                  <c:v>42191</c:v>
                </c:pt>
                <c:pt idx="1878">
                  <c:v>42192</c:v>
                </c:pt>
                <c:pt idx="1879">
                  <c:v>42193</c:v>
                </c:pt>
                <c:pt idx="1880">
                  <c:v>42194</c:v>
                </c:pt>
                <c:pt idx="1881">
                  <c:v>42195</c:v>
                </c:pt>
                <c:pt idx="1882">
                  <c:v>42198</c:v>
                </c:pt>
                <c:pt idx="1883">
                  <c:v>42199</c:v>
                </c:pt>
                <c:pt idx="1884">
                  <c:v>42200</c:v>
                </c:pt>
                <c:pt idx="1885">
                  <c:v>42201</c:v>
                </c:pt>
                <c:pt idx="1886">
                  <c:v>42202</c:v>
                </c:pt>
                <c:pt idx="1887">
                  <c:v>42205</c:v>
                </c:pt>
                <c:pt idx="1888">
                  <c:v>42206</c:v>
                </c:pt>
                <c:pt idx="1889">
                  <c:v>42207</c:v>
                </c:pt>
                <c:pt idx="1890">
                  <c:v>42208</c:v>
                </c:pt>
                <c:pt idx="1891">
                  <c:v>42209</c:v>
                </c:pt>
                <c:pt idx="1892">
                  <c:v>42212</c:v>
                </c:pt>
                <c:pt idx="1893">
                  <c:v>42213</c:v>
                </c:pt>
                <c:pt idx="1894">
                  <c:v>42214</c:v>
                </c:pt>
                <c:pt idx="1895">
                  <c:v>42215</c:v>
                </c:pt>
                <c:pt idx="1896">
                  <c:v>42216</c:v>
                </c:pt>
                <c:pt idx="1897">
                  <c:v>42219</c:v>
                </c:pt>
                <c:pt idx="1898">
                  <c:v>42220</c:v>
                </c:pt>
                <c:pt idx="1899">
                  <c:v>42221</c:v>
                </c:pt>
                <c:pt idx="1900">
                  <c:v>42222</c:v>
                </c:pt>
                <c:pt idx="1901">
                  <c:v>42223</c:v>
                </c:pt>
                <c:pt idx="1902">
                  <c:v>42226</c:v>
                </c:pt>
                <c:pt idx="1903">
                  <c:v>42227</c:v>
                </c:pt>
                <c:pt idx="1904">
                  <c:v>42228</c:v>
                </c:pt>
                <c:pt idx="1905">
                  <c:v>42229</c:v>
                </c:pt>
                <c:pt idx="1906">
                  <c:v>42230</c:v>
                </c:pt>
                <c:pt idx="1907">
                  <c:v>42233</c:v>
                </c:pt>
                <c:pt idx="1908">
                  <c:v>42234</c:v>
                </c:pt>
                <c:pt idx="1909">
                  <c:v>42235</c:v>
                </c:pt>
                <c:pt idx="1910">
                  <c:v>42236</c:v>
                </c:pt>
                <c:pt idx="1911">
                  <c:v>42237</c:v>
                </c:pt>
                <c:pt idx="1912">
                  <c:v>42240</c:v>
                </c:pt>
                <c:pt idx="1913">
                  <c:v>42241</c:v>
                </c:pt>
                <c:pt idx="1914">
                  <c:v>42242</c:v>
                </c:pt>
                <c:pt idx="1915">
                  <c:v>42243</c:v>
                </c:pt>
                <c:pt idx="1916">
                  <c:v>42244</c:v>
                </c:pt>
                <c:pt idx="1917">
                  <c:v>42247</c:v>
                </c:pt>
                <c:pt idx="1918">
                  <c:v>42248</c:v>
                </c:pt>
                <c:pt idx="1919">
                  <c:v>42249</c:v>
                </c:pt>
                <c:pt idx="1920">
                  <c:v>42250</c:v>
                </c:pt>
                <c:pt idx="1921">
                  <c:v>42251</c:v>
                </c:pt>
                <c:pt idx="1922">
                  <c:v>42255</c:v>
                </c:pt>
                <c:pt idx="1923">
                  <c:v>42256</c:v>
                </c:pt>
                <c:pt idx="1924">
                  <c:v>42257</c:v>
                </c:pt>
                <c:pt idx="1925">
                  <c:v>42258</c:v>
                </c:pt>
                <c:pt idx="1926">
                  <c:v>42261</c:v>
                </c:pt>
                <c:pt idx="1927">
                  <c:v>42262</c:v>
                </c:pt>
                <c:pt idx="1928">
                  <c:v>42263</c:v>
                </c:pt>
                <c:pt idx="1929">
                  <c:v>42264</c:v>
                </c:pt>
                <c:pt idx="1930">
                  <c:v>42265</c:v>
                </c:pt>
                <c:pt idx="1931">
                  <c:v>42268</c:v>
                </c:pt>
                <c:pt idx="1932">
                  <c:v>42269</c:v>
                </c:pt>
                <c:pt idx="1933">
                  <c:v>42270</c:v>
                </c:pt>
                <c:pt idx="1934">
                  <c:v>42271</c:v>
                </c:pt>
                <c:pt idx="1935">
                  <c:v>42272</c:v>
                </c:pt>
                <c:pt idx="1936">
                  <c:v>42275</c:v>
                </c:pt>
                <c:pt idx="1937">
                  <c:v>42276</c:v>
                </c:pt>
                <c:pt idx="1938">
                  <c:v>42277</c:v>
                </c:pt>
                <c:pt idx="1939">
                  <c:v>42278</c:v>
                </c:pt>
                <c:pt idx="1940">
                  <c:v>42279</c:v>
                </c:pt>
                <c:pt idx="1941">
                  <c:v>42282</c:v>
                </c:pt>
                <c:pt idx="1942">
                  <c:v>42283</c:v>
                </c:pt>
                <c:pt idx="1943">
                  <c:v>42284</c:v>
                </c:pt>
                <c:pt idx="1944">
                  <c:v>42285</c:v>
                </c:pt>
                <c:pt idx="1945">
                  <c:v>42286</c:v>
                </c:pt>
                <c:pt idx="1946">
                  <c:v>42290</c:v>
                </c:pt>
                <c:pt idx="1947">
                  <c:v>42291</c:v>
                </c:pt>
                <c:pt idx="1948">
                  <c:v>42292</c:v>
                </c:pt>
                <c:pt idx="1949">
                  <c:v>42293</c:v>
                </c:pt>
                <c:pt idx="1950">
                  <c:v>42296</c:v>
                </c:pt>
                <c:pt idx="1951">
                  <c:v>42297</c:v>
                </c:pt>
                <c:pt idx="1952">
                  <c:v>42298</c:v>
                </c:pt>
                <c:pt idx="1953">
                  <c:v>42299</c:v>
                </c:pt>
                <c:pt idx="1954">
                  <c:v>42300</c:v>
                </c:pt>
                <c:pt idx="1955">
                  <c:v>42303</c:v>
                </c:pt>
                <c:pt idx="1956">
                  <c:v>42304</c:v>
                </c:pt>
                <c:pt idx="1957">
                  <c:v>42305</c:v>
                </c:pt>
                <c:pt idx="1958">
                  <c:v>42306</c:v>
                </c:pt>
                <c:pt idx="1959">
                  <c:v>42307</c:v>
                </c:pt>
                <c:pt idx="1960">
                  <c:v>42310</c:v>
                </c:pt>
                <c:pt idx="1961">
                  <c:v>42311</c:v>
                </c:pt>
                <c:pt idx="1962">
                  <c:v>42312</c:v>
                </c:pt>
                <c:pt idx="1963">
                  <c:v>42313</c:v>
                </c:pt>
                <c:pt idx="1964">
                  <c:v>42314</c:v>
                </c:pt>
                <c:pt idx="1965">
                  <c:v>42317</c:v>
                </c:pt>
                <c:pt idx="1966">
                  <c:v>42318</c:v>
                </c:pt>
                <c:pt idx="1967">
                  <c:v>42320</c:v>
                </c:pt>
                <c:pt idx="1968">
                  <c:v>42321</c:v>
                </c:pt>
                <c:pt idx="1969">
                  <c:v>42324</c:v>
                </c:pt>
                <c:pt idx="1970">
                  <c:v>42325</c:v>
                </c:pt>
                <c:pt idx="1971">
                  <c:v>42326</c:v>
                </c:pt>
                <c:pt idx="1972">
                  <c:v>42327</c:v>
                </c:pt>
                <c:pt idx="1973">
                  <c:v>42328</c:v>
                </c:pt>
                <c:pt idx="1974">
                  <c:v>42331</c:v>
                </c:pt>
                <c:pt idx="1975">
                  <c:v>42332</c:v>
                </c:pt>
                <c:pt idx="1976">
                  <c:v>42333</c:v>
                </c:pt>
                <c:pt idx="1977">
                  <c:v>42335</c:v>
                </c:pt>
                <c:pt idx="1978">
                  <c:v>42338</c:v>
                </c:pt>
                <c:pt idx="1979">
                  <c:v>42339</c:v>
                </c:pt>
                <c:pt idx="1980">
                  <c:v>42340</c:v>
                </c:pt>
                <c:pt idx="1981">
                  <c:v>42341</c:v>
                </c:pt>
                <c:pt idx="1982">
                  <c:v>42342</c:v>
                </c:pt>
                <c:pt idx="1983">
                  <c:v>42345</c:v>
                </c:pt>
                <c:pt idx="1984">
                  <c:v>42346</c:v>
                </c:pt>
                <c:pt idx="1985">
                  <c:v>42347</c:v>
                </c:pt>
                <c:pt idx="1986">
                  <c:v>42348</c:v>
                </c:pt>
                <c:pt idx="1987">
                  <c:v>42349</c:v>
                </c:pt>
                <c:pt idx="1988">
                  <c:v>42352</c:v>
                </c:pt>
                <c:pt idx="1989">
                  <c:v>42353</c:v>
                </c:pt>
                <c:pt idx="1990">
                  <c:v>42354</c:v>
                </c:pt>
                <c:pt idx="1991">
                  <c:v>42355</c:v>
                </c:pt>
                <c:pt idx="1992">
                  <c:v>42356</c:v>
                </c:pt>
                <c:pt idx="1993">
                  <c:v>42359</c:v>
                </c:pt>
                <c:pt idx="1994">
                  <c:v>42360</c:v>
                </c:pt>
                <c:pt idx="1995">
                  <c:v>42361</c:v>
                </c:pt>
                <c:pt idx="1996">
                  <c:v>42362</c:v>
                </c:pt>
                <c:pt idx="1997">
                  <c:v>42366</c:v>
                </c:pt>
                <c:pt idx="1998">
                  <c:v>42367</c:v>
                </c:pt>
                <c:pt idx="1999">
                  <c:v>42368</c:v>
                </c:pt>
                <c:pt idx="2000">
                  <c:v>42369</c:v>
                </c:pt>
                <c:pt idx="2001">
                  <c:v>42373</c:v>
                </c:pt>
                <c:pt idx="2002">
                  <c:v>42374</c:v>
                </c:pt>
                <c:pt idx="2003">
                  <c:v>42375</c:v>
                </c:pt>
                <c:pt idx="2004">
                  <c:v>42376</c:v>
                </c:pt>
                <c:pt idx="2005">
                  <c:v>42377</c:v>
                </c:pt>
                <c:pt idx="2006">
                  <c:v>42380</c:v>
                </c:pt>
                <c:pt idx="2007">
                  <c:v>42381</c:v>
                </c:pt>
                <c:pt idx="2008">
                  <c:v>42382</c:v>
                </c:pt>
                <c:pt idx="2009">
                  <c:v>42383</c:v>
                </c:pt>
                <c:pt idx="2010">
                  <c:v>42384</c:v>
                </c:pt>
                <c:pt idx="2011">
                  <c:v>42388</c:v>
                </c:pt>
                <c:pt idx="2012">
                  <c:v>42389</c:v>
                </c:pt>
                <c:pt idx="2013">
                  <c:v>42390</c:v>
                </c:pt>
                <c:pt idx="2014">
                  <c:v>42391</c:v>
                </c:pt>
                <c:pt idx="2015">
                  <c:v>42394</c:v>
                </c:pt>
                <c:pt idx="2016">
                  <c:v>42395</c:v>
                </c:pt>
                <c:pt idx="2017">
                  <c:v>42396</c:v>
                </c:pt>
                <c:pt idx="2018">
                  <c:v>42397</c:v>
                </c:pt>
                <c:pt idx="2019">
                  <c:v>42398</c:v>
                </c:pt>
                <c:pt idx="2020">
                  <c:v>42401</c:v>
                </c:pt>
                <c:pt idx="2021">
                  <c:v>42402</c:v>
                </c:pt>
                <c:pt idx="2022">
                  <c:v>42403</c:v>
                </c:pt>
                <c:pt idx="2023">
                  <c:v>42404</c:v>
                </c:pt>
                <c:pt idx="2024">
                  <c:v>42405</c:v>
                </c:pt>
                <c:pt idx="2025">
                  <c:v>42408</c:v>
                </c:pt>
                <c:pt idx="2026">
                  <c:v>42409</c:v>
                </c:pt>
                <c:pt idx="2027">
                  <c:v>42410</c:v>
                </c:pt>
                <c:pt idx="2028">
                  <c:v>42411</c:v>
                </c:pt>
                <c:pt idx="2029">
                  <c:v>42412</c:v>
                </c:pt>
                <c:pt idx="2030">
                  <c:v>42416</c:v>
                </c:pt>
                <c:pt idx="2031">
                  <c:v>42417</c:v>
                </c:pt>
                <c:pt idx="2032">
                  <c:v>42418</c:v>
                </c:pt>
                <c:pt idx="2033">
                  <c:v>42419</c:v>
                </c:pt>
                <c:pt idx="2034">
                  <c:v>42422</c:v>
                </c:pt>
                <c:pt idx="2035">
                  <c:v>42423</c:v>
                </c:pt>
                <c:pt idx="2036">
                  <c:v>42424</c:v>
                </c:pt>
                <c:pt idx="2037">
                  <c:v>42425</c:v>
                </c:pt>
                <c:pt idx="2038">
                  <c:v>42426</c:v>
                </c:pt>
                <c:pt idx="2039">
                  <c:v>42429</c:v>
                </c:pt>
                <c:pt idx="2040">
                  <c:v>42430</c:v>
                </c:pt>
                <c:pt idx="2041">
                  <c:v>42431</c:v>
                </c:pt>
                <c:pt idx="2042">
                  <c:v>42432</c:v>
                </c:pt>
                <c:pt idx="2043">
                  <c:v>42433</c:v>
                </c:pt>
                <c:pt idx="2044">
                  <c:v>42436</c:v>
                </c:pt>
                <c:pt idx="2045">
                  <c:v>42437</c:v>
                </c:pt>
                <c:pt idx="2046">
                  <c:v>42438</c:v>
                </c:pt>
                <c:pt idx="2047">
                  <c:v>42439</c:v>
                </c:pt>
                <c:pt idx="2048">
                  <c:v>42440</c:v>
                </c:pt>
                <c:pt idx="2049">
                  <c:v>42443</c:v>
                </c:pt>
                <c:pt idx="2050">
                  <c:v>42444</c:v>
                </c:pt>
                <c:pt idx="2051">
                  <c:v>42445</c:v>
                </c:pt>
                <c:pt idx="2052">
                  <c:v>42446</c:v>
                </c:pt>
                <c:pt idx="2053">
                  <c:v>42447</c:v>
                </c:pt>
                <c:pt idx="2054">
                  <c:v>42450</c:v>
                </c:pt>
                <c:pt idx="2055">
                  <c:v>42451</c:v>
                </c:pt>
                <c:pt idx="2056">
                  <c:v>42452</c:v>
                </c:pt>
                <c:pt idx="2057">
                  <c:v>42453</c:v>
                </c:pt>
                <c:pt idx="2058">
                  <c:v>42457</c:v>
                </c:pt>
                <c:pt idx="2059">
                  <c:v>42458</c:v>
                </c:pt>
                <c:pt idx="2060">
                  <c:v>42459</c:v>
                </c:pt>
                <c:pt idx="2061">
                  <c:v>42459</c:v>
                </c:pt>
                <c:pt idx="2062">
                  <c:v>42461</c:v>
                </c:pt>
                <c:pt idx="2063">
                  <c:v>42464</c:v>
                </c:pt>
                <c:pt idx="2064">
                  <c:v>42465</c:v>
                </c:pt>
                <c:pt idx="2065">
                  <c:v>42466</c:v>
                </c:pt>
                <c:pt idx="2066">
                  <c:v>42467</c:v>
                </c:pt>
                <c:pt idx="2067">
                  <c:v>42468</c:v>
                </c:pt>
                <c:pt idx="2068">
                  <c:v>42471</c:v>
                </c:pt>
                <c:pt idx="2069">
                  <c:v>42472</c:v>
                </c:pt>
                <c:pt idx="2070">
                  <c:v>42473</c:v>
                </c:pt>
                <c:pt idx="2071">
                  <c:v>42474</c:v>
                </c:pt>
                <c:pt idx="2072">
                  <c:v>42475</c:v>
                </c:pt>
                <c:pt idx="2073">
                  <c:v>42478</c:v>
                </c:pt>
                <c:pt idx="2074">
                  <c:v>42479</c:v>
                </c:pt>
                <c:pt idx="2075">
                  <c:v>42480</c:v>
                </c:pt>
                <c:pt idx="2076">
                  <c:v>42481</c:v>
                </c:pt>
                <c:pt idx="2077">
                  <c:v>42482</c:v>
                </c:pt>
                <c:pt idx="2078">
                  <c:v>42485</c:v>
                </c:pt>
                <c:pt idx="2079">
                  <c:v>42486</c:v>
                </c:pt>
                <c:pt idx="2080">
                  <c:v>42487</c:v>
                </c:pt>
                <c:pt idx="2081">
                  <c:v>42488</c:v>
                </c:pt>
                <c:pt idx="2082">
                  <c:v>42489</c:v>
                </c:pt>
                <c:pt idx="2083">
                  <c:v>42492</c:v>
                </c:pt>
                <c:pt idx="2084">
                  <c:v>42493</c:v>
                </c:pt>
                <c:pt idx="2085">
                  <c:v>42494</c:v>
                </c:pt>
                <c:pt idx="2086">
                  <c:v>42495</c:v>
                </c:pt>
                <c:pt idx="2087">
                  <c:v>42496</c:v>
                </c:pt>
                <c:pt idx="2088">
                  <c:v>42499</c:v>
                </c:pt>
                <c:pt idx="2089">
                  <c:v>42500</c:v>
                </c:pt>
                <c:pt idx="2090">
                  <c:v>42501</c:v>
                </c:pt>
                <c:pt idx="2091">
                  <c:v>42502</c:v>
                </c:pt>
                <c:pt idx="2092">
                  <c:v>42503</c:v>
                </c:pt>
                <c:pt idx="2093">
                  <c:v>42506</c:v>
                </c:pt>
                <c:pt idx="2094">
                  <c:v>42507</c:v>
                </c:pt>
                <c:pt idx="2095">
                  <c:v>42508</c:v>
                </c:pt>
                <c:pt idx="2096">
                  <c:v>42509</c:v>
                </c:pt>
                <c:pt idx="2097">
                  <c:v>42510</c:v>
                </c:pt>
                <c:pt idx="2098">
                  <c:v>42513</c:v>
                </c:pt>
                <c:pt idx="2099">
                  <c:v>42514</c:v>
                </c:pt>
                <c:pt idx="2100">
                  <c:v>42515</c:v>
                </c:pt>
                <c:pt idx="2101">
                  <c:v>42516</c:v>
                </c:pt>
                <c:pt idx="2102">
                  <c:v>42517</c:v>
                </c:pt>
                <c:pt idx="2103">
                  <c:v>42521</c:v>
                </c:pt>
                <c:pt idx="2104">
                  <c:v>42522</c:v>
                </c:pt>
                <c:pt idx="2105">
                  <c:v>42523</c:v>
                </c:pt>
                <c:pt idx="2106">
                  <c:v>42524</c:v>
                </c:pt>
                <c:pt idx="2107">
                  <c:v>42527</c:v>
                </c:pt>
                <c:pt idx="2108">
                  <c:v>42528</c:v>
                </c:pt>
                <c:pt idx="2109">
                  <c:v>42529</c:v>
                </c:pt>
                <c:pt idx="2110">
                  <c:v>42530</c:v>
                </c:pt>
                <c:pt idx="2111">
                  <c:v>42531</c:v>
                </c:pt>
                <c:pt idx="2112">
                  <c:v>42534</c:v>
                </c:pt>
                <c:pt idx="2113">
                  <c:v>42535</c:v>
                </c:pt>
                <c:pt idx="2114">
                  <c:v>42536</c:v>
                </c:pt>
                <c:pt idx="2115">
                  <c:v>42537</c:v>
                </c:pt>
                <c:pt idx="2116">
                  <c:v>42538</c:v>
                </c:pt>
                <c:pt idx="2117">
                  <c:v>42541</c:v>
                </c:pt>
                <c:pt idx="2118">
                  <c:v>42542</c:v>
                </c:pt>
                <c:pt idx="2119">
                  <c:v>42543</c:v>
                </c:pt>
                <c:pt idx="2120">
                  <c:v>42544</c:v>
                </c:pt>
                <c:pt idx="2121">
                  <c:v>42545</c:v>
                </c:pt>
                <c:pt idx="2122">
                  <c:v>42548</c:v>
                </c:pt>
                <c:pt idx="2123">
                  <c:v>42549</c:v>
                </c:pt>
                <c:pt idx="2124">
                  <c:v>42550</c:v>
                </c:pt>
                <c:pt idx="2125">
                  <c:v>42551</c:v>
                </c:pt>
                <c:pt idx="2126">
                  <c:v>42552</c:v>
                </c:pt>
                <c:pt idx="2127">
                  <c:v>42556</c:v>
                </c:pt>
                <c:pt idx="2128">
                  <c:v>42557</c:v>
                </c:pt>
                <c:pt idx="2129">
                  <c:v>42558</c:v>
                </c:pt>
                <c:pt idx="2130">
                  <c:v>42559</c:v>
                </c:pt>
                <c:pt idx="2131">
                  <c:v>42562</c:v>
                </c:pt>
                <c:pt idx="2132">
                  <c:v>42563</c:v>
                </c:pt>
                <c:pt idx="2133">
                  <c:v>42564</c:v>
                </c:pt>
                <c:pt idx="2134">
                  <c:v>42565</c:v>
                </c:pt>
                <c:pt idx="2135">
                  <c:v>42566</c:v>
                </c:pt>
                <c:pt idx="2136">
                  <c:v>42569</c:v>
                </c:pt>
                <c:pt idx="2137">
                  <c:v>42570</c:v>
                </c:pt>
                <c:pt idx="2138">
                  <c:v>42571</c:v>
                </c:pt>
                <c:pt idx="2139">
                  <c:v>42572</c:v>
                </c:pt>
                <c:pt idx="2140">
                  <c:v>42573</c:v>
                </c:pt>
                <c:pt idx="2141">
                  <c:v>42576</c:v>
                </c:pt>
                <c:pt idx="2142">
                  <c:v>42577</c:v>
                </c:pt>
                <c:pt idx="2143">
                  <c:v>42578</c:v>
                </c:pt>
                <c:pt idx="2144">
                  <c:v>42579</c:v>
                </c:pt>
                <c:pt idx="2145">
                  <c:v>42580</c:v>
                </c:pt>
                <c:pt idx="2146">
                  <c:v>42583</c:v>
                </c:pt>
                <c:pt idx="2147">
                  <c:v>42584</c:v>
                </c:pt>
                <c:pt idx="2148">
                  <c:v>42585</c:v>
                </c:pt>
                <c:pt idx="2149">
                  <c:v>42586</c:v>
                </c:pt>
                <c:pt idx="2150">
                  <c:v>42587</c:v>
                </c:pt>
                <c:pt idx="2151">
                  <c:v>42590</c:v>
                </c:pt>
                <c:pt idx="2152">
                  <c:v>42591</c:v>
                </c:pt>
                <c:pt idx="2153">
                  <c:v>42592</c:v>
                </c:pt>
                <c:pt idx="2154">
                  <c:v>42593</c:v>
                </c:pt>
                <c:pt idx="2155">
                  <c:v>42594</c:v>
                </c:pt>
                <c:pt idx="2156">
                  <c:v>42597</c:v>
                </c:pt>
                <c:pt idx="2157">
                  <c:v>42598</c:v>
                </c:pt>
                <c:pt idx="2158">
                  <c:v>42599</c:v>
                </c:pt>
                <c:pt idx="2159">
                  <c:v>42600</c:v>
                </c:pt>
                <c:pt idx="2160">
                  <c:v>42601</c:v>
                </c:pt>
                <c:pt idx="2161">
                  <c:v>42604</c:v>
                </c:pt>
                <c:pt idx="2162">
                  <c:v>42605</c:v>
                </c:pt>
                <c:pt idx="2163">
                  <c:v>42606</c:v>
                </c:pt>
                <c:pt idx="2164">
                  <c:v>42607</c:v>
                </c:pt>
                <c:pt idx="2165">
                  <c:v>42608</c:v>
                </c:pt>
                <c:pt idx="2166">
                  <c:v>42611</c:v>
                </c:pt>
                <c:pt idx="2167">
                  <c:v>42612</c:v>
                </c:pt>
                <c:pt idx="2168">
                  <c:v>42613</c:v>
                </c:pt>
                <c:pt idx="2169">
                  <c:v>42614</c:v>
                </c:pt>
                <c:pt idx="2170">
                  <c:v>42615</c:v>
                </c:pt>
                <c:pt idx="2171">
                  <c:v>42619</c:v>
                </c:pt>
                <c:pt idx="2172">
                  <c:v>42620</c:v>
                </c:pt>
                <c:pt idx="2173">
                  <c:v>42621</c:v>
                </c:pt>
                <c:pt idx="2174">
                  <c:v>42622</c:v>
                </c:pt>
                <c:pt idx="2175">
                  <c:v>42625</c:v>
                </c:pt>
                <c:pt idx="2176">
                  <c:v>42626</c:v>
                </c:pt>
                <c:pt idx="2177">
                  <c:v>42627</c:v>
                </c:pt>
                <c:pt idx="2178">
                  <c:v>42628</c:v>
                </c:pt>
                <c:pt idx="2179">
                  <c:v>42629</c:v>
                </c:pt>
                <c:pt idx="2180">
                  <c:v>42632</c:v>
                </c:pt>
                <c:pt idx="2181">
                  <c:v>42633</c:v>
                </c:pt>
                <c:pt idx="2182">
                  <c:v>42634</c:v>
                </c:pt>
                <c:pt idx="2183">
                  <c:v>42635</c:v>
                </c:pt>
                <c:pt idx="2184">
                  <c:v>42636</c:v>
                </c:pt>
                <c:pt idx="2185">
                  <c:v>42639</c:v>
                </c:pt>
                <c:pt idx="2186">
                  <c:v>42640</c:v>
                </c:pt>
                <c:pt idx="2187">
                  <c:v>42641</c:v>
                </c:pt>
                <c:pt idx="2188">
                  <c:v>42642</c:v>
                </c:pt>
                <c:pt idx="2189">
                  <c:v>42643</c:v>
                </c:pt>
                <c:pt idx="2190">
                  <c:v>42646</c:v>
                </c:pt>
                <c:pt idx="2191">
                  <c:v>42647</c:v>
                </c:pt>
                <c:pt idx="2192">
                  <c:v>42648</c:v>
                </c:pt>
                <c:pt idx="2193">
                  <c:v>42649</c:v>
                </c:pt>
                <c:pt idx="2194">
                  <c:v>42650</c:v>
                </c:pt>
                <c:pt idx="2195">
                  <c:v>42654</c:v>
                </c:pt>
                <c:pt idx="2196">
                  <c:v>42655</c:v>
                </c:pt>
                <c:pt idx="2197">
                  <c:v>42656</c:v>
                </c:pt>
                <c:pt idx="2198">
                  <c:v>42657</c:v>
                </c:pt>
                <c:pt idx="2199">
                  <c:v>42660</c:v>
                </c:pt>
                <c:pt idx="2200">
                  <c:v>42661</c:v>
                </c:pt>
                <c:pt idx="2201">
                  <c:v>42662</c:v>
                </c:pt>
                <c:pt idx="2202">
                  <c:v>42663</c:v>
                </c:pt>
                <c:pt idx="2203">
                  <c:v>42664</c:v>
                </c:pt>
                <c:pt idx="2204">
                  <c:v>42667</c:v>
                </c:pt>
                <c:pt idx="2205">
                  <c:v>42668</c:v>
                </c:pt>
                <c:pt idx="2206">
                  <c:v>42669</c:v>
                </c:pt>
                <c:pt idx="2207">
                  <c:v>42670</c:v>
                </c:pt>
                <c:pt idx="2208">
                  <c:v>42671</c:v>
                </c:pt>
                <c:pt idx="2209">
                  <c:v>42674</c:v>
                </c:pt>
                <c:pt idx="2210">
                  <c:v>42675</c:v>
                </c:pt>
                <c:pt idx="2211">
                  <c:v>42676</c:v>
                </c:pt>
                <c:pt idx="2212">
                  <c:v>42677</c:v>
                </c:pt>
                <c:pt idx="2213">
                  <c:v>42678</c:v>
                </c:pt>
                <c:pt idx="2214">
                  <c:v>42681</c:v>
                </c:pt>
                <c:pt idx="2215">
                  <c:v>42682</c:v>
                </c:pt>
                <c:pt idx="2216">
                  <c:v>42683</c:v>
                </c:pt>
                <c:pt idx="2217">
                  <c:v>42684</c:v>
                </c:pt>
                <c:pt idx="2218">
                  <c:v>42688</c:v>
                </c:pt>
                <c:pt idx="2219">
                  <c:v>42689</c:v>
                </c:pt>
                <c:pt idx="2220">
                  <c:v>42690</c:v>
                </c:pt>
                <c:pt idx="2221">
                  <c:v>42691</c:v>
                </c:pt>
                <c:pt idx="2222">
                  <c:v>42692</c:v>
                </c:pt>
                <c:pt idx="2223">
                  <c:v>42695</c:v>
                </c:pt>
                <c:pt idx="2224">
                  <c:v>42696</c:v>
                </c:pt>
                <c:pt idx="2225">
                  <c:v>42697</c:v>
                </c:pt>
                <c:pt idx="2226">
                  <c:v>42699</c:v>
                </c:pt>
                <c:pt idx="2227">
                  <c:v>42702</c:v>
                </c:pt>
                <c:pt idx="2228">
                  <c:v>42703</c:v>
                </c:pt>
                <c:pt idx="2229">
                  <c:v>42704</c:v>
                </c:pt>
                <c:pt idx="2230">
                  <c:v>42705</c:v>
                </c:pt>
                <c:pt idx="2231">
                  <c:v>42706</c:v>
                </c:pt>
                <c:pt idx="2232">
                  <c:v>42709</c:v>
                </c:pt>
                <c:pt idx="2233">
                  <c:v>42710</c:v>
                </c:pt>
                <c:pt idx="2234">
                  <c:v>42711</c:v>
                </c:pt>
                <c:pt idx="2235">
                  <c:v>42712</c:v>
                </c:pt>
                <c:pt idx="2236">
                  <c:v>42713</c:v>
                </c:pt>
                <c:pt idx="2237">
                  <c:v>42716</c:v>
                </c:pt>
                <c:pt idx="2238">
                  <c:v>42717</c:v>
                </c:pt>
                <c:pt idx="2239">
                  <c:v>42718</c:v>
                </c:pt>
                <c:pt idx="2240">
                  <c:v>42719</c:v>
                </c:pt>
                <c:pt idx="2241">
                  <c:v>42720</c:v>
                </c:pt>
                <c:pt idx="2242">
                  <c:v>42723</c:v>
                </c:pt>
                <c:pt idx="2243">
                  <c:v>42724</c:v>
                </c:pt>
                <c:pt idx="2244">
                  <c:v>42725</c:v>
                </c:pt>
                <c:pt idx="2245">
                  <c:v>42726</c:v>
                </c:pt>
                <c:pt idx="2246">
                  <c:v>42727</c:v>
                </c:pt>
                <c:pt idx="2247">
                  <c:v>42731</c:v>
                </c:pt>
                <c:pt idx="2248">
                  <c:v>42732</c:v>
                </c:pt>
                <c:pt idx="2249">
                  <c:v>42733</c:v>
                </c:pt>
                <c:pt idx="2250">
                  <c:v>42734</c:v>
                </c:pt>
                <c:pt idx="2251">
                  <c:v>42738</c:v>
                </c:pt>
                <c:pt idx="2252">
                  <c:v>42739</c:v>
                </c:pt>
                <c:pt idx="2253">
                  <c:v>42740</c:v>
                </c:pt>
                <c:pt idx="2254">
                  <c:v>42741</c:v>
                </c:pt>
                <c:pt idx="2255">
                  <c:v>42744</c:v>
                </c:pt>
                <c:pt idx="2256">
                  <c:v>42745</c:v>
                </c:pt>
                <c:pt idx="2257">
                  <c:v>42746</c:v>
                </c:pt>
                <c:pt idx="2258">
                  <c:v>42747</c:v>
                </c:pt>
                <c:pt idx="2259">
                  <c:v>42748</c:v>
                </c:pt>
                <c:pt idx="2260">
                  <c:v>42752</c:v>
                </c:pt>
                <c:pt idx="2261">
                  <c:v>42753</c:v>
                </c:pt>
                <c:pt idx="2262">
                  <c:v>42754</c:v>
                </c:pt>
                <c:pt idx="2263">
                  <c:v>42755</c:v>
                </c:pt>
                <c:pt idx="2264">
                  <c:v>42758</c:v>
                </c:pt>
                <c:pt idx="2265">
                  <c:v>42759</c:v>
                </c:pt>
                <c:pt idx="2266">
                  <c:v>42760</c:v>
                </c:pt>
                <c:pt idx="2267">
                  <c:v>42761</c:v>
                </c:pt>
                <c:pt idx="2268">
                  <c:v>42762</c:v>
                </c:pt>
                <c:pt idx="2269">
                  <c:v>42765</c:v>
                </c:pt>
                <c:pt idx="2270">
                  <c:v>42766</c:v>
                </c:pt>
                <c:pt idx="2271">
                  <c:v>42767</c:v>
                </c:pt>
                <c:pt idx="2272">
                  <c:v>42768</c:v>
                </c:pt>
                <c:pt idx="2273">
                  <c:v>42769</c:v>
                </c:pt>
                <c:pt idx="2274">
                  <c:v>42772</c:v>
                </c:pt>
                <c:pt idx="2275">
                  <c:v>42773</c:v>
                </c:pt>
                <c:pt idx="2276">
                  <c:v>42774</c:v>
                </c:pt>
                <c:pt idx="2277">
                  <c:v>42775</c:v>
                </c:pt>
                <c:pt idx="2278">
                  <c:v>42776</c:v>
                </c:pt>
                <c:pt idx="2279">
                  <c:v>42779</c:v>
                </c:pt>
                <c:pt idx="2280">
                  <c:v>42780</c:v>
                </c:pt>
                <c:pt idx="2281">
                  <c:v>42781</c:v>
                </c:pt>
                <c:pt idx="2282">
                  <c:v>42782</c:v>
                </c:pt>
                <c:pt idx="2283">
                  <c:v>42783</c:v>
                </c:pt>
                <c:pt idx="2284">
                  <c:v>42787</c:v>
                </c:pt>
                <c:pt idx="2285">
                  <c:v>42788</c:v>
                </c:pt>
                <c:pt idx="2286">
                  <c:v>42789</c:v>
                </c:pt>
                <c:pt idx="2287">
                  <c:v>42790</c:v>
                </c:pt>
                <c:pt idx="2288">
                  <c:v>42793</c:v>
                </c:pt>
                <c:pt idx="2289">
                  <c:v>42794</c:v>
                </c:pt>
                <c:pt idx="2290">
                  <c:v>42795</c:v>
                </c:pt>
                <c:pt idx="2291">
                  <c:v>42796</c:v>
                </c:pt>
                <c:pt idx="2292">
                  <c:v>42797</c:v>
                </c:pt>
                <c:pt idx="2293">
                  <c:v>42800</c:v>
                </c:pt>
                <c:pt idx="2294">
                  <c:v>42801</c:v>
                </c:pt>
                <c:pt idx="2295">
                  <c:v>42802</c:v>
                </c:pt>
                <c:pt idx="2296">
                  <c:v>42803</c:v>
                </c:pt>
                <c:pt idx="2297">
                  <c:v>42804</c:v>
                </c:pt>
                <c:pt idx="2298">
                  <c:v>42807</c:v>
                </c:pt>
                <c:pt idx="2299">
                  <c:v>42808</c:v>
                </c:pt>
                <c:pt idx="2300">
                  <c:v>42809</c:v>
                </c:pt>
                <c:pt idx="2301">
                  <c:v>42810</c:v>
                </c:pt>
                <c:pt idx="2302">
                  <c:v>42811</c:v>
                </c:pt>
                <c:pt idx="2303">
                  <c:v>42814</c:v>
                </c:pt>
                <c:pt idx="2304">
                  <c:v>42815</c:v>
                </c:pt>
                <c:pt idx="2305">
                  <c:v>42816</c:v>
                </c:pt>
                <c:pt idx="2306">
                  <c:v>42817</c:v>
                </c:pt>
                <c:pt idx="2307">
                  <c:v>42818</c:v>
                </c:pt>
                <c:pt idx="2308">
                  <c:v>42821</c:v>
                </c:pt>
                <c:pt idx="2309">
                  <c:v>42822</c:v>
                </c:pt>
                <c:pt idx="2310">
                  <c:v>42823</c:v>
                </c:pt>
                <c:pt idx="2311">
                  <c:v>42824</c:v>
                </c:pt>
                <c:pt idx="2312">
                  <c:v>42825</c:v>
                </c:pt>
                <c:pt idx="2313">
                  <c:v>42828</c:v>
                </c:pt>
                <c:pt idx="2314">
                  <c:v>42829</c:v>
                </c:pt>
                <c:pt idx="2315">
                  <c:v>42830</c:v>
                </c:pt>
                <c:pt idx="2316">
                  <c:v>42831</c:v>
                </c:pt>
                <c:pt idx="2317">
                  <c:v>42832</c:v>
                </c:pt>
                <c:pt idx="2318">
                  <c:v>42835</c:v>
                </c:pt>
                <c:pt idx="2319">
                  <c:v>42836</c:v>
                </c:pt>
                <c:pt idx="2320">
                  <c:v>42837</c:v>
                </c:pt>
                <c:pt idx="2321">
                  <c:v>42838</c:v>
                </c:pt>
                <c:pt idx="2322">
                  <c:v>42842</c:v>
                </c:pt>
                <c:pt idx="2323">
                  <c:v>42843</c:v>
                </c:pt>
                <c:pt idx="2324">
                  <c:v>42844</c:v>
                </c:pt>
                <c:pt idx="2325">
                  <c:v>42845</c:v>
                </c:pt>
                <c:pt idx="2326">
                  <c:v>42846</c:v>
                </c:pt>
                <c:pt idx="2327">
                  <c:v>42849</c:v>
                </c:pt>
                <c:pt idx="2328">
                  <c:v>42850</c:v>
                </c:pt>
                <c:pt idx="2329">
                  <c:v>42851</c:v>
                </c:pt>
                <c:pt idx="2330">
                  <c:v>42852</c:v>
                </c:pt>
                <c:pt idx="2331">
                  <c:v>42853</c:v>
                </c:pt>
                <c:pt idx="2332">
                  <c:v>42856</c:v>
                </c:pt>
                <c:pt idx="2333">
                  <c:v>42857</c:v>
                </c:pt>
                <c:pt idx="2334">
                  <c:v>42858</c:v>
                </c:pt>
                <c:pt idx="2335">
                  <c:v>42859</c:v>
                </c:pt>
                <c:pt idx="2336">
                  <c:v>42860</c:v>
                </c:pt>
                <c:pt idx="2337">
                  <c:v>42863</c:v>
                </c:pt>
                <c:pt idx="2338">
                  <c:v>42864</c:v>
                </c:pt>
                <c:pt idx="2339">
                  <c:v>42865</c:v>
                </c:pt>
                <c:pt idx="2340">
                  <c:v>42866</c:v>
                </c:pt>
                <c:pt idx="2341">
                  <c:v>42867</c:v>
                </c:pt>
                <c:pt idx="2342">
                  <c:v>42870</c:v>
                </c:pt>
                <c:pt idx="2343">
                  <c:v>42871</c:v>
                </c:pt>
                <c:pt idx="2344">
                  <c:v>42872</c:v>
                </c:pt>
                <c:pt idx="2345">
                  <c:v>42873</c:v>
                </c:pt>
                <c:pt idx="2346">
                  <c:v>42874</c:v>
                </c:pt>
                <c:pt idx="2347">
                  <c:v>42877</c:v>
                </c:pt>
                <c:pt idx="2348">
                  <c:v>42878</c:v>
                </c:pt>
                <c:pt idx="2349">
                  <c:v>42879</c:v>
                </c:pt>
                <c:pt idx="2350">
                  <c:v>42880</c:v>
                </c:pt>
                <c:pt idx="2351">
                  <c:v>42881</c:v>
                </c:pt>
                <c:pt idx="2352">
                  <c:v>42885</c:v>
                </c:pt>
                <c:pt idx="2353">
                  <c:v>42886</c:v>
                </c:pt>
                <c:pt idx="2354">
                  <c:v>42887</c:v>
                </c:pt>
                <c:pt idx="2355">
                  <c:v>42888</c:v>
                </c:pt>
                <c:pt idx="2356">
                  <c:v>42891</c:v>
                </c:pt>
                <c:pt idx="2357">
                  <c:v>42892</c:v>
                </c:pt>
                <c:pt idx="2358">
                  <c:v>42893</c:v>
                </c:pt>
                <c:pt idx="2359">
                  <c:v>42894</c:v>
                </c:pt>
                <c:pt idx="2360">
                  <c:v>42895</c:v>
                </c:pt>
                <c:pt idx="2361">
                  <c:v>42898</c:v>
                </c:pt>
                <c:pt idx="2362">
                  <c:v>42899</c:v>
                </c:pt>
                <c:pt idx="2363">
                  <c:v>42900</c:v>
                </c:pt>
                <c:pt idx="2364">
                  <c:v>42901</c:v>
                </c:pt>
                <c:pt idx="2365">
                  <c:v>42902</c:v>
                </c:pt>
                <c:pt idx="2366">
                  <c:v>42905</c:v>
                </c:pt>
                <c:pt idx="2367">
                  <c:v>42906</c:v>
                </c:pt>
                <c:pt idx="2368">
                  <c:v>42907</c:v>
                </c:pt>
                <c:pt idx="2369">
                  <c:v>42908</c:v>
                </c:pt>
                <c:pt idx="2370">
                  <c:v>42909</c:v>
                </c:pt>
                <c:pt idx="2371">
                  <c:v>42912</c:v>
                </c:pt>
                <c:pt idx="2372">
                  <c:v>42913</c:v>
                </c:pt>
                <c:pt idx="2373">
                  <c:v>42914</c:v>
                </c:pt>
                <c:pt idx="2374">
                  <c:v>42915</c:v>
                </c:pt>
                <c:pt idx="2375">
                  <c:v>42916</c:v>
                </c:pt>
                <c:pt idx="2376">
                  <c:v>42919</c:v>
                </c:pt>
                <c:pt idx="2377">
                  <c:v>42921</c:v>
                </c:pt>
                <c:pt idx="2378">
                  <c:v>42922</c:v>
                </c:pt>
                <c:pt idx="2379">
                  <c:v>42923</c:v>
                </c:pt>
                <c:pt idx="2380">
                  <c:v>42926</c:v>
                </c:pt>
                <c:pt idx="2381">
                  <c:v>42927</c:v>
                </c:pt>
                <c:pt idx="2382">
                  <c:v>42928</c:v>
                </c:pt>
                <c:pt idx="2383">
                  <c:v>42929</c:v>
                </c:pt>
                <c:pt idx="2384">
                  <c:v>42930</c:v>
                </c:pt>
                <c:pt idx="2385">
                  <c:v>42933</c:v>
                </c:pt>
                <c:pt idx="2386">
                  <c:v>42934</c:v>
                </c:pt>
                <c:pt idx="2387">
                  <c:v>42935</c:v>
                </c:pt>
                <c:pt idx="2388">
                  <c:v>42936</c:v>
                </c:pt>
                <c:pt idx="2389">
                  <c:v>42937</c:v>
                </c:pt>
                <c:pt idx="2390">
                  <c:v>42940</c:v>
                </c:pt>
                <c:pt idx="2391">
                  <c:v>42941</c:v>
                </c:pt>
                <c:pt idx="2392">
                  <c:v>42942</c:v>
                </c:pt>
                <c:pt idx="2393">
                  <c:v>42943</c:v>
                </c:pt>
                <c:pt idx="2394">
                  <c:v>42944</c:v>
                </c:pt>
                <c:pt idx="2395">
                  <c:v>42947</c:v>
                </c:pt>
                <c:pt idx="2396">
                  <c:v>42948</c:v>
                </c:pt>
                <c:pt idx="2397">
                  <c:v>42949</c:v>
                </c:pt>
                <c:pt idx="2398">
                  <c:v>42950</c:v>
                </c:pt>
                <c:pt idx="2399">
                  <c:v>42951</c:v>
                </c:pt>
                <c:pt idx="2400">
                  <c:v>42954</c:v>
                </c:pt>
                <c:pt idx="2401">
                  <c:v>42955</c:v>
                </c:pt>
                <c:pt idx="2402">
                  <c:v>42956</c:v>
                </c:pt>
                <c:pt idx="2403">
                  <c:v>42957</c:v>
                </c:pt>
                <c:pt idx="2404">
                  <c:v>42958</c:v>
                </c:pt>
                <c:pt idx="2405">
                  <c:v>42961</c:v>
                </c:pt>
                <c:pt idx="2406">
                  <c:v>42962</c:v>
                </c:pt>
                <c:pt idx="2407">
                  <c:v>42963</c:v>
                </c:pt>
                <c:pt idx="2408">
                  <c:v>42964</c:v>
                </c:pt>
                <c:pt idx="2409">
                  <c:v>42965</c:v>
                </c:pt>
                <c:pt idx="2410">
                  <c:v>42968</c:v>
                </c:pt>
                <c:pt idx="2411">
                  <c:v>42969</c:v>
                </c:pt>
                <c:pt idx="2412">
                  <c:v>42970</c:v>
                </c:pt>
                <c:pt idx="2413">
                  <c:v>42971</c:v>
                </c:pt>
                <c:pt idx="2414">
                  <c:v>42972</c:v>
                </c:pt>
                <c:pt idx="2415">
                  <c:v>42975</c:v>
                </c:pt>
                <c:pt idx="2416">
                  <c:v>42976</c:v>
                </c:pt>
                <c:pt idx="2417">
                  <c:v>42977</c:v>
                </c:pt>
                <c:pt idx="2418">
                  <c:v>42978</c:v>
                </c:pt>
                <c:pt idx="2419">
                  <c:v>42979</c:v>
                </c:pt>
              </c:numCache>
            </c:numRef>
          </c:cat>
          <c:val>
            <c:numRef>
              <c:f>Sheet1!$B$2:$B$2421</c:f>
              <c:numCache>
                <c:formatCode>General</c:formatCode>
                <c:ptCount val="2420"/>
                <c:pt idx="0">
                  <c:v>4.25</c:v>
                </c:pt>
                <c:pt idx="1">
                  <c:v>4.25</c:v>
                </c:pt>
                <c:pt idx="2">
                  <c:v>4.2</c:v>
                </c:pt>
                <c:pt idx="3">
                  <c:v>4.1900000000000004</c:v>
                </c:pt>
                <c:pt idx="4">
                  <c:v>4.1900000000000004</c:v>
                </c:pt>
                <c:pt idx="5">
                  <c:v>4.1399999999999997</c:v>
                </c:pt>
                <c:pt idx="6">
                  <c:v>4.18</c:v>
                </c:pt>
                <c:pt idx="7">
                  <c:v>4.17</c:v>
                </c:pt>
                <c:pt idx="8">
                  <c:v>4.16</c:v>
                </c:pt>
                <c:pt idx="9">
                  <c:v>4.12</c:v>
                </c:pt>
                <c:pt idx="10">
                  <c:v>4.12</c:v>
                </c:pt>
                <c:pt idx="11">
                  <c:v>4.1100000000000003</c:v>
                </c:pt>
                <c:pt idx="12">
                  <c:v>4.1399999999999997</c:v>
                </c:pt>
                <c:pt idx="13">
                  <c:v>4.1100000000000003</c:v>
                </c:pt>
                <c:pt idx="14">
                  <c:v>4.1100000000000003</c:v>
                </c:pt>
                <c:pt idx="15">
                  <c:v>4.28</c:v>
                </c:pt>
                <c:pt idx="16">
                  <c:v>4.28</c:v>
                </c:pt>
                <c:pt idx="17">
                  <c:v>4.3</c:v>
                </c:pt>
                <c:pt idx="18">
                  <c:v>4.37</c:v>
                </c:pt>
                <c:pt idx="19">
                  <c:v>4.41</c:v>
                </c:pt>
                <c:pt idx="20">
                  <c:v>4.3600000000000003</c:v>
                </c:pt>
                <c:pt idx="21">
                  <c:v>4.29</c:v>
                </c:pt>
                <c:pt idx="22">
                  <c:v>4.3099999999999996</c:v>
                </c:pt>
                <c:pt idx="23">
                  <c:v>4.25</c:v>
                </c:pt>
                <c:pt idx="24">
                  <c:v>4.26</c:v>
                </c:pt>
                <c:pt idx="25">
                  <c:v>4.32</c:v>
                </c:pt>
                <c:pt idx="26">
                  <c:v>4.3</c:v>
                </c:pt>
                <c:pt idx="27">
                  <c:v>4.28</c:v>
                </c:pt>
                <c:pt idx="28">
                  <c:v>4.32</c:v>
                </c:pt>
                <c:pt idx="29">
                  <c:v>4.3600000000000003</c:v>
                </c:pt>
                <c:pt idx="30">
                  <c:v>4.4800000000000004</c:v>
                </c:pt>
                <c:pt idx="31">
                  <c:v>4.55</c:v>
                </c:pt>
                <c:pt idx="32">
                  <c:v>4.6100000000000003</c:v>
                </c:pt>
                <c:pt idx="33">
                  <c:v>4.6399999999999997</c:v>
                </c:pt>
                <c:pt idx="34">
                  <c:v>4.66</c:v>
                </c:pt>
                <c:pt idx="35">
                  <c:v>4.7</c:v>
                </c:pt>
                <c:pt idx="36">
                  <c:v>4.79</c:v>
                </c:pt>
                <c:pt idx="37">
                  <c:v>4.82</c:v>
                </c:pt>
                <c:pt idx="38">
                  <c:v>4.9400000000000004</c:v>
                </c:pt>
                <c:pt idx="39">
                  <c:v>5.05</c:v>
                </c:pt>
                <c:pt idx="40">
                  <c:v>5.14</c:v>
                </c:pt>
                <c:pt idx="41">
                  <c:v>5.0999999999999996</c:v>
                </c:pt>
                <c:pt idx="42">
                  <c:v>4.92</c:v>
                </c:pt>
                <c:pt idx="43">
                  <c:v>4.8899999999999997</c:v>
                </c:pt>
                <c:pt idx="44">
                  <c:v>4.84</c:v>
                </c:pt>
                <c:pt idx="45">
                  <c:v>4.83</c:v>
                </c:pt>
                <c:pt idx="46">
                  <c:v>4.8499999999999996</c:v>
                </c:pt>
                <c:pt idx="47">
                  <c:v>4.93</c:v>
                </c:pt>
                <c:pt idx="48">
                  <c:v>4.92</c:v>
                </c:pt>
                <c:pt idx="49">
                  <c:v>4.9400000000000004</c:v>
                </c:pt>
                <c:pt idx="50">
                  <c:v>4.92</c:v>
                </c:pt>
                <c:pt idx="51">
                  <c:v>4.9000000000000004</c:v>
                </c:pt>
                <c:pt idx="52">
                  <c:v>4.92</c:v>
                </c:pt>
                <c:pt idx="53">
                  <c:v>4.9000000000000004</c:v>
                </c:pt>
                <c:pt idx="54">
                  <c:v>4.8899999999999997</c:v>
                </c:pt>
                <c:pt idx="55">
                  <c:v>4.95</c:v>
                </c:pt>
                <c:pt idx="56">
                  <c:v>4.95</c:v>
                </c:pt>
                <c:pt idx="57">
                  <c:v>4.95</c:v>
                </c:pt>
                <c:pt idx="58">
                  <c:v>4.9800000000000004</c:v>
                </c:pt>
                <c:pt idx="59">
                  <c:v>4.93</c:v>
                </c:pt>
                <c:pt idx="60">
                  <c:v>4.8899999999999997</c:v>
                </c:pt>
                <c:pt idx="61">
                  <c:v>4.92</c:v>
                </c:pt>
                <c:pt idx="62">
                  <c:v>4.91</c:v>
                </c:pt>
                <c:pt idx="63">
                  <c:v>4.8600000000000003</c:v>
                </c:pt>
                <c:pt idx="64">
                  <c:v>4.78</c:v>
                </c:pt>
                <c:pt idx="65">
                  <c:v>4.79</c:v>
                </c:pt>
                <c:pt idx="66">
                  <c:v>4.7</c:v>
                </c:pt>
                <c:pt idx="67">
                  <c:v>4.55</c:v>
                </c:pt>
                <c:pt idx="68">
                  <c:v>4.57</c:v>
                </c:pt>
                <c:pt idx="69">
                  <c:v>4.4800000000000004</c:v>
                </c:pt>
                <c:pt idx="70">
                  <c:v>4.49</c:v>
                </c:pt>
                <c:pt idx="71">
                  <c:v>4.53</c:v>
                </c:pt>
                <c:pt idx="72">
                  <c:v>4.58</c:v>
                </c:pt>
                <c:pt idx="73">
                  <c:v>4.59</c:v>
                </c:pt>
                <c:pt idx="74">
                  <c:v>4.5999999999999996</c:v>
                </c:pt>
                <c:pt idx="75">
                  <c:v>4.59</c:v>
                </c:pt>
                <c:pt idx="76">
                  <c:v>4.58</c:v>
                </c:pt>
                <c:pt idx="77">
                  <c:v>4.59</c:v>
                </c:pt>
                <c:pt idx="78">
                  <c:v>4.6500000000000004</c:v>
                </c:pt>
                <c:pt idx="79">
                  <c:v>4.67</c:v>
                </c:pt>
                <c:pt idx="80">
                  <c:v>4.66</c:v>
                </c:pt>
                <c:pt idx="81">
                  <c:v>4.63</c:v>
                </c:pt>
                <c:pt idx="82">
                  <c:v>4.6100000000000003</c:v>
                </c:pt>
                <c:pt idx="83">
                  <c:v>4.59</c:v>
                </c:pt>
                <c:pt idx="84">
                  <c:v>4.62</c:v>
                </c:pt>
                <c:pt idx="85">
                  <c:v>4.62</c:v>
                </c:pt>
                <c:pt idx="86">
                  <c:v>4.63</c:v>
                </c:pt>
                <c:pt idx="87">
                  <c:v>4.62</c:v>
                </c:pt>
                <c:pt idx="88">
                  <c:v>4.59</c:v>
                </c:pt>
                <c:pt idx="89">
                  <c:v>4.53</c:v>
                </c:pt>
                <c:pt idx="90">
                  <c:v>4.51</c:v>
                </c:pt>
                <c:pt idx="91">
                  <c:v>4.55</c:v>
                </c:pt>
                <c:pt idx="92">
                  <c:v>4.54</c:v>
                </c:pt>
                <c:pt idx="93">
                  <c:v>4.4800000000000004</c:v>
                </c:pt>
                <c:pt idx="94">
                  <c:v>4.46</c:v>
                </c:pt>
                <c:pt idx="95">
                  <c:v>4.45</c:v>
                </c:pt>
                <c:pt idx="96">
                  <c:v>4.41</c:v>
                </c:pt>
                <c:pt idx="97">
                  <c:v>4.41</c:v>
                </c:pt>
                <c:pt idx="98">
                  <c:v>4.46</c:v>
                </c:pt>
                <c:pt idx="99">
                  <c:v>4.43</c:v>
                </c:pt>
                <c:pt idx="100">
                  <c:v>4.47</c:v>
                </c:pt>
                <c:pt idx="101">
                  <c:v>4.51</c:v>
                </c:pt>
                <c:pt idx="102">
                  <c:v>4.59</c:v>
                </c:pt>
                <c:pt idx="103">
                  <c:v>4.53</c:v>
                </c:pt>
                <c:pt idx="104">
                  <c:v>4.51</c:v>
                </c:pt>
                <c:pt idx="105">
                  <c:v>4.46</c:v>
                </c:pt>
                <c:pt idx="106">
                  <c:v>4.49</c:v>
                </c:pt>
                <c:pt idx="107">
                  <c:v>4.54</c:v>
                </c:pt>
                <c:pt idx="108">
                  <c:v>4.5</c:v>
                </c:pt>
                <c:pt idx="109">
                  <c:v>4.5</c:v>
                </c:pt>
                <c:pt idx="110">
                  <c:v>4.5599999999999996</c:v>
                </c:pt>
                <c:pt idx="111">
                  <c:v>4.57</c:v>
                </c:pt>
                <c:pt idx="112">
                  <c:v>4.66</c:v>
                </c:pt>
                <c:pt idx="113">
                  <c:v>4.67</c:v>
                </c:pt>
                <c:pt idx="114">
                  <c:v>4.67</c:v>
                </c:pt>
                <c:pt idx="115">
                  <c:v>4.67</c:v>
                </c:pt>
                <c:pt idx="116">
                  <c:v>4.6900000000000004</c:v>
                </c:pt>
                <c:pt idx="117">
                  <c:v>4.74</c:v>
                </c:pt>
                <c:pt idx="118">
                  <c:v>4.8600000000000003</c:v>
                </c:pt>
                <c:pt idx="119">
                  <c:v>4.88</c:v>
                </c:pt>
                <c:pt idx="120">
                  <c:v>4.88</c:v>
                </c:pt>
                <c:pt idx="121">
                  <c:v>4.88</c:v>
                </c:pt>
                <c:pt idx="122">
                  <c:v>4.83</c:v>
                </c:pt>
                <c:pt idx="123">
                  <c:v>4.78</c:v>
                </c:pt>
                <c:pt idx="124">
                  <c:v>4.74</c:v>
                </c:pt>
                <c:pt idx="125">
                  <c:v>4.6900000000000004</c:v>
                </c:pt>
                <c:pt idx="126">
                  <c:v>4.6399999999999997</c:v>
                </c:pt>
                <c:pt idx="127">
                  <c:v>4.6399999999999997</c:v>
                </c:pt>
                <c:pt idx="128">
                  <c:v>4.63</c:v>
                </c:pt>
                <c:pt idx="129">
                  <c:v>4.59</c:v>
                </c:pt>
                <c:pt idx="130">
                  <c:v>4.5599999999999996</c:v>
                </c:pt>
                <c:pt idx="131">
                  <c:v>4.53</c:v>
                </c:pt>
                <c:pt idx="132">
                  <c:v>4.5599999999999996</c:v>
                </c:pt>
                <c:pt idx="133">
                  <c:v>4.5599999999999996</c:v>
                </c:pt>
                <c:pt idx="134">
                  <c:v>4.55</c:v>
                </c:pt>
                <c:pt idx="135">
                  <c:v>4.59</c:v>
                </c:pt>
                <c:pt idx="136">
                  <c:v>4.68</c:v>
                </c:pt>
                <c:pt idx="137">
                  <c:v>4.74</c:v>
                </c:pt>
                <c:pt idx="138">
                  <c:v>4.74</c:v>
                </c:pt>
                <c:pt idx="139">
                  <c:v>4.8</c:v>
                </c:pt>
                <c:pt idx="140">
                  <c:v>4.88</c:v>
                </c:pt>
                <c:pt idx="141">
                  <c:v>4.78</c:v>
                </c:pt>
                <c:pt idx="142">
                  <c:v>4.8</c:v>
                </c:pt>
                <c:pt idx="143">
                  <c:v>4.76</c:v>
                </c:pt>
                <c:pt idx="144">
                  <c:v>4.78</c:v>
                </c:pt>
                <c:pt idx="145">
                  <c:v>4.78</c:v>
                </c:pt>
                <c:pt idx="146">
                  <c:v>4.75</c:v>
                </c:pt>
                <c:pt idx="147">
                  <c:v>4.75</c:v>
                </c:pt>
                <c:pt idx="148">
                  <c:v>4.75</c:v>
                </c:pt>
                <c:pt idx="149">
                  <c:v>4.8099999999999996</c:v>
                </c:pt>
                <c:pt idx="150">
                  <c:v>4.87</c:v>
                </c:pt>
                <c:pt idx="151">
                  <c:v>4.8</c:v>
                </c:pt>
                <c:pt idx="152">
                  <c:v>4.7699999999999996</c:v>
                </c:pt>
                <c:pt idx="153">
                  <c:v>4.8</c:v>
                </c:pt>
                <c:pt idx="154">
                  <c:v>4.75</c:v>
                </c:pt>
                <c:pt idx="155">
                  <c:v>4.75</c:v>
                </c:pt>
                <c:pt idx="156">
                  <c:v>4.7</c:v>
                </c:pt>
                <c:pt idx="157">
                  <c:v>4.66</c:v>
                </c:pt>
                <c:pt idx="158">
                  <c:v>4.6500000000000004</c:v>
                </c:pt>
                <c:pt idx="159">
                  <c:v>4.67</c:v>
                </c:pt>
                <c:pt idx="160">
                  <c:v>4.66</c:v>
                </c:pt>
                <c:pt idx="161">
                  <c:v>4.68</c:v>
                </c:pt>
                <c:pt idx="162">
                  <c:v>4.7</c:v>
                </c:pt>
                <c:pt idx="163">
                  <c:v>4.68</c:v>
                </c:pt>
                <c:pt idx="164">
                  <c:v>4.68</c:v>
                </c:pt>
                <c:pt idx="165">
                  <c:v>4.71</c:v>
                </c:pt>
                <c:pt idx="166">
                  <c:v>4.71</c:v>
                </c:pt>
                <c:pt idx="167">
                  <c:v>4.71</c:v>
                </c:pt>
                <c:pt idx="168">
                  <c:v>4.71</c:v>
                </c:pt>
                <c:pt idx="169">
                  <c:v>4.6900000000000004</c:v>
                </c:pt>
                <c:pt idx="170">
                  <c:v>4.6399999999999997</c:v>
                </c:pt>
                <c:pt idx="171">
                  <c:v>4.5999999999999996</c:v>
                </c:pt>
                <c:pt idx="172">
                  <c:v>4.5999999999999996</c:v>
                </c:pt>
                <c:pt idx="173">
                  <c:v>4.53</c:v>
                </c:pt>
                <c:pt idx="174">
                  <c:v>4.53</c:v>
                </c:pt>
                <c:pt idx="175">
                  <c:v>4.5199999999999996</c:v>
                </c:pt>
                <c:pt idx="176">
                  <c:v>4.5599999999999996</c:v>
                </c:pt>
                <c:pt idx="177">
                  <c:v>4.66</c:v>
                </c:pt>
                <c:pt idx="178">
                  <c:v>4.84</c:v>
                </c:pt>
                <c:pt idx="179">
                  <c:v>4.9400000000000004</c:v>
                </c:pt>
                <c:pt idx="180">
                  <c:v>5.07</c:v>
                </c:pt>
                <c:pt idx="181">
                  <c:v>4.97</c:v>
                </c:pt>
                <c:pt idx="182">
                  <c:v>5.03</c:v>
                </c:pt>
                <c:pt idx="183">
                  <c:v>5.08</c:v>
                </c:pt>
                <c:pt idx="184">
                  <c:v>5.13</c:v>
                </c:pt>
                <c:pt idx="185">
                  <c:v>5.16</c:v>
                </c:pt>
                <c:pt idx="186">
                  <c:v>5.16</c:v>
                </c:pt>
                <c:pt idx="187">
                  <c:v>5.19</c:v>
                </c:pt>
                <c:pt idx="188">
                  <c:v>5.25</c:v>
                </c:pt>
                <c:pt idx="189">
                  <c:v>5.29</c:v>
                </c:pt>
                <c:pt idx="190">
                  <c:v>5.28</c:v>
                </c:pt>
                <c:pt idx="191">
                  <c:v>5.18</c:v>
                </c:pt>
                <c:pt idx="192">
                  <c:v>5.14</c:v>
                </c:pt>
                <c:pt idx="193">
                  <c:v>5.2</c:v>
                </c:pt>
                <c:pt idx="194">
                  <c:v>5.35</c:v>
                </c:pt>
                <c:pt idx="195">
                  <c:v>5.41</c:v>
                </c:pt>
                <c:pt idx="196">
                  <c:v>5.69</c:v>
                </c:pt>
                <c:pt idx="197">
                  <c:v>5.89</c:v>
                </c:pt>
                <c:pt idx="198">
                  <c:v>5.94</c:v>
                </c:pt>
                <c:pt idx="199">
                  <c:v>5.92</c:v>
                </c:pt>
                <c:pt idx="200">
                  <c:v>5.92</c:v>
                </c:pt>
                <c:pt idx="201">
                  <c:v>5.9</c:v>
                </c:pt>
                <c:pt idx="202">
                  <c:v>5.7</c:v>
                </c:pt>
                <c:pt idx="203">
                  <c:v>5.37</c:v>
                </c:pt>
                <c:pt idx="204">
                  <c:v>5.19</c:v>
                </c:pt>
                <c:pt idx="205">
                  <c:v>5.17</c:v>
                </c:pt>
                <c:pt idx="206">
                  <c:v>5.17</c:v>
                </c:pt>
                <c:pt idx="207">
                  <c:v>5.32</c:v>
                </c:pt>
                <c:pt idx="208">
                  <c:v>5.34</c:v>
                </c:pt>
                <c:pt idx="209">
                  <c:v>5.36</c:v>
                </c:pt>
                <c:pt idx="210">
                  <c:v>5.36</c:v>
                </c:pt>
                <c:pt idx="211">
                  <c:v>5.35</c:v>
                </c:pt>
                <c:pt idx="212">
                  <c:v>5.31</c:v>
                </c:pt>
                <c:pt idx="213">
                  <c:v>5.3</c:v>
                </c:pt>
                <c:pt idx="214">
                  <c:v>5.26</c:v>
                </c:pt>
                <c:pt idx="215">
                  <c:v>5.26</c:v>
                </c:pt>
                <c:pt idx="216">
                  <c:v>5.26</c:v>
                </c:pt>
                <c:pt idx="217">
                  <c:v>5.22</c:v>
                </c:pt>
                <c:pt idx="218">
                  <c:v>5.22</c:v>
                </c:pt>
                <c:pt idx="219">
                  <c:v>5.24</c:v>
                </c:pt>
                <c:pt idx="220">
                  <c:v>5.24</c:v>
                </c:pt>
                <c:pt idx="221">
                  <c:v>5.2</c:v>
                </c:pt>
                <c:pt idx="222">
                  <c:v>5.2</c:v>
                </c:pt>
                <c:pt idx="223">
                  <c:v>5.2</c:v>
                </c:pt>
                <c:pt idx="224">
                  <c:v>5.25</c:v>
                </c:pt>
                <c:pt idx="225">
                  <c:v>5.28</c:v>
                </c:pt>
                <c:pt idx="226">
                  <c:v>5.38</c:v>
                </c:pt>
                <c:pt idx="227">
                  <c:v>5.38</c:v>
                </c:pt>
                <c:pt idx="228">
                  <c:v>5.38</c:v>
                </c:pt>
                <c:pt idx="229">
                  <c:v>5.38</c:v>
                </c:pt>
                <c:pt idx="230">
                  <c:v>5.41</c:v>
                </c:pt>
                <c:pt idx="231">
                  <c:v>5.48</c:v>
                </c:pt>
                <c:pt idx="232">
                  <c:v>5.55</c:v>
                </c:pt>
                <c:pt idx="233">
                  <c:v>5.62</c:v>
                </c:pt>
                <c:pt idx="234">
                  <c:v>5.71</c:v>
                </c:pt>
                <c:pt idx="235">
                  <c:v>5.74</c:v>
                </c:pt>
                <c:pt idx="236">
                  <c:v>5.79</c:v>
                </c:pt>
                <c:pt idx="237">
                  <c:v>5.81</c:v>
                </c:pt>
                <c:pt idx="238">
                  <c:v>5.81</c:v>
                </c:pt>
                <c:pt idx="239">
                  <c:v>5.81</c:v>
                </c:pt>
                <c:pt idx="240">
                  <c:v>5.71</c:v>
                </c:pt>
                <c:pt idx="241">
                  <c:v>5.51</c:v>
                </c:pt>
                <c:pt idx="242">
                  <c:v>5.31</c:v>
                </c:pt>
                <c:pt idx="243">
                  <c:v>5.21</c:v>
                </c:pt>
                <c:pt idx="244">
                  <c:v>5.2</c:v>
                </c:pt>
                <c:pt idx="245">
                  <c:v>5.17</c:v>
                </c:pt>
                <c:pt idx="246">
                  <c:v>5.15</c:v>
                </c:pt>
                <c:pt idx="247">
                  <c:v>5.15</c:v>
                </c:pt>
                <c:pt idx="248">
                  <c:v>5.1100000000000003</c:v>
                </c:pt>
                <c:pt idx="249">
                  <c:v>5.08</c:v>
                </c:pt>
                <c:pt idx="250">
                  <c:v>5.04</c:v>
                </c:pt>
                <c:pt idx="251">
                  <c:v>5.05</c:v>
                </c:pt>
                <c:pt idx="252">
                  <c:v>5.03</c:v>
                </c:pt>
                <c:pt idx="253">
                  <c:v>5</c:v>
                </c:pt>
                <c:pt idx="254">
                  <c:v>4.9400000000000004</c:v>
                </c:pt>
                <c:pt idx="255">
                  <c:v>4.88</c:v>
                </c:pt>
                <c:pt idx="256">
                  <c:v>4.84</c:v>
                </c:pt>
                <c:pt idx="257">
                  <c:v>4.8099999999999996</c:v>
                </c:pt>
                <c:pt idx="258">
                  <c:v>4.79</c:v>
                </c:pt>
                <c:pt idx="259">
                  <c:v>4.75</c:v>
                </c:pt>
                <c:pt idx="260">
                  <c:v>4.74</c:v>
                </c:pt>
                <c:pt idx="261">
                  <c:v>4.74</c:v>
                </c:pt>
                <c:pt idx="262">
                  <c:v>4.88</c:v>
                </c:pt>
                <c:pt idx="263">
                  <c:v>5</c:v>
                </c:pt>
                <c:pt idx="264">
                  <c:v>5.05</c:v>
                </c:pt>
                <c:pt idx="265">
                  <c:v>5.07</c:v>
                </c:pt>
                <c:pt idx="266">
                  <c:v>5.08</c:v>
                </c:pt>
                <c:pt idx="267">
                  <c:v>5.05</c:v>
                </c:pt>
                <c:pt idx="268">
                  <c:v>5.05</c:v>
                </c:pt>
                <c:pt idx="269">
                  <c:v>5.0199999999999996</c:v>
                </c:pt>
                <c:pt idx="270">
                  <c:v>5</c:v>
                </c:pt>
                <c:pt idx="271">
                  <c:v>4.95</c:v>
                </c:pt>
                <c:pt idx="272">
                  <c:v>4.88</c:v>
                </c:pt>
                <c:pt idx="273">
                  <c:v>4.82</c:v>
                </c:pt>
                <c:pt idx="274">
                  <c:v>4.7699999999999996</c:v>
                </c:pt>
                <c:pt idx="275">
                  <c:v>4.76</c:v>
                </c:pt>
                <c:pt idx="276">
                  <c:v>4.76</c:v>
                </c:pt>
                <c:pt idx="277">
                  <c:v>4.74</c:v>
                </c:pt>
                <c:pt idx="278">
                  <c:v>4.71</c:v>
                </c:pt>
                <c:pt idx="279">
                  <c:v>4.6900000000000004</c:v>
                </c:pt>
                <c:pt idx="280">
                  <c:v>4.72</c:v>
                </c:pt>
                <c:pt idx="281">
                  <c:v>4.72</c:v>
                </c:pt>
                <c:pt idx="282">
                  <c:v>4.72</c:v>
                </c:pt>
                <c:pt idx="283">
                  <c:v>4.76</c:v>
                </c:pt>
                <c:pt idx="284">
                  <c:v>4.8</c:v>
                </c:pt>
                <c:pt idx="285">
                  <c:v>4.8099999999999996</c:v>
                </c:pt>
                <c:pt idx="286">
                  <c:v>4.8099999999999996</c:v>
                </c:pt>
                <c:pt idx="287">
                  <c:v>4.8099999999999996</c:v>
                </c:pt>
                <c:pt idx="288">
                  <c:v>4.82</c:v>
                </c:pt>
                <c:pt idx="289">
                  <c:v>4.84</c:v>
                </c:pt>
                <c:pt idx="290">
                  <c:v>4.84</c:v>
                </c:pt>
                <c:pt idx="291">
                  <c:v>4.84</c:v>
                </c:pt>
                <c:pt idx="292">
                  <c:v>4.8600000000000003</c:v>
                </c:pt>
                <c:pt idx="293">
                  <c:v>4.8600000000000003</c:v>
                </c:pt>
                <c:pt idx="294">
                  <c:v>4.8499999999999996</c:v>
                </c:pt>
                <c:pt idx="295">
                  <c:v>4.8499999999999996</c:v>
                </c:pt>
                <c:pt idx="296">
                  <c:v>4.87</c:v>
                </c:pt>
                <c:pt idx="297">
                  <c:v>4.87</c:v>
                </c:pt>
                <c:pt idx="298">
                  <c:v>4.88</c:v>
                </c:pt>
                <c:pt idx="299">
                  <c:v>4.88</c:v>
                </c:pt>
                <c:pt idx="300">
                  <c:v>4.9000000000000004</c:v>
                </c:pt>
                <c:pt idx="301">
                  <c:v>4.9800000000000004</c:v>
                </c:pt>
                <c:pt idx="302">
                  <c:v>4.93</c:v>
                </c:pt>
                <c:pt idx="303">
                  <c:v>4.8600000000000003</c:v>
                </c:pt>
                <c:pt idx="304">
                  <c:v>4.8600000000000003</c:v>
                </c:pt>
                <c:pt idx="305">
                  <c:v>4.8600000000000003</c:v>
                </c:pt>
                <c:pt idx="306">
                  <c:v>4.84</c:v>
                </c:pt>
                <c:pt idx="307">
                  <c:v>4.8499999999999996</c:v>
                </c:pt>
                <c:pt idx="308">
                  <c:v>4.8499999999999996</c:v>
                </c:pt>
                <c:pt idx="309">
                  <c:v>4.8499999999999996</c:v>
                </c:pt>
                <c:pt idx="310">
                  <c:v>4.83</c:v>
                </c:pt>
                <c:pt idx="311">
                  <c:v>4.8099999999999996</c:v>
                </c:pt>
                <c:pt idx="312">
                  <c:v>4.7699999999999996</c:v>
                </c:pt>
                <c:pt idx="313">
                  <c:v>4.7699999999999996</c:v>
                </c:pt>
                <c:pt idx="314">
                  <c:v>4.7699999999999996</c:v>
                </c:pt>
                <c:pt idx="315">
                  <c:v>4.7699999999999996</c:v>
                </c:pt>
                <c:pt idx="316">
                  <c:v>4.7699999999999996</c:v>
                </c:pt>
                <c:pt idx="317">
                  <c:v>4.76</c:v>
                </c:pt>
                <c:pt idx="318">
                  <c:v>4.76</c:v>
                </c:pt>
                <c:pt idx="319">
                  <c:v>4.75</c:v>
                </c:pt>
                <c:pt idx="320">
                  <c:v>4.71</c:v>
                </c:pt>
                <c:pt idx="321">
                  <c:v>4.68</c:v>
                </c:pt>
                <c:pt idx="322">
                  <c:v>4.58</c:v>
                </c:pt>
                <c:pt idx="323">
                  <c:v>4.5199999999999996</c:v>
                </c:pt>
                <c:pt idx="324">
                  <c:v>4.4400000000000004</c:v>
                </c:pt>
                <c:pt idx="325">
                  <c:v>4.37</c:v>
                </c:pt>
                <c:pt idx="326">
                  <c:v>4.3499999999999996</c:v>
                </c:pt>
                <c:pt idx="327">
                  <c:v>4.3899999999999997</c:v>
                </c:pt>
                <c:pt idx="328">
                  <c:v>4.43</c:v>
                </c:pt>
                <c:pt idx="329">
                  <c:v>4.4400000000000004</c:v>
                </c:pt>
                <c:pt idx="330">
                  <c:v>4.46</c:v>
                </c:pt>
                <c:pt idx="331">
                  <c:v>4.49</c:v>
                </c:pt>
                <c:pt idx="332">
                  <c:v>4.54</c:v>
                </c:pt>
                <c:pt idx="333">
                  <c:v>4.58</c:v>
                </c:pt>
                <c:pt idx="334">
                  <c:v>4.58</c:v>
                </c:pt>
                <c:pt idx="335">
                  <c:v>4.58</c:v>
                </c:pt>
                <c:pt idx="336">
                  <c:v>4.53</c:v>
                </c:pt>
                <c:pt idx="337">
                  <c:v>4.4800000000000004</c:v>
                </c:pt>
                <c:pt idx="338">
                  <c:v>4.47</c:v>
                </c:pt>
                <c:pt idx="339">
                  <c:v>4.46</c:v>
                </c:pt>
                <c:pt idx="340">
                  <c:v>4.46</c:v>
                </c:pt>
                <c:pt idx="341">
                  <c:v>4.43</c:v>
                </c:pt>
                <c:pt idx="342">
                  <c:v>4.43</c:v>
                </c:pt>
                <c:pt idx="343">
                  <c:v>4.41</c:v>
                </c:pt>
                <c:pt idx="344">
                  <c:v>4.41</c:v>
                </c:pt>
                <c:pt idx="345">
                  <c:v>4.4000000000000004</c:v>
                </c:pt>
                <c:pt idx="346">
                  <c:v>4.3499999999999996</c:v>
                </c:pt>
                <c:pt idx="347">
                  <c:v>4.3600000000000003</c:v>
                </c:pt>
                <c:pt idx="348">
                  <c:v>4.38</c:v>
                </c:pt>
                <c:pt idx="349">
                  <c:v>4.41</c:v>
                </c:pt>
                <c:pt idx="350">
                  <c:v>4.49</c:v>
                </c:pt>
                <c:pt idx="351">
                  <c:v>4.55</c:v>
                </c:pt>
                <c:pt idx="352">
                  <c:v>4.55</c:v>
                </c:pt>
                <c:pt idx="353">
                  <c:v>4.63</c:v>
                </c:pt>
                <c:pt idx="354">
                  <c:v>4.6500000000000004</c:v>
                </c:pt>
                <c:pt idx="355">
                  <c:v>4.6399999999999997</c:v>
                </c:pt>
                <c:pt idx="356">
                  <c:v>4.6399999999999997</c:v>
                </c:pt>
                <c:pt idx="357">
                  <c:v>4.66</c:v>
                </c:pt>
                <c:pt idx="358">
                  <c:v>4.6900000000000004</c:v>
                </c:pt>
                <c:pt idx="359">
                  <c:v>4.72</c:v>
                </c:pt>
                <c:pt idx="360">
                  <c:v>4.76</c:v>
                </c:pt>
                <c:pt idx="361">
                  <c:v>4.76</c:v>
                </c:pt>
                <c:pt idx="362">
                  <c:v>4.7300000000000004</c:v>
                </c:pt>
                <c:pt idx="363">
                  <c:v>4.72</c:v>
                </c:pt>
                <c:pt idx="364">
                  <c:v>4.72</c:v>
                </c:pt>
                <c:pt idx="365">
                  <c:v>4.68</c:v>
                </c:pt>
                <c:pt idx="366">
                  <c:v>4.7</c:v>
                </c:pt>
                <c:pt idx="367">
                  <c:v>4.7</c:v>
                </c:pt>
                <c:pt idx="368">
                  <c:v>4.7</c:v>
                </c:pt>
                <c:pt idx="369">
                  <c:v>4.7</c:v>
                </c:pt>
                <c:pt idx="370">
                  <c:v>4.7</c:v>
                </c:pt>
                <c:pt idx="371">
                  <c:v>4.6900000000000004</c:v>
                </c:pt>
                <c:pt idx="372">
                  <c:v>4.68</c:v>
                </c:pt>
                <c:pt idx="373">
                  <c:v>4.67</c:v>
                </c:pt>
                <c:pt idx="374">
                  <c:v>4.66</c:v>
                </c:pt>
                <c:pt idx="375">
                  <c:v>4.66</c:v>
                </c:pt>
                <c:pt idx="376">
                  <c:v>4.66</c:v>
                </c:pt>
                <c:pt idx="377">
                  <c:v>4.66</c:v>
                </c:pt>
                <c:pt idx="378">
                  <c:v>4.63</c:v>
                </c:pt>
                <c:pt idx="379">
                  <c:v>4.59</c:v>
                </c:pt>
                <c:pt idx="380">
                  <c:v>4.58</c:v>
                </c:pt>
                <c:pt idx="381">
                  <c:v>4.5599999999999996</c:v>
                </c:pt>
                <c:pt idx="382">
                  <c:v>4.5599999999999996</c:v>
                </c:pt>
                <c:pt idx="383">
                  <c:v>4.5599999999999996</c:v>
                </c:pt>
                <c:pt idx="384">
                  <c:v>4.59</c:v>
                </c:pt>
                <c:pt idx="385">
                  <c:v>4.6100000000000003</c:v>
                </c:pt>
                <c:pt idx="386">
                  <c:v>4.6399999999999997</c:v>
                </c:pt>
                <c:pt idx="387">
                  <c:v>4.6399999999999997</c:v>
                </c:pt>
                <c:pt idx="388">
                  <c:v>4.6399999999999997</c:v>
                </c:pt>
                <c:pt idx="389">
                  <c:v>4.6399999999999997</c:v>
                </c:pt>
                <c:pt idx="390">
                  <c:v>4.67</c:v>
                </c:pt>
                <c:pt idx="391">
                  <c:v>4.7</c:v>
                </c:pt>
                <c:pt idx="392">
                  <c:v>4.72</c:v>
                </c:pt>
                <c:pt idx="393">
                  <c:v>4.72</c:v>
                </c:pt>
                <c:pt idx="394">
                  <c:v>4.6900000000000004</c:v>
                </c:pt>
                <c:pt idx="395">
                  <c:v>4.6900000000000004</c:v>
                </c:pt>
                <c:pt idx="396">
                  <c:v>4.67</c:v>
                </c:pt>
                <c:pt idx="397">
                  <c:v>4.68</c:v>
                </c:pt>
                <c:pt idx="398">
                  <c:v>4.6900000000000004</c:v>
                </c:pt>
                <c:pt idx="399">
                  <c:v>4.68</c:v>
                </c:pt>
                <c:pt idx="400">
                  <c:v>4.66</c:v>
                </c:pt>
                <c:pt idx="401">
                  <c:v>4.66</c:v>
                </c:pt>
                <c:pt idx="402">
                  <c:v>4.66</c:v>
                </c:pt>
                <c:pt idx="403">
                  <c:v>4.6399999999999997</c:v>
                </c:pt>
                <c:pt idx="404">
                  <c:v>4.6399999999999997</c:v>
                </c:pt>
                <c:pt idx="405">
                  <c:v>4.62</c:v>
                </c:pt>
                <c:pt idx="406">
                  <c:v>4.59</c:v>
                </c:pt>
                <c:pt idx="407">
                  <c:v>4.57</c:v>
                </c:pt>
                <c:pt idx="408">
                  <c:v>4.5599999999999996</c:v>
                </c:pt>
                <c:pt idx="409">
                  <c:v>4.54</c:v>
                </c:pt>
                <c:pt idx="410">
                  <c:v>4.54</c:v>
                </c:pt>
                <c:pt idx="411">
                  <c:v>4.54</c:v>
                </c:pt>
                <c:pt idx="412">
                  <c:v>4.54</c:v>
                </c:pt>
                <c:pt idx="413">
                  <c:v>4.54</c:v>
                </c:pt>
                <c:pt idx="414">
                  <c:v>4.5199999999999996</c:v>
                </c:pt>
                <c:pt idx="415">
                  <c:v>4.47</c:v>
                </c:pt>
                <c:pt idx="416">
                  <c:v>4.42</c:v>
                </c:pt>
                <c:pt idx="417">
                  <c:v>4.41</c:v>
                </c:pt>
                <c:pt idx="418">
                  <c:v>4.3600000000000003</c:v>
                </c:pt>
                <c:pt idx="419">
                  <c:v>4.26</c:v>
                </c:pt>
                <c:pt idx="420">
                  <c:v>4.2300000000000004</c:v>
                </c:pt>
                <c:pt idx="421">
                  <c:v>4.2300000000000004</c:v>
                </c:pt>
                <c:pt idx="422">
                  <c:v>4.21</c:v>
                </c:pt>
                <c:pt idx="423">
                  <c:v>4.21</c:v>
                </c:pt>
                <c:pt idx="424">
                  <c:v>4.1500000000000004</c:v>
                </c:pt>
                <c:pt idx="425">
                  <c:v>4.0999999999999996</c:v>
                </c:pt>
                <c:pt idx="426">
                  <c:v>4.0999999999999996</c:v>
                </c:pt>
                <c:pt idx="427">
                  <c:v>4.1100000000000003</c:v>
                </c:pt>
                <c:pt idx="428">
                  <c:v>4.0999999999999996</c:v>
                </c:pt>
                <c:pt idx="429">
                  <c:v>4.07</c:v>
                </c:pt>
                <c:pt idx="430">
                  <c:v>4.0599999999999996</c:v>
                </c:pt>
                <c:pt idx="431">
                  <c:v>4.0599999999999996</c:v>
                </c:pt>
                <c:pt idx="432">
                  <c:v>4.03</c:v>
                </c:pt>
                <c:pt idx="433">
                  <c:v>4</c:v>
                </c:pt>
                <c:pt idx="434">
                  <c:v>4</c:v>
                </c:pt>
                <c:pt idx="435">
                  <c:v>3.95</c:v>
                </c:pt>
                <c:pt idx="436">
                  <c:v>3.95</c:v>
                </c:pt>
                <c:pt idx="437">
                  <c:v>3.92</c:v>
                </c:pt>
                <c:pt idx="438">
                  <c:v>3.87</c:v>
                </c:pt>
                <c:pt idx="439">
                  <c:v>3.82</c:v>
                </c:pt>
                <c:pt idx="440">
                  <c:v>3.81</c:v>
                </c:pt>
                <c:pt idx="441">
                  <c:v>3.81</c:v>
                </c:pt>
                <c:pt idx="442">
                  <c:v>3.85</c:v>
                </c:pt>
                <c:pt idx="443">
                  <c:v>3.88</c:v>
                </c:pt>
                <c:pt idx="444">
                  <c:v>3.93</c:v>
                </c:pt>
                <c:pt idx="445">
                  <c:v>3.98</c:v>
                </c:pt>
                <c:pt idx="446">
                  <c:v>4.03</c:v>
                </c:pt>
                <c:pt idx="447">
                  <c:v>4.09</c:v>
                </c:pt>
                <c:pt idx="448">
                  <c:v>4.09</c:v>
                </c:pt>
                <c:pt idx="449">
                  <c:v>4.08</c:v>
                </c:pt>
                <c:pt idx="450">
                  <c:v>4.08</c:v>
                </c:pt>
                <c:pt idx="451">
                  <c:v>4.08</c:v>
                </c:pt>
                <c:pt idx="452">
                  <c:v>4.08</c:v>
                </c:pt>
                <c:pt idx="453">
                  <c:v>4.08</c:v>
                </c:pt>
                <c:pt idx="454">
                  <c:v>4.08</c:v>
                </c:pt>
                <c:pt idx="455">
                  <c:v>4.09</c:v>
                </c:pt>
                <c:pt idx="456">
                  <c:v>4.13</c:v>
                </c:pt>
                <c:pt idx="457">
                  <c:v>4.18</c:v>
                </c:pt>
                <c:pt idx="458">
                  <c:v>4.22</c:v>
                </c:pt>
                <c:pt idx="459">
                  <c:v>4.2300000000000004</c:v>
                </c:pt>
                <c:pt idx="460">
                  <c:v>4.2300000000000004</c:v>
                </c:pt>
                <c:pt idx="461">
                  <c:v>4.2300000000000004</c:v>
                </c:pt>
                <c:pt idx="462">
                  <c:v>4.2300000000000004</c:v>
                </c:pt>
                <c:pt idx="463">
                  <c:v>4.24</c:v>
                </c:pt>
                <c:pt idx="464">
                  <c:v>4.24</c:v>
                </c:pt>
                <c:pt idx="465">
                  <c:v>4.24</c:v>
                </c:pt>
                <c:pt idx="466">
                  <c:v>4.26</c:v>
                </c:pt>
                <c:pt idx="467">
                  <c:v>4.26</c:v>
                </c:pt>
                <c:pt idx="468">
                  <c:v>4.26</c:v>
                </c:pt>
                <c:pt idx="469">
                  <c:v>4.29</c:v>
                </c:pt>
                <c:pt idx="470">
                  <c:v>4.33</c:v>
                </c:pt>
                <c:pt idx="471">
                  <c:v>4.33</c:v>
                </c:pt>
                <c:pt idx="472">
                  <c:v>4.3099999999999996</c:v>
                </c:pt>
                <c:pt idx="473">
                  <c:v>4.3099999999999996</c:v>
                </c:pt>
                <c:pt idx="474">
                  <c:v>4.3099999999999996</c:v>
                </c:pt>
                <c:pt idx="475">
                  <c:v>4.29</c:v>
                </c:pt>
                <c:pt idx="476">
                  <c:v>4.29</c:v>
                </c:pt>
                <c:pt idx="477">
                  <c:v>4.28</c:v>
                </c:pt>
                <c:pt idx="478">
                  <c:v>4.28</c:v>
                </c:pt>
                <c:pt idx="479">
                  <c:v>4.25</c:v>
                </c:pt>
                <c:pt idx="480">
                  <c:v>4.2</c:v>
                </c:pt>
                <c:pt idx="481">
                  <c:v>4.18</c:v>
                </c:pt>
                <c:pt idx="482">
                  <c:v>4.18</c:v>
                </c:pt>
                <c:pt idx="483">
                  <c:v>4.18</c:v>
                </c:pt>
                <c:pt idx="484">
                  <c:v>4.08</c:v>
                </c:pt>
                <c:pt idx="485">
                  <c:v>4.07</c:v>
                </c:pt>
                <c:pt idx="486">
                  <c:v>4.1100000000000003</c:v>
                </c:pt>
                <c:pt idx="487">
                  <c:v>4.12</c:v>
                </c:pt>
                <c:pt idx="488">
                  <c:v>4.12</c:v>
                </c:pt>
                <c:pt idx="489">
                  <c:v>4.12</c:v>
                </c:pt>
                <c:pt idx="490">
                  <c:v>4.12</c:v>
                </c:pt>
                <c:pt idx="491">
                  <c:v>4.0999999999999996</c:v>
                </c:pt>
                <c:pt idx="492">
                  <c:v>4.0999999999999996</c:v>
                </c:pt>
                <c:pt idx="493">
                  <c:v>4.0999999999999996</c:v>
                </c:pt>
                <c:pt idx="494">
                  <c:v>4.12</c:v>
                </c:pt>
                <c:pt idx="495">
                  <c:v>4.1100000000000003</c:v>
                </c:pt>
                <c:pt idx="496">
                  <c:v>4.1100000000000003</c:v>
                </c:pt>
                <c:pt idx="497">
                  <c:v>4.13</c:v>
                </c:pt>
                <c:pt idx="498">
                  <c:v>4.13</c:v>
                </c:pt>
                <c:pt idx="499">
                  <c:v>4.13</c:v>
                </c:pt>
                <c:pt idx="500">
                  <c:v>4.1500000000000004</c:v>
                </c:pt>
                <c:pt idx="501">
                  <c:v>4.16</c:v>
                </c:pt>
                <c:pt idx="502">
                  <c:v>4.12</c:v>
                </c:pt>
                <c:pt idx="503">
                  <c:v>4.12</c:v>
                </c:pt>
                <c:pt idx="504">
                  <c:v>4.13</c:v>
                </c:pt>
                <c:pt idx="505">
                  <c:v>4.13</c:v>
                </c:pt>
                <c:pt idx="506">
                  <c:v>4.13</c:v>
                </c:pt>
                <c:pt idx="507">
                  <c:v>4.13</c:v>
                </c:pt>
                <c:pt idx="508">
                  <c:v>4.0999999999999996</c:v>
                </c:pt>
                <c:pt idx="509">
                  <c:v>4.09</c:v>
                </c:pt>
                <c:pt idx="510">
                  <c:v>4.08</c:v>
                </c:pt>
                <c:pt idx="511">
                  <c:v>4.08</c:v>
                </c:pt>
                <c:pt idx="512">
                  <c:v>4.05</c:v>
                </c:pt>
                <c:pt idx="513">
                  <c:v>4.05</c:v>
                </c:pt>
                <c:pt idx="514">
                  <c:v>4.07</c:v>
                </c:pt>
                <c:pt idx="515">
                  <c:v>4.0999999999999996</c:v>
                </c:pt>
                <c:pt idx="516">
                  <c:v>4.1500000000000004</c:v>
                </c:pt>
                <c:pt idx="517">
                  <c:v>4.21</c:v>
                </c:pt>
                <c:pt idx="518">
                  <c:v>4.2300000000000004</c:v>
                </c:pt>
                <c:pt idx="519">
                  <c:v>4.2300000000000004</c:v>
                </c:pt>
                <c:pt idx="520">
                  <c:v>4.22</c:v>
                </c:pt>
                <c:pt idx="521">
                  <c:v>4.2</c:v>
                </c:pt>
                <c:pt idx="522">
                  <c:v>4.2</c:v>
                </c:pt>
                <c:pt idx="523">
                  <c:v>4.1399999999999997</c:v>
                </c:pt>
                <c:pt idx="524">
                  <c:v>4.1399999999999997</c:v>
                </c:pt>
                <c:pt idx="525">
                  <c:v>4.1399999999999997</c:v>
                </c:pt>
                <c:pt idx="526">
                  <c:v>4.17</c:v>
                </c:pt>
                <c:pt idx="527">
                  <c:v>4.17</c:v>
                </c:pt>
                <c:pt idx="528">
                  <c:v>4.17</c:v>
                </c:pt>
                <c:pt idx="529">
                  <c:v>4.17</c:v>
                </c:pt>
                <c:pt idx="530">
                  <c:v>4.17</c:v>
                </c:pt>
                <c:pt idx="531">
                  <c:v>4.18</c:v>
                </c:pt>
                <c:pt idx="532">
                  <c:v>4.1900000000000004</c:v>
                </c:pt>
                <c:pt idx="533">
                  <c:v>4.1900000000000004</c:v>
                </c:pt>
                <c:pt idx="534">
                  <c:v>4.1900000000000004</c:v>
                </c:pt>
                <c:pt idx="535">
                  <c:v>4.18</c:v>
                </c:pt>
                <c:pt idx="536">
                  <c:v>4.17</c:v>
                </c:pt>
                <c:pt idx="537">
                  <c:v>4.17</c:v>
                </c:pt>
                <c:pt idx="538">
                  <c:v>4.16</c:v>
                </c:pt>
                <c:pt idx="539">
                  <c:v>4.16</c:v>
                </c:pt>
                <c:pt idx="540">
                  <c:v>4.16</c:v>
                </c:pt>
                <c:pt idx="541">
                  <c:v>4.16</c:v>
                </c:pt>
                <c:pt idx="542">
                  <c:v>4.1399999999999997</c:v>
                </c:pt>
                <c:pt idx="543">
                  <c:v>4.1500000000000004</c:v>
                </c:pt>
                <c:pt idx="544">
                  <c:v>4.1500000000000004</c:v>
                </c:pt>
                <c:pt idx="545">
                  <c:v>4.1500000000000004</c:v>
                </c:pt>
                <c:pt idx="546">
                  <c:v>4.1500000000000004</c:v>
                </c:pt>
                <c:pt idx="547">
                  <c:v>4.1500000000000004</c:v>
                </c:pt>
                <c:pt idx="548">
                  <c:v>4.1500000000000004</c:v>
                </c:pt>
                <c:pt idx="549">
                  <c:v>4.1500000000000004</c:v>
                </c:pt>
                <c:pt idx="550">
                  <c:v>4.1500000000000004</c:v>
                </c:pt>
                <c:pt idx="551">
                  <c:v>4.1500000000000004</c:v>
                </c:pt>
                <c:pt idx="552">
                  <c:v>4.1500000000000004</c:v>
                </c:pt>
                <c:pt idx="553">
                  <c:v>4.1500000000000004</c:v>
                </c:pt>
                <c:pt idx="554">
                  <c:v>4.1500000000000004</c:v>
                </c:pt>
                <c:pt idx="555">
                  <c:v>4.1500000000000004</c:v>
                </c:pt>
                <c:pt idx="556">
                  <c:v>4.16</c:v>
                </c:pt>
                <c:pt idx="557">
                  <c:v>4.17</c:v>
                </c:pt>
                <c:pt idx="558">
                  <c:v>4.17</c:v>
                </c:pt>
                <c:pt idx="559">
                  <c:v>4.17</c:v>
                </c:pt>
                <c:pt idx="560">
                  <c:v>4.17</c:v>
                </c:pt>
                <c:pt idx="561">
                  <c:v>4.17</c:v>
                </c:pt>
                <c:pt idx="562">
                  <c:v>4.17</c:v>
                </c:pt>
                <c:pt idx="563">
                  <c:v>4.17</c:v>
                </c:pt>
                <c:pt idx="564">
                  <c:v>4.17</c:v>
                </c:pt>
                <c:pt idx="565">
                  <c:v>4.17</c:v>
                </c:pt>
                <c:pt idx="566">
                  <c:v>4.17</c:v>
                </c:pt>
                <c:pt idx="567">
                  <c:v>4.17</c:v>
                </c:pt>
                <c:pt idx="568">
                  <c:v>4.17</c:v>
                </c:pt>
                <c:pt idx="569">
                  <c:v>4.16</c:v>
                </c:pt>
                <c:pt idx="570">
                  <c:v>4.1500000000000004</c:v>
                </c:pt>
                <c:pt idx="571">
                  <c:v>4.1500000000000004</c:v>
                </c:pt>
                <c:pt idx="572">
                  <c:v>4.1500000000000004</c:v>
                </c:pt>
                <c:pt idx="573">
                  <c:v>4.1500000000000004</c:v>
                </c:pt>
                <c:pt idx="574">
                  <c:v>4.1399999999999997</c:v>
                </c:pt>
                <c:pt idx="575">
                  <c:v>4.1100000000000003</c:v>
                </c:pt>
                <c:pt idx="576">
                  <c:v>4.0999999999999996</c:v>
                </c:pt>
                <c:pt idx="577">
                  <c:v>4.1100000000000003</c:v>
                </c:pt>
                <c:pt idx="578">
                  <c:v>4.1100000000000003</c:v>
                </c:pt>
                <c:pt idx="579">
                  <c:v>4.0599999999999996</c:v>
                </c:pt>
                <c:pt idx="580">
                  <c:v>4.0599999999999996</c:v>
                </c:pt>
                <c:pt idx="581">
                  <c:v>4.0599999999999996</c:v>
                </c:pt>
                <c:pt idx="582">
                  <c:v>4.05</c:v>
                </c:pt>
                <c:pt idx="583">
                  <c:v>4.05</c:v>
                </c:pt>
                <c:pt idx="584">
                  <c:v>4.04</c:v>
                </c:pt>
                <c:pt idx="585">
                  <c:v>4.0199999999999996</c:v>
                </c:pt>
                <c:pt idx="586">
                  <c:v>3.99</c:v>
                </c:pt>
                <c:pt idx="587">
                  <c:v>4.01</c:v>
                </c:pt>
                <c:pt idx="588">
                  <c:v>4.04</c:v>
                </c:pt>
                <c:pt idx="589">
                  <c:v>4.04</c:v>
                </c:pt>
                <c:pt idx="590">
                  <c:v>4.04</c:v>
                </c:pt>
                <c:pt idx="591">
                  <c:v>4.04</c:v>
                </c:pt>
                <c:pt idx="592">
                  <c:v>4.04</c:v>
                </c:pt>
                <c:pt idx="593">
                  <c:v>4.04</c:v>
                </c:pt>
                <c:pt idx="594">
                  <c:v>4.0199999999999996</c:v>
                </c:pt>
                <c:pt idx="595">
                  <c:v>4</c:v>
                </c:pt>
                <c:pt idx="596">
                  <c:v>3.98</c:v>
                </c:pt>
                <c:pt idx="597">
                  <c:v>3.96</c:v>
                </c:pt>
                <c:pt idx="598">
                  <c:v>3.96</c:v>
                </c:pt>
                <c:pt idx="599">
                  <c:v>3.93</c:v>
                </c:pt>
                <c:pt idx="600">
                  <c:v>3.96</c:v>
                </c:pt>
                <c:pt idx="601">
                  <c:v>4</c:v>
                </c:pt>
                <c:pt idx="602">
                  <c:v>4</c:v>
                </c:pt>
                <c:pt idx="603">
                  <c:v>4</c:v>
                </c:pt>
                <c:pt idx="604">
                  <c:v>3.99</c:v>
                </c:pt>
                <c:pt idx="605">
                  <c:v>4.01</c:v>
                </c:pt>
                <c:pt idx="606">
                  <c:v>3.99</c:v>
                </c:pt>
                <c:pt idx="607">
                  <c:v>4</c:v>
                </c:pt>
                <c:pt idx="608">
                  <c:v>4</c:v>
                </c:pt>
                <c:pt idx="609">
                  <c:v>4</c:v>
                </c:pt>
                <c:pt idx="610">
                  <c:v>4.04</c:v>
                </c:pt>
                <c:pt idx="611">
                  <c:v>4.04</c:v>
                </c:pt>
                <c:pt idx="612">
                  <c:v>4.07</c:v>
                </c:pt>
                <c:pt idx="613">
                  <c:v>4.08</c:v>
                </c:pt>
                <c:pt idx="614">
                  <c:v>4.08</c:v>
                </c:pt>
                <c:pt idx="615">
                  <c:v>4.08</c:v>
                </c:pt>
                <c:pt idx="616">
                  <c:v>4.08</c:v>
                </c:pt>
                <c:pt idx="617">
                  <c:v>4.08</c:v>
                </c:pt>
                <c:pt idx="618">
                  <c:v>4.08</c:v>
                </c:pt>
                <c:pt idx="619">
                  <c:v>4.05</c:v>
                </c:pt>
                <c:pt idx="620">
                  <c:v>4.05</c:v>
                </c:pt>
                <c:pt idx="621">
                  <c:v>4.05</c:v>
                </c:pt>
                <c:pt idx="622">
                  <c:v>4.05</c:v>
                </c:pt>
                <c:pt idx="623">
                  <c:v>4.04</c:v>
                </c:pt>
                <c:pt idx="624">
                  <c:v>4.0199999999999996</c:v>
                </c:pt>
                <c:pt idx="625">
                  <c:v>4.01</c:v>
                </c:pt>
                <c:pt idx="626">
                  <c:v>4</c:v>
                </c:pt>
                <c:pt idx="627">
                  <c:v>4</c:v>
                </c:pt>
                <c:pt idx="628">
                  <c:v>3.99</c:v>
                </c:pt>
                <c:pt idx="629">
                  <c:v>3.99</c:v>
                </c:pt>
                <c:pt idx="630">
                  <c:v>3.99</c:v>
                </c:pt>
                <c:pt idx="631">
                  <c:v>3.99</c:v>
                </c:pt>
                <c:pt idx="632">
                  <c:v>3.99</c:v>
                </c:pt>
                <c:pt idx="633">
                  <c:v>3.99</c:v>
                </c:pt>
                <c:pt idx="634">
                  <c:v>3.98</c:v>
                </c:pt>
                <c:pt idx="635">
                  <c:v>3.97</c:v>
                </c:pt>
                <c:pt idx="636">
                  <c:v>3.97</c:v>
                </c:pt>
                <c:pt idx="637">
                  <c:v>3.97</c:v>
                </c:pt>
                <c:pt idx="638">
                  <c:v>3.97</c:v>
                </c:pt>
                <c:pt idx="639">
                  <c:v>3.97</c:v>
                </c:pt>
                <c:pt idx="640">
                  <c:v>3.97</c:v>
                </c:pt>
                <c:pt idx="641">
                  <c:v>3.97</c:v>
                </c:pt>
                <c:pt idx="642">
                  <c:v>3.97</c:v>
                </c:pt>
                <c:pt idx="643">
                  <c:v>3.97</c:v>
                </c:pt>
                <c:pt idx="644">
                  <c:v>3.97</c:v>
                </c:pt>
                <c:pt idx="645">
                  <c:v>3.97</c:v>
                </c:pt>
                <c:pt idx="646">
                  <c:v>3.97</c:v>
                </c:pt>
                <c:pt idx="647">
                  <c:v>3.96</c:v>
                </c:pt>
                <c:pt idx="648">
                  <c:v>3.96</c:v>
                </c:pt>
                <c:pt idx="649">
                  <c:v>3.95</c:v>
                </c:pt>
                <c:pt idx="650">
                  <c:v>3.94</c:v>
                </c:pt>
                <c:pt idx="651">
                  <c:v>3.94</c:v>
                </c:pt>
                <c:pt idx="652">
                  <c:v>3.91</c:v>
                </c:pt>
                <c:pt idx="653">
                  <c:v>3.88</c:v>
                </c:pt>
                <c:pt idx="654">
                  <c:v>3.87</c:v>
                </c:pt>
                <c:pt idx="655">
                  <c:v>3.86</c:v>
                </c:pt>
                <c:pt idx="656">
                  <c:v>3.84</c:v>
                </c:pt>
                <c:pt idx="657">
                  <c:v>3.83</c:v>
                </c:pt>
                <c:pt idx="658">
                  <c:v>3.81</c:v>
                </c:pt>
                <c:pt idx="659">
                  <c:v>3.78</c:v>
                </c:pt>
                <c:pt idx="660">
                  <c:v>3.75</c:v>
                </c:pt>
                <c:pt idx="661">
                  <c:v>3.75</c:v>
                </c:pt>
                <c:pt idx="662">
                  <c:v>3.7</c:v>
                </c:pt>
                <c:pt idx="663">
                  <c:v>3.67</c:v>
                </c:pt>
                <c:pt idx="664">
                  <c:v>3.67</c:v>
                </c:pt>
                <c:pt idx="665">
                  <c:v>3.69</c:v>
                </c:pt>
                <c:pt idx="666">
                  <c:v>3.69</c:v>
                </c:pt>
                <c:pt idx="667">
                  <c:v>3.67</c:v>
                </c:pt>
                <c:pt idx="668">
                  <c:v>3.68</c:v>
                </c:pt>
                <c:pt idx="669">
                  <c:v>3.69</c:v>
                </c:pt>
                <c:pt idx="670">
                  <c:v>3.72</c:v>
                </c:pt>
                <c:pt idx="671">
                  <c:v>3.72</c:v>
                </c:pt>
                <c:pt idx="672">
                  <c:v>3.72</c:v>
                </c:pt>
                <c:pt idx="673">
                  <c:v>3.72</c:v>
                </c:pt>
                <c:pt idx="674">
                  <c:v>3.72</c:v>
                </c:pt>
                <c:pt idx="675">
                  <c:v>3.72</c:v>
                </c:pt>
                <c:pt idx="676">
                  <c:v>3.72</c:v>
                </c:pt>
                <c:pt idx="677">
                  <c:v>3.73</c:v>
                </c:pt>
                <c:pt idx="678">
                  <c:v>3.76</c:v>
                </c:pt>
                <c:pt idx="679">
                  <c:v>3.76</c:v>
                </c:pt>
                <c:pt idx="680">
                  <c:v>3.76</c:v>
                </c:pt>
                <c:pt idx="681">
                  <c:v>3.74</c:v>
                </c:pt>
                <c:pt idx="682">
                  <c:v>3.7</c:v>
                </c:pt>
                <c:pt idx="683">
                  <c:v>3.69</c:v>
                </c:pt>
                <c:pt idx="684">
                  <c:v>3.7</c:v>
                </c:pt>
                <c:pt idx="685">
                  <c:v>3.7</c:v>
                </c:pt>
                <c:pt idx="686">
                  <c:v>3.68</c:v>
                </c:pt>
                <c:pt idx="687">
                  <c:v>3.69</c:v>
                </c:pt>
                <c:pt idx="688">
                  <c:v>3.7</c:v>
                </c:pt>
                <c:pt idx="689">
                  <c:v>3.72</c:v>
                </c:pt>
                <c:pt idx="690">
                  <c:v>3.73</c:v>
                </c:pt>
                <c:pt idx="691">
                  <c:v>3.74</c:v>
                </c:pt>
                <c:pt idx="692">
                  <c:v>3.73</c:v>
                </c:pt>
                <c:pt idx="693">
                  <c:v>3.72</c:v>
                </c:pt>
                <c:pt idx="694">
                  <c:v>3.71</c:v>
                </c:pt>
                <c:pt idx="695">
                  <c:v>3.71</c:v>
                </c:pt>
                <c:pt idx="696">
                  <c:v>3.73</c:v>
                </c:pt>
                <c:pt idx="697">
                  <c:v>3.73</c:v>
                </c:pt>
                <c:pt idx="698">
                  <c:v>3.77</c:v>
                </c:pt>
                <c:pt idx="699">
                  <c:v>3.77</c:v>
                </c:pt>
                <c:pt idx="700">
                  <c:v>3.77</c:v>
                </c:pt>
                <c:pt idx="701">
                  <c:v>3.75</c:v>
                </c:pt>
                <c:pt idx="702">
                  <c:v>3.75</c:v>
                </c:pt>
                <c:pt idx="703">
                  <c:v>3.75</c:v>
                </c:pt>
                <c:pt idx="704">
                  <c:v>3.77</c:v>
                </c:pt>
                <c:pt idx="705">
                  <c:v>3.81</c:v>
                </c:pt>
                <c:pt idx="706">
                  <c:v>3.86</c:v>
                </c:pt>
                <c:pt idx="707">
                  <c:v>3.86</c:v>
                </c:pt>
                <c:pt idx="708">
                  <c:v>3.86</c:v>
                </c:pt>
                <c:pt idx="709">
                  <c:v>3.86</c:v>
                </c:pt>
                <c:pt idx="710">
                  <c:v>3.88</c:v>
                </c:pt>
                <c:pt idx="711">
                  <c:v>3.9</c:v>
                </c:pt>
                <c:pt idx="712">
                  <c:v>3.9</c:v>
                </c:pt>
                <c:pt idx="713">
                  <c:v>3.93</c:v>
                </c:pt>
                <c:pt idx="714">
                  <c:v>3.97</c:v>
                </c:pt>
                <c:pt idx="715">
                  <c:v>4.0999999999999996</c:v>
                </c:pt>
                <c:pt idx="716">
                  <c:v>4.17</c:v>
                </c:pt>
                <c:pt idx="717">
                  <c:v>4.2</c:v>
                </c:pt>
                <c:pt idx="718">
                  <c:v>4.3099999999999996</c:v>
                </c:pt>
                <c:pt idx="719">
                  <c:v>4.42</c:v>
                </c:pt>
                <c:pt idx="720">
                  <c:v>4.62</c:v>
                </c:pt>
                <c:pt idx="721">
                  <c:v>4.5</c:v>
                </c:pt>
                <c:pt idx="722">
                  <c:v>4.4000000000000004</c:v>
                </c:pt>
                <c:pt idx="723">
                  <c:v>4.3600000000000003</c:v>
                </c:pt>
                <c:pt idx="724">
                  <c:v>4.3099999999999996</c:v>
                </c:pt>
                <c:pt idx="725">
                  <c:v>4.3099999999999996</c:v>
                </c:pt>
                <c:pt idx="726">
                  <c:v>4.3099999999999996</c:v>
                </c:pt>
                <c:pt idx="727">
                  <c:v>4.3099999999999996</c:v>
                </c:pt>
                <c:pt idx="728">
                  <c:v>4.28</c:v>
                </c:pt>
                <c:pt idx="729">
                  <c:v>4.3099999999999996</c:v>
                </c:pt>
                <c:pt idx="730">
                  <c:v>4.34</c:v>
                </c:pt>
                <c:pt idx="731">
                  <c:v>4.3600000000000003</c:v>
                </c:pt>
                <c:pt idx="732">
                  <c:v>4.3600000000000003</c:v>
                </c:pt>
                <c:pt idx="733">
                  <c:v>4.4800000000000004</c:v>
                </c:pt>
                <c:pt idx="734">
                  <c:v>4.62</c:v>
                </c:pt>
                <c:pt idx="735">
                  <c:v>4.6100000000000003</c:v>
                </c:pt>
                <c:pt idx="736">
                  <c:v>4.6100000000000003</c:v>
                </c:pt>
                <c:pt idx="737">
                  <c:v>4.6900000000000004</c:v>
                </c:pt>
                <c:pt idx="738">
                  <c:v>4.84</c:v>
                </c:pt>
                <c:pt idx="739">
                  <c:v>4.8499999999999996</c:v>
                </c:pt>
                <c:pt idx="740">
                  <c:v>4.78</c:v>
                </c:pt>
                <c:pt idx="741">
                  <c:v>4.66</c:v>
                </c:pt>
                <c:pt idx="742">
                  <c:v>4.66</c:v>
                </c:pt>
                <c:pt idx="743">
                  <c:v>4.66</c:v>
                </c:pt>
                <c:pt idx="744">
                  <c:v>4.66</c:v>
                </c:pt>
                <c:pt idx="745">
                  <c:v>4.66</c:v>
                </c:pt>
                <c:pt idx="746">
                  <c:v>4.67</c:v>
                </c:pt>
                <c:pt idx="747">
                  <c:v>4.68</c:v>
                </c:pt>
                <c:pt idx="748">
                  <c:v>4.68</c:v>
                </c:pt>
                <c:pt idx="749">
                  <c:v>4.68</c:v>
                </c:pt>
                <c:pt idx="750">
                  <c:v>4.68</c:v>
                </c:pt>
                <c:pt idx="751">
                  <c:v>4.68</c:v>
                </c:pt>
                <c:pt idx="752">
                  <c:v>4.68</c:v>
                </c:pt>
                <c:pt idx="753">
                  <c:v>4.71</c:v>
                </c:pt>
                <c:pt idx="754">
                  <c:v>4.74</c:v>
                </c:pt>
                <c:pt idx="755">
                  <c:v>4.74</c:v>
                </c:pt>
                <c:pt idx="756">
                  <c:v>4.79</c:v>
                </c:pt>
                <c:pt idx="757">
                  <c:v>4.83</c:v>
                </c:pt>
                <c:pt idx="758">
                  <c:v>4.92</c:v>
                </c:pt>
                <c:pt idx="759">
                  <c:v>5.01</c:v>
                </c:pt>
                <c:pt idx="760">
                  <c:v>5.08</c:v>
                </c:pt>
                <c:pt idx="761">
                  <c:v>5.0199999999999996</c:v>
                </c:pt>
                <c:pt idx="762">
                  <c:v>4.9800000000000004</c:v>
                </c:pt>
                <c:pt idx="763">
                  <c:v>4.95</c:v>
                </c:pt>
                <c:pt idx="764">
                  <c:v>4.9000000000000004</c:v>
                </c:pt>
                <c:pt idx="765">
                  <c:v>4.8600000000000003</c:v>
                </c:pt>
                <c:pt idx="766">
                  <c:v>4.83</c:v>
                </c:pt>
                <c:pt idx="767">
                  <c:v>4.82</c:v>
                </c:pt>
                <c:pt idx="768">
                  <c:v>4.8</c:v>
                </c:pt>
                <c:pt idx="769">
                  <c:v>4.78</c:v>
                </c:pt>
                <c:pt idx="770">
                  <c:v>4.78</c:v>
                </c:pt>
                <c:pt idx="771">
                  <c:v>4.79</c:v>
                </c:pt>
                <c:pt idx="772">
                  <c:v>4.83</c:v>
                </c:pt>
                <c:pt idx="773">
                  <c:v>4.87</c:v>
                </c:pt>
                <c:pt idx="774">
                  <c:v>4.92</c:v>
                </c:pt>
                <c:pt idx="775">
                  <c:v>4.92</c:v>
                </c:pt>
                <c:pt idx="776">
                  <c:v>4.95</c:v>
                </c:pt>
                <c:pt idx="777">
                  <c:v>4.95</c:v>
                </c:pt>
                <c:pt idx="778">
                  <c:v>4.9400000000000004</c:v>
                </c:pt>
                <c:pt idx="779">
                  <c:v>4.9000000000000004</c:v>
                </c:pt>
                <c:pt idx="780">
                  <c:v>4.9000000000000004</c:v>
                </c:pt>
                <c:pt idx="781">
                  <c:v>4.8600000000000003</c:v>
                </c:pt>
                <c:pt idx="782">
                  <c:v>4.82</c:v>
                </c:pt>
                <c:pt idx="783">
                  <c:v>4.78</c:v>
                </c:pt>
                <c:pt idx="784">
                  <c:v>4.76</c:v>
                </c:pt>
                <c:pt idx="785">
                  <c:v>4.7300000000000004</c:v>
                </c:pt>
                <c:pt idx="786">
                  <c:v>4.72</c:v>
                </c:pt>
                <c:pt idx="787">
                  <c:v>4.6900000000000004</c:v>
                </c:pt>
                <c:pt idx="788">
                  <c:v>4.6900000000000004</c:v>
                </c:pt>
                <c:pt idx="789">
                  <c:v>4.6900000000000004</c:v>
                </c:pt>
                <c:pt idx="790">
                  <c:v>4.7</c:v>
                </c:pt>
                <c:pt idx="791">
                  <c:v>4.7</c:v>
                </c:pt>
                <c:pt idx="792">
                  <c:v>4.75</c:v>
                </c:pt>
                <c:pt idx="793">
                  <c:v>4.76</c:v>
                </c:pt>
                <c:pt idx="794">
                  <c:v>4.78</c:v>
                </c:pt>
                <c:pt idx="795">
                  <c:v>4.78</c:v>
                </c:pt>
                <c:pt idx="796">
                  <c:v>4.78</c:v>
                </c:pt>
                <c:pt idx="797">
                  <c:v>4.78</c:v>
                </c:pt>
                <c:pt idx="798">
                  <c:v>4.78</c:v>
                </c:pt>
                <c:pt idx="799">
                  <c:v>4.78</c:v>
                </c:pt>
                <c:pt idx="800">
                  <c:v>4.74</c:v>
                </c:pt>
                <c:pt idx="801">
                  <c:v>4.68</c:v>
                </c:pt>
                <c:pt idx="802">
                  <c:v>4.68</c:v>
                </c:pt>
                <c:pt idx="803">
                  <c:v>4.68</c:v>
                </c:pt>
                <c:pt idx="804">
                  <c:v>4.7</c:v>
                </c:pt>
                <c:pt idx="805">
                  <c:v>4.7</c:v>
                </c:pt>
                <c:pt idx="806">
                  <c:v>4.7</c:v>
                </c:pt>
                <c:pt idx="807">
                  <c:v>4.7300000000000004</c:v>
                </c:pt>
                <c:pt idx="808">
                  <c:v>4.7300000000000004</c:v>
                </c:pt>
                <c:pt idx="809">
                  <c:v>4.75</c:v>
                </c:pt>
                <c:pt idx="810">
                  <c:v>4.79</c:v>
                </c:pt>
                <c:pt idx="811">
                  <c:v>4.8</c:v>
                </c:pt>
                <c:pt idx="812">
                  <c:v>4.8</c:v>
                </c:pt>
                <c:pt idx="813">
                  <c:v>4.8</c:v>
                </c:pt>
                <c:pt idx="814">
                  <c:v>4.8</c:v>
                </c:pt>
                <c:pt idx="815">
                  <c:v>4.8</c:v>
                </c:pt>
                <c:pt idx="816">
                  <c:v>4.82</c:v>
                </c:pt>
                <c:pt idx="817">
                  <c:v>4.82</c:v>
                </c:pt>
                <c:pt idx="818">
                  <c:v>4.8499999999999996</c:v>
                </c:pt>
                <c:pt idx="819">
                  <c:v>4.8499999999999996</c:v>
                </c:pt>
                <c:pt idx="820">
                  <c:v>4.83</c:v>
                </c:pt>
                <c:pt idx="821">
                  <c:v>4.82</c:v>
                </c:pt>
                <c:pt idx="822">
                  <c:v>4.8</c:v>
                </c:pt>
                <c:pt idx="823">
                  <c:v>4.78</c:v>
                </c:pt>
                <c:pt idx="824">
                  <c:v>4.76</c:v>
                </c:pt>
                <c:pt idx="825">
                  <c:v>4.74</c:v>
                </c:pt>
                <c:pt idx="826">
                  <c:v>4.72</c:v>
                </c:pt>
                <c:pt idx="827">
                  <c:v>4.7</c:v>
                </c:pt>
                <c:pt idx="828">
                  <c:v>4.68</c:v>
                </c:pt>
                <c:pt idx="829">
                  <c:v>4.63</c:v>
                </c:pt>
                <c:pt idx="830">
                  <c:v>4.6100000000000003</c:v>
                </c:pt>
                <c:pt idx="831">
                  <c:v>4.5999999999999996</c:v>
                </c:pt>
                <c:pt idx="832">
                  <c:v>4.58</c:v>
                </c:pt>
                <c:pt idx="833">
                  <c:v>4.58</c:v>
                </c:pt>
                <c:pt idx="834">
                  <c:v>4.5599999999999996</c:v>
                </c:pt>
                <c:pt idx="835">
                  <c:v>4.5</c:v>
                </c:pt>
                <c:pt idx="836">
                  <c:v>4.45</c:v>
                </c:pt>
                <c:pt idx="837">
                  <c:v>4.45</c:v>
                </c:pt>
                <c:pt idx="838">
                  <c:v>4.45</c:v>
                </c:pt>
                <c:pt idx="839">
                  <c:v>4.45</c:v>
                </c:pt>
                <c:pt idx="840">
                  <c:v>4.43</c:v>
                </c:pt>
                <c:pt idx="841">
                  <c:v>4.3899999999999997</c:v>
                </c:pt>
                <c:pt idx="842">
                  <c:v>4.37</c:v>
                </c:pt>
                <c:pt idx="843">
                  <c:v>4.3600000000000003</c:v>
                </c:pt>
                <c:pt idx="844">
                  <c:v>4.3099999999999996</c:v>
                </c:pt>
                <c:pt idx="845">
                  <c:v>4.3099999999999996</c:v>
                </c:pt>
                <c:pt idx="846">
                  <c:v>4.3099999999999996</c:v>
                </c:pt>
                <c:pt idx="847">
                  <c:v>4.3099999999999996</c:v>
                </c:pt>
                <c:pt idx="848">
                  <c:v>4.3099999999999996</c:v>
                </c:pt>
                <c:pt idx="849">
                  <c:v>4.3099999999999996</c:v>
                </c:pt>
                <c:pt idx="850">
                  <c:v>4.3</c:v>
                </c:pt>
                <c:pt idx="851">
                  <c:v>4.3</c:v>
                </c:pt>
                <c:pt idx="852">
                  <c:v>4.3</c:v>
                </c:pt>
                <c:pt idx="853">
                  <c:v>4.3</c:v>
                </c:pt>
                <c:pt idx="854">
                  <c:v>4.26</c:v>
                </c:pt>
                <c:pt idx="855">
                  <c:v>4.26</c:v>
                </c:pt>
                <c:pt idx="856">
                  <c:v>4.25</c:v>
                </c:pt>
                <c:pt idx="857">
                  <c:v>4.25</c:v>
                </c:pt>
                <c:pt idx="858">
                  <c:v>4.26</c:v>
                </c:pt>
                <c:pt idx="859">
                  <c:v>4.25</c:v>
                </c:pt>
                <c:pt idx="860">
                  <c:v>4.25</c:v>
                </c:pt>
                <c:pt idx="861">
                  <c:v>4.25</c:v>
                </c:pt>
                <c:pt idx="862">
                  <c:v>4.24</c:v>
                </c:pt>
                <c:pt idx="863">
                  <c:v>4.28</c:v>
                </c:pt>
                <c:pt idx="864">
                  <c:v>4.26</c:v>
                </c:pt>
                <c:pt idx="865">
                  <c:v>4.2300000000000004</c:v>
                </c:pt>
                <c:pt idx="866">
                  <c:v>4.2300000000000004</c:v>
                </c:pt>
                <c:pt idx="867">
                  <c:v>4.2300000000000004</c:v>
                </c:pt>
                <c:pt idx="868">
                  <c:v>4.24</c:v>
                </c:pt>
                <c:pt idx="869">
                  <c:v>4.24</c:v>
                </c:pt>
                <c:pt idx="870">
                  <c:v>4.2300000000000004</c:v>
                </c:pt>
                <c:pt idx="871">
                  <c:v>4.2300000000000004</c:v>
                </c:pt>
                <c:pt idx="872">
                  <c:v>4.2300000000000004</c:v>
                </c:pt>
                <c:pt idx="873">
                  <c:v>4.2699999999999996</c:v>
                </c:pt>
                <c:pt idx="874">
                  <c:v>4.3</c:v>
                </c:pt>
                <c:pt idx="875">
                  <c:v>4.3499999999999996</c:v>
                </c:pt>
                <c:pt idx="876">
                  <c:v>4.3600000000000003</c:v>
                </c:pt>
                <c:pt idx="877">
                  <c:v>4.3600000000000003</c:v>
                </c:pt>
                <c:pt idx="878">
                  <c:v>4.37</c:v>
                </c:pt>
                <c:pt idx="879">
                  <c:v>4.3899999999999997</c:v>
                </c:pt>
                <c:pt idx="880">
                  <c:v>4.37</c:v>
                </c:pt>
                <c:pt idx="881">
                  <c:v>4.34</c:v>
                </c:pt>
                <c:pt idx="882">
                  <c:v>4.3</c:v>
                </c:pt>
                <c:pt idx="883">
                  <c:v>4.3</c:v>
                </c:pt>
                <c:pt idx="884">
                  <c:v>4.3</c:v>
                </c:pt>
                <c:pt idx="885">
                  <c:v>4.32</c:v>
                </c:pt>
                <c:pt idx="886">
                  <c:v>4.32</c:v>
                </c:pt>
                <c:pt idx="887">
                  <c:v>4.32</c:v>
                </c:pt>
                <c:pt idx="888">
                  <c:v>4.32</c:v>
                </c:pt>
                <c:pt idx="889">
                  <c:v>4.3499999999999996</c:v>
                </c:pt>
                <c:pt idx="890">
                  <c:v>4.34</c:v>
                </c:pt>
                <c:pt idx="891">
                  <c:v>4.3499999999999996</c:v>
                </c:pt>
                <c:pt idx="892">
                  <c:v>4.3499999999999996</c:v>
                </c:pt>
                <c:pt idx="893">
                  <c:v>4.37</c:v>
                </c:pt>
                <c:pt idx="894">
                  <c:v>4.37</c:v>
                </c:pt>
                <c:pt idx="895">
                  <c:v>4.3499999999999996</c:v>
                </c:pt>
                <c:pt idx="896">
                  <c:v>4.29</c:v>
                </c:pt>
                <c:pt idx="897">
                  <c:v>4.1900000000000004</c:v>
                </c:pt>
                <c:pt idx="898">
                  <c:v>4.05</c:v>
                </c:pt>
                <c:pt idx="899">
                  <c:v>3.95</c:v>
                </c:pt>
                <c:pt idx="900">
                  <c:v>3.95</c:v>
                </c:pt>
                <c:pt idx="901">
                  <c:v>3.92</c:v>
                </c:pt>
                <c:pt idx="902">
                  <c:v>3.92</c:v>
                </c:pt>
                <c:pt idx="903">
                  <c:v>3.84</c:v>
                </c:pt>
                <c:pt idx="904">
                  <c:v>3.88</c:v>
                </c:pt>
                <c:pt idx="905">
                  <c:v>3.88</c:v>
                </c:pt>
                <c:pt idx="906">
                  <c:v>3.88</c:v>
                </c:pt>
                <c:pt idx="907">
                  <c:v>3.86</c:v>
                </c:pt>
                <c:pt idx="908">
                  <c:v>3.85</c:v>
                </c:pt>
                <c:pt idx="909">
                  <c:v>3.78</c:v>
                </c:pt>
                <c:pt idx="910">
                  <c:v>3.79</c:v>
                </c:pt>
                <c:pt idx="911">
                  <c:v>3.8</c:v>
                </c:pt>
                <c:pt idx="912">
                  <c:v>3.82</c:v>
                </c:pt>
                <c:pt idx="913">
                  <c:v>3.88</c:v>
                </c:pt>
                <c:pt idx="914">
                  <c:v>3.88</c:v>
                </c:pt>
                <c:pt idx="915">
                  <c:v>3.88</c:v>
                </c:pt>
                <c:pt idx="916">
                  <c:v>3.89</c:v>
                </c:pt>
                <c:pt idx="917">
                  <c:v>3.89</c:v>
                </c:pt>
                <c:pt idx="918">
                  <c:v>3.89</c:v>
                </c:pt>
                <c:pt idx="919">
                  <c:v>3.88</c:v>
                </c:pt>
                <c:pt idx="920">
                  <c:v>3.78</c:v>
                </c:pt>
                <c:pt idx="921">
                  <c:v>3.7</c:v>
                </c:pt>
                <c:pt idx="922">
                  <c:v>3.68</c:v>
                </c:pt>
                <c:pt idx="923">
                  <c:v>3.67</c:v>
                </c:pt>
                <c:pt idx="924">
                  <c:v>3.66</c:v>
                </c:pt>
                <c:pt idx="925">
                  <c:v>3.66</c:v>
                </c:pt>
                <c:pt idx="926">
                  <c:v>3.66</c:v>
                </c:pt>
                <c:pt idx="927">
                  <c:v>3.67</c:v>
                </c:pt>
                <c:pt idx="928">
                  <c:v>3.7</c:v>
                </c:pt>
                <c:pt idx="929">
                  <c:v>3.7</c:v>
                </c:pt>
                <c:pt idx="930">
                  <c:v>3.67</c:v>
                </c:pt>
                <c:pt idx="931">
                  <c:v>3.65</c:v>
                </c:pt>
                <c:pt idx="932">
                  <c:v>3.62</c:v>
                </c:pt>
                <c:pt idx="933">
                  <c:v>3.44</c:v>
                </c:pt>
                <c:pt idx="934">
                  <c:v>3.44</c:v>
                </c:pt>
                <c:pt idx="935">
                  <c:v>3.47</c:v>
                </c:pt>
                <c:pt idx="936">
                  <c:v>3.52</c:v>
                </c:pt>
                <c:pt idx="937">
                  <c:v>3.55</c:v>
                </c:pt>
                <c:pt idx="938">
                  <c:v>3.56</c:v>
                </c:pt>
                <c:pt idx="939">
                  <c:v>3.55</c:v>
                </c:pt>
                <c:pt idx="940">
                  <c:v>3.55</c:v>
                </c:pt>
                <c:pt idx="941">
                  <c:v>3.54</c:v>
                </c:pt>
                <c:pt idx="942">
                  <c:v>3.62</c:v>
                </c:pt>
                <c:pt idx="943">
                  <c:v>3.7</c:v>
                </c:pt>
                <c:pt idx="944">
                  <c:v>3.71</c:v>
                </c:pt>
                <c:pt idx="945">
                  <c:v>3.73</c:v>
                </c:pt>
                <c:pt idx="946">
                  <c:v>3.75</c:v>
                </c:pt>
                <c:pt idx="947">
                  <c:v>3.71</c:v>
                </c:pt>
                <c:pt idx="948">
                  <c:v>3.72</c:v>
                </c:pt>
                <c:pt idx="949">
                  <c:v>3.71</c:v>
                </c:pt>
                <c:pt idx="950">
                  <c:v>3.69</c:v>
                </c:pt>
                <c:pt idx="951">
                  <c:v>3.69</c:v>
                </c:pt>
                <c:pt idx="952">
                  <c:v>3.69</c:v>
                </c:pt>
                <c:pt idx="953">
                  <c:v>3.71</c:v>
                </c:pt>
                <c:pt idx="954">
                  <c:v>3.72</c:v>
                </c:pt>
                <c:pt idx="955">
                  <c:v>3.72</c:v>
                </c:pt>
                <c:pt idx="956">
                  <c:v>3.72</c:v>
                </c:pt>
                <c:pt idx="957">
                  <c:v>3.8</c:v>
                </c:pt>
                <c:pt idx="958">
                  <c:v>3.8</c:v>
                </c:pt>
                <c:pt idx="959">
                  <c:v>3.75</c:v>
                </c:pt>
                <c:pt idx="960">
                  <c:v>3.65</c:v>
                </c:pt>
                <c:pt idx="961">
                  <c:v>3.66</c:v>
                </c:pt>
                <c:pt idx="962">
                  <c:v>3.71</c:v>
                </c:pt>
                <c:pt idx="963">
                  <c:v>3.71</c:v>
                </c:pt>
                <c:pt idx="964">
                  <c:v>3.7</c:v>
                </c:pt>
                <c:pt idx="965">
                  <c:v>3.73</c:v>
                </c:pt>
                <c:pt idx="966">
                  <c:v>3.7</c:v>
                </c:pt>
                <c:pt idx="967">
                  <c:v>3.73</c:v>
                </c:pt>
                <c:pt idx="968">
                  <c:v>3.78</c:v>
                </c:pt>
                <c:pt idx="969">
                  <c:v>3.81</c:v>
                </c:pt>
                <c:pt idx="970">
                  <c:v>3.81</c:v>
                </c:pt>
                <c:pt idx="971">
                  <c:v>3.79</c:v>
                </c:pt>
                <c:pt idx="972">
                  <c:v>3.77</c:v>
                </c:pt>
                <c:pt idx="973">
                  <c:v>3.75</c:v>
                </c:pt>
                <c:pt idx="974">
                  <c:v>3.75</c:v>
                </c:pt>
                <c:pt idx="975">
                  <c:v>3.75</c:v>
                </c:pt>
                <c:pt idx="976">
                  <c:v>3.75</c:v>
                </c:pt>
                <c:pt idx="977">
                  <c:v>3.79</c:v>
                </c:pt>
                <c:pt idx="978">
                  <c:v>3.79</c:v>
                </c:pt>
                <c:pt idx="979">
                  <c:v>3.84</c:v>
                </c:pt>
                <c:pt idx="980">
                  <c:v>3.86</c:v>
                </c:pt>
                <c:pt idx="981">
                  <c:v>3.83</c:v>
                </c:pt>
                <c:pt idx="982">
                  <c:v>3.81</c:v>
                </c:pt>
                <c:pt idx="983">
                  <c:v>3.76</c:v>
                </c:pt>
                <c:pt idx="984">
                  <c:v>3.7</c:v>
                </c:pt>
                <c:pt idx="985">
                  <c:v>3.69</c:v>
                </c:pt>
                <c:pt idx="986">
                  <c:v>3.69</c:v>
                </c:pt>
                <c:pt idx="987">
                  <c:v>3.69</c:v>
                </c:pt>
                <c:pt idx="988">
                  <c:v>3.68</c:v>
                </c:pt>
                <c:pt idx="989">
                  <c:v>3.64</c:v>
                </c:pt>
                <c:pt idx="990">
                  <c:v>3.63</c:v>
                </c:pt>
                <c:pt idx="991">
                  <c:v>3.62</c:v>
                </c:pt>
                <c:pt idx="992">
                  <c:v>3.61</c:v>
                </c:pt>
                <c:pt idx="993">
                  <c:v>3.62</c:v>
                </c:pt>
                <c:pt idx="994">
                  <c:v>3.64</c:v>
                </c:pt>
                <c:pt idx="995">
                  <c:v>3.62</c:v>
                </c:pt>
                <c:pt idx="996">
                  <c:v>3.63</c:v>
                </c:pt>
                <c:pt idx="997">
                  <c:v>3.63</c:v>
                </c:pt>
                <c:pt idx="998">
                  <c:v>3.58</c:v>
                </c:pt>
                <c:pt idx="999">
                  <c:v>3.56</c:v>
                </c:pt>
                <c:pt idx="1000">
                  <c:v>3.55</c:v>
                </c:pt>
                <c:pt idx="1001">
                  <c:v>3.57</c:v>
                </c:pt>
                <c:pt idx="1002">
                  <c:v>3.57</c:v>
                </c:pt>
                <c:pt idx="1003">
                  <c:v>3.54</c:v>
                </c:pt>
                <c:pt idx="1004">
                  <c:v>3.5</c:v>
                </c:pt>
                <c:pt idx="1005">
                  <c:v>3.45</c:v>
                </c:pt>
                <c:pt idx="1006">
                  <c:v>3.4</c:v>
                </c:pt>
                <c:pt idx="1007">
                  <c:v>3.33</c:v>
                </c:pt>
                <c:pt idx="1008">
                  <c:v>3.29</c:v>
                </c:pt>
                <c:pt idx="1009">
                  <c:v>3.2</c:v>
                </c:pt>
                <c:pt idx="1010">
                  <c:v>3.17</c:v>
                </c:pt>
                <c:pt idx="1011">
                  <c:v>3.15</c:v>
                </c:pt>
                <c:pt idx="1012">
                  <c:v>3.25</c:v>
                </c:pt>
                <c:pt idx="1013">
                  <c:v>3.34</c:v>
                </c:pt>
                <c:pt idx="1014">
                  <c:v>3.37</c:v>
                </c:pt>
                <c:pt idx="1015">
                  <c:v>3.36</c:v>
                </c:pt>
                <c:pt idx="1016">
                  <c:v>3.3</c:v>
                </c:pt>
                <c:pt idx="1017">
                  <c:v>3.27</c:v>
                </c:pt>
                <c:pt idx="1018">
                  <c:v>3.23</c:v>
                </c:pt>
                <c:pt idx="1019">
                  <c:v>3.16</c:v>
                </c:pt>
                <c:pt idx="1020">
                  <c:v>3.14</c:v>
                </c:pt>
                <c:pt idx="1021">
                  <c:v>3.17</c:v>
                </c:pt>
                <c:pt idx="1022">
                  <c:v>3.14</c:v>
                </c:pt>
                <c:pt idx="1023">
                  <c:v>3.22</c:v>
                </c:pt>
                <c:pt idx="1024">
                  <c:v>3.22</c:v>
                </c:pt>
                <c:pt idx="1025">
                  <c:v>3.22</c:v>
                </c:pt>
                <c:pt idx="1026">
                  <c:v>3.25</c:v>
                </c:pt>
                <c:pt idx="1027">
                  <c:v>3.29</c:v>
                </c:pt>
                <c:pt idx="1028">
                  <c:v>3.26</c:v>
                </c:pt>
                <c:pt idx="1029">
                  <c:v>3.26</c:v>
                </c:pt>
                <c:pt idx="1030">
                  <c:v>3.24</c:v>
                </c:pt>
                <c:pt idx="1031">
                  <c:v>3.21</c:v>
                </c:pt>
                <c:pt idx="1032">
                  <c:v>3.22</c:v>
                </c:pt>
                <c:pt idx="1033">
                  <c:v>3.23</c:v>
                </c:pt>
                <c:pt idx="1034">
                  <c:v>3.27</c:v>
                </c:pt>
                <c:pt idx="1035">
                  <c:v>3.27</c:v>
                </c:pt>
                <c:pt idx="1036">
                  <c:v>3.27</c:v>
                </c:pt>
                <c:pt idx="1037">
                  <c:v>3.25</c:v>
                </c:pt>
                <c:pt idx="1038">
                  <c:v>3.23</c:v>
                </c:pt>
                <c:pt idx="1039">
                  <c:v>3.22</c:v>
                </c:pt>
                <c:pt idx="1040">
                  <c:v>3.23</c:v>
                </c:pt>
                <c:pt idx="1041">
                  <c:v>3.27</c:v>
                </c:pt>
                <c:pt idx="1042">
                  <c:v>3.27</c:v>
                </c:pt>
                <c:pt idx="1043">
                  <c:v>3.28</c:v>
                </c:pt>
                <c:pt idx="1044">
                  <c:v>3.29</c:v>
                </c:pt>
                <c:pt idx="1045">
                  <c:v>3.3</c:v>
                </c:pt>
                <c:pt idx="1046">
                  <c:v>3.31</c:v>
                </c:pt>
                <c:pt idx="1047">
                  <c:v>3.31</c:v>
                </c:pt>
                <c:pt idx="1048">
                  <c:v>3.29</c:v>
                </c:pt>
                <c:pt idx="1049">
                  <c:v>3.31</c:v>
                </c:pt>
                <c:pt idx="1050">
                  <c:v>3.4</c:v>
                </c:pt>
                <c:pt idx="1051">
                  <c:v>3.4</c:v>
                </c:pt>
                <c:pt idx="1052">
                  <c:v>3.44</c:v>
                </c:pt>
                <c:pt idx="1053">
                  <c:v>3.46</c:v>
                </c:pt>
                <c:pt idx="1054">
                  <c:v>3.47</c:v>
                </c:pt>
                <c:pt idx="1055">
                  <c:v>3.45</c:v>
                </c:pt>
                <c:pt idx="1056">
                  <c:v>3.42</c:v>
                </c:pt>
                <c:pt idx="1057">
                  <c:v>3.4</c:v>
                </c:pt>
                <c:pt idx="1058">
                  <c:v>3.4</c:v>
                </c:pt>
                <c:pt idx="1059">
                  <c:v>3.37</c:v>
                </c:pt>
                <c:pt idx="1060">
                  <c:v>3.37</c:v>
                </c:pt>
                <c:pt idx="1061">
                  <c:v>3.37</c:v>
                </c:pt>
                <c:pt idx="1062">
                  <c:v>3.39</c:v>
                </c:pt>
                <c:pt idx="1063">
                  <c:v>3.39</c:v>
                </c:pt>
                <c:pt idx="1064">
                  <c:v>3.42</c:v>
                </c:pt>
                <c:pt idx="1065">
                  <c:v>3.42</c:v>
                </c:pt>
                <c:pt idx="1066">
                  <c:v>3.42</c:v>
                </c:pt>
                <c:pt idx="1067">
                  <c:v>3.35</c:v>
                </c:pt>
                <c:pt idx="1068">
                  <c:v>3.32</c:v>
                </c:pt>
                <c:pt idx="1069">
                  <c:v>3.34</c:v>
                </c:pt>
                <c:pt idx="1070">
                  <c:v>3.35</c:v>
                </c:pt>
                <c:pt idx="1071">
                  <c:v>3.32</c:v>
                </c:pt>
                <c:pt idx="1072">
                  <c:v>3.31</c:v>
                </c:pt>
                <c:pt idx="1073">
                  <c:v>3.31</c:v>
                </c:pt>
                <c:pt idx="1074">
                  <c:v>3.3</c:v>
                </c:pt>
                <c:pt idx="1075">
                  <c:v>3.28</c:v>
                </c:pt>
                <c:pt idx="1076">
                  <c:v>3.28</c:v>
                </c:pt>
                <c:pt idx="1077">
                  <c:v>3.25</c:v>
                </c:pt>
                <c:pt idx="1078">
                  <c:v>3.25</c:v>
                </c:pt>
                <c:pt idx="1079">
                  <c:v>3.25</c:v>
                </c:pt>
                <c:pt idx="1080">
                  <c:v>3.25</c:v>
                </c:pt>
                <c:pt idx="1081">
                  <c:v>3.25</c:v>
                </c:pt>
                <c:pt idx="1082">
                  <c:v>3.25</c:v>
                </c:pt>
                <c:pt idx="1083">
                  <c:v>3.25</c:v>
                </c:pt>
                <c:pt idx="1084">
                  <c:v>3.22</c:v>
                </c:pt>
                <c:pt idx="1085">
                  <c:v>3.19</c:v>
                </c:pt>
                <c:pt idx="1086">
                  <c:v>3.15</c:v>
                </c:pt>
                <c:pt idx="1087">
                  <c:v>3.13</c:v>
                </c:pt>
                <c:pt idx="1088">
                  <c:v>3.09</c:v>
                </c:pt>
                <c:pt idx="1089">
                  <c:v>3.08</c:v>
                </c:pt>
                <c:pt idx="1090">
                  <c:v>3.09</c:v>
                </c:pt>
                <c:pt idx="1091">
                  <c:v>3.08</c:v>
                </c:pt>
                <c:pt idx="1092">
                  <c:v>3.05</c:v>
                </c:pt>
                <c:pt idx="1093">
                  <c:v>3.07</c:v>
                </c:pt>
                <c:pt idx="1094">
                  <c:v>3.11</c:v>
                </c:pt>
                <c:pt idx="1095">
                  <c:v>3.09</c:v>
                </c:pt>
                <c:pt idx="1096">
                  <c:v>3.09</c:v>
                </c:pt>
                <c:pt idx="1097">
                  <c:v>3.09</c:v>
                </c:pt>
                <c:pt idx="1098">
                  <c:v>3.14</c:v>
                </c:pt>
                <c:pt idx="1099">
                  <c:v>3.14</c:v>
                </c:pt>
                <c:pt idx="1100">
                  <c:v>3.14</c:v>
                </c:pt>
                <c:pt idx="1101">
                  <c:v>3.14</c:v>
                </c:pt>
                <c:pt idx="1102">
                  <c:v>3.14</c:v>
                </c:pt>
                <c:pt idx="1103">
                  <c:v>3.1</c:v>
                </c:pt>
                <c:pt idx="1104">
                  <c:v>3.08</c:v>
                </c:pt>
                <c:pt idx="1105">
                  <c:v>3.04</c:v>
                </c:pt>
                <c:pt idx="1106">
                  <c:v>3.05</c:v>
                </c:pt>
                <c:pt idx="1107">
                  <c:v>3.09</c:v>
                </c:pt>
                <c:pt idx="1108">
                  <c:v>3.16</c:v>
                </c:pt>
                <c:pt idx="1109">
                  <c:v>3.19</c:v>
                </c:pt>
                <c:pt idx="1110">
                  <c:v>3.18</c:v>
                </c:pt>
                <c:pt idx="1111">
                  <c:v>3.18</c:v>
                </c:pt>
                <c:pt idx="1112">
                  <c:v>3.2</c:v>
                </c:pt>
                <c:pt idx="1113">
                  <c:v>3.18</c:v>
                </c:pt>
                <c:pt idx="1114">
                  <c:v>3.17</c:v>
                </c:pt>
                <c:pt idx="1115">
                  <c:v>3.15</c:v>
                </c:pt>
                <c:pt idx="1116">
                  <c:v>3.15</c:v>
                </c:pt>
                <c:pt idx="1117">
                  <c:v>3.15</c:v>
                </c:pt>
                <c:pt idx="1118">
                  <c:v>3.17</c:v>
                </c:pt>
                <c:pt idx="1119">
                  <c:v>3.15</c:v>
                </c:pt>
                <c:pt idx="1120">
                  <c:v>3.16</c:v>
                </c:pt>
                <c:pt idx="1121">
                  <c:v>3.16</c:v>
                </c:pt>
                <c:pt idx="1122">
                  <c:v>3.16</c:v>
                </c:pt>
                <c:pt idx="1123">
                  <c:v>3.16</c:v>
                </c:pt>
                <c:pt idx="1124">
                  <c:v>3.16</c:v>
                </c:pt>
                <c:pt idx="1125">
                  <c:v>3.16</c:v>
                </c:pt>
                <c:pt idx="1126">
                  <c:v>3.16</c:v>
                </c:pt>
                <c:pt idx="1127">
                  <c:v>3.16</c:v>
                </c:pt>
                <c:pt idx="1128">
                  <c:v>3.15</c:v>
                </c:pt>
                <c:pt idx="1129">
                  <c:v>3.12</c:v>
                </c:pt>
                <c:pt idx="1130">
                  <c:v>3.09</c:v>
                </c:pt>
                <c:pt idx="1131">
                  <c:v>3.06</c:v>
                </c:pt>
                <c:pt idx="1132">
                  <c:v>3.02</c:v>
                </c:pt>
                <c:pt idx="1133">
                  <c:v>2.96</c:v>
                </c:pt>
                <c:pt idx="1134">
                  <c:v>2.96</c:v>
                </c:pt>
                <c:pt idx="1135">
                  <c:v>2.92</c:v>
                </c:pt>
                <c:pt idx="1136">
                  <c:v>2.92</c:v>
                </c:pt>
                <c:pt idx="1137">
                  <c:v>2.91</c:v>
                </c:pt>
                <c:pt idx="1138">
                  <c:v>2.9</c:v>
                </c:pt>
                <c:pt idx="1139">
                  <c:v>2.86</c:v>
                </c:pt>
                <c:pt idx="1140">
                  <c:v>2.81</c:v>
                </c:pt>
                <c:pt idx="1141">
                  <c:v>2.8</c:v>
                </c:pt>
                <c:pt idx="1142">
                  <c:v>2.79</c:v>
                </c:pt>
                <c:pt idx="1143">
                  <c:v>2.79</c:v>
                </c:pt>
                <c:pt idx="1144">
                  <c:v>2.84</c:v>
                </c:pt>
                <c:pt idx="1145">
                  <c:v>2.84</c:v>
                </c:pt>
                <c:pt idx="1146">
                  <c:v>2.84</c:v>
                </c:pt>
                <c:pt idx="1147">
                  <c:v>2.85</c:v>
                </c:pt>
                <c:pt idx="1148">
                  <c:v>2.84</c:v>
                </c:pt>
                <c:pt idx="1149">
                  <c:v>2.87</c:v>
                </c:pt>
                <c:pt idx="1150">
                  <c:v>2.87</c:v>
                </c:pt>
                <c:pt idx="1151">
                  <c:v>2.91</c:v>
                </c:pt>
                <c:pt idx="1152">
                  <c:v>2.93</c:v>
                </c:pt>
                <c:pt idx="1153">
                  <c:v>2.94</c:v>
                </c:pt>
                <c:pt idx="1154">
                  <c:v>2.92</c:v>
                </c:pt>
                <c:pt idx="1155">
                  <c:v>2.92</c:v>
                </c:pt>
                <c:pt idx="1156">
                  <c:v>2.95</c:v>
                </c:pt>
                <c:pt idx="1157">
                  <c:v>3</c:v>
                </c:pt>
                <c:pt idx="1158">
                  <c:v>3.01</c:v>
                </c:pt>
                <c:pt idx="1159">
                  <c:v>3.01</c:v>
                </c:pt>
                <c:pt idx="1160">
                  <c:v>3.01</c:v>
                </c:pt>
                <c:pt idx="1161">
                  <c:v>3.02</c:v>
                </c:pt>
                <c:pt idx="1162">
                  <c:v>2.99</c:v>
                </c:pt>
                <c:pt idx="1163">
                  <c:v>2.95</c:v>
                </c:pt>
                <c:pt idx="1164">
                  <c:v>2.93</c:v>
                </c:pt>
                <c:pt idx="1165">
                  <c:v>2.9</c:v>
                </c:pt>
                <c:pt idx="1166">
                  <c:v>2.9</c:v>
                </c:pt>
                <c:pt idx="1167">
                  <c:v>2.9</c:v>
                </c:pt>
                <c:pt idx="1168">
                  <c:v>2.89</c:v>
                </c:pt>
                <c:pt idx="1169">
                  <c:v>2.89</c:v>
                </c:pt>
                <c:pt idx="1170">
                  <c:v>2.89</c:v>
                </c:pt>
                <c:pt idx="1171">
                  <c:v>2.89</c:v>
                </c:pt>
                <c:pt idx="1172">
                  <c:v>2.92</c:v>
                </c:pt>
                <c:pt idx="1173">
                  <c:v>2.92</c:v>
                </c:pt>
                <c:pt idx="1174">
                  <c:v>2.93</c:v>
                </c:pt>
                <c:pt idx="1175">
                  <c:v>2.94</c:v>
                </c:pt>
                <c:pt idx="1176">
                  <c:v>2.98</c:v>
                </c:pt>
                <c:pt idx="1177">
                  <c:v>2.98</c:v>
                </c:pt>
                <c:pt idx="1178">
                  <c:v>3.06</c:v>
                </c:pt>
                <c:pt idx="1179">
                  <c:v>3.06</c:v>
                </c:pt>
                <c:pt idx="1180">
                  <c:v>3.03</c:v>
                </c:pt>
                <c:pt idx="1181">
                  <c:v>2.99</c:v>
                </c:pt>
                <c:pt idx="1182">
                  <c:v>2.95</c:v>
                </c:pt>
                <c:pt idx="1183">
                  <c:v>2.95</c:v>
                </c:pt>
                <c:pt idx="1184">
                  <c:v>2.95</c:v>
                </c:pt>
                <c:pt idx="1185">
                  <c:v>2.94</c:v>
                </c:pt>
                <c:pt idx="1186">
                  <c:v>2.9</c:v>
                </c:pt>
                <c:pt idx="1187">
                  <c:v>2.88</c:v>
                </c:pt>
                <c:pt idx="1188">
                  <c:v>2.85</c:v>
                </c:pt>
                <c:pt idx="1189">
                  <c:v>2.85</c:v>
                </c:pt>
                <c:pt idx="1190">
                  <c:v>2.84</c:v>
                </c:pt>
                <c:pt idx="1191">
                  <c:v>2.84</c:v>
                </c:pt>
                <c:pt idx="1192">
                  <c:v>2.84</c:v>
                </c:pt>
                <c:pt idx="1193">
                  <c:v>2.86</c:v>
                </c:pt>
                <c:pt idx="1194">
                  <c:v>2.87</c:v>
                </c:pt>
                <c:pt idx="1195">
                  <c:v>2.87</c:v>
                </c:pt>
                <c:pt idx="1196">
                  <c:v>2.86</c:v>
                </c:pt>
                <c:pt idx="1197">
                  <c:v>2.84</c:v>
                </c:pt>
                <c:pt idx="1198">
                  <c:v>2.82</c:v>
                </c:pt>
                <c:pt idx="1199">
                  <c:v>2.83</c:v>
                </c:pt>
                <c:pt idx="1200">
                  <c:v>2.86</c:v>
                </c:pt>
                <c:pt idx="1201">
                  <c:v>2.86</c:v>
                </c:pt>
                <c:pt idx="1202">
                  <c:v>2.86</c:v>
                </c:pt>
                <c:pt idx="1203">
                  <c:v>2.86</c:v>
                </c:pt>
                <c:pt idx="1204">
                  <c:v>2.84</c:v>
                </c:pt>
                <c:pt idx="1205">
                  <c:v>2.83</c:v>
                </c:pt>
                <c:pt idx="1206">
                  <c:v>2.85</c:v>
                </c:pt>
                <c:pt idx="1207">
                  <c:v>2.83</c:v>
                </c:pt>
                <c:pt idx="1208">
                  <c:v>2.82</c:v>
                </c:pt>
                <c:pt idx="1209">
                  <c:v>2.82</c:v>
                </c:pt>
                <c:pt idx="1210">
                  <c:v>2.82</c:v>
                </c:pt>
                <c:pt idx="1211">
                  <c:v>2.82</c:v>
                </c:pt>
                <c:pt idx="1212">
                  <c:v>2.81</c:v>
                </c:pt>
                <c:pt idx="1213">
                  <c:v>2.81</c:v>
                </c:pt>
                <c:pt idx="1214">
                  <c:v>2.74</c:v>
                </c:pt>
                <c:pt idx="1215">
                  <c:v>2.69</c:v>
                </c:pt>
                <c:pt idx="1216">
                  <c:v>2.66</c:v>
                </c:pt>
                <c:pt idx="1217">
                  <c:v>2.64</c:v>
                </c:pt>
                <c:pt idx="1218">
                  <c:v>2.6</c:v>
                </c:pt>
                <c:pt idx="1219">
                  <c:v>2.5499999999999998</c:v>
                </c:pt>
                <c:pt idx="1220">
                  <c:v>2.54</c:v>
                </c:pt>
                <c:pt idx="1221">
                  <c:v>2.54</c:v>
                </c:pt>
                <c:pt idx="1222">
                  <c:v>2.54</c:v>
                </c:pt>
                <c:pt idx="1223">
                  <c:v>2.54</c:v>
                </c:pt>
                <c:pt idx="1224">
                  <c:v>2.54</c:v>
                </c:pt>
                <c:pt idx="1225">
                  <c:v>2.52</c:v>
                </c:pt>
                <c:pt idx="1226">
                  <c:v>2.4900000000000002</c:v>
                </c:pt>
                <c:pt idx="1227">
                  <c:v>2.4700000000000002</c:v>
                </c:pt>
                <c:pt idx="1228">
                  <c:v>2.4700000000000002</c:v>
                </c:pt>
                <c:pt idx="1229">
                  <c:v>2.4700000000000002</c:v>
                </c:pt>
                <c:pt idx="1230">
                  <c:v>2.48</c:v>
                </c:pt>
                <c:pt idx="1231">
                  <c:v>2.48</c:v>
                </c:pt>
                <c:pt idx="1232">
                  <c:v>2.48</c:v>
                </c:pt>
                <c:pt idx="1233">
                  <c:v>2.48</c:v>
                </c:pt>
                <c:pt idx="1234">
                  <c:v>2.48</c:v>
                </c:pt>
                <c:pt idx="1235">
                  <c:v>2.5</c:v>
                </c:pt>
                <c:pt idx="1236">
                  <c:v>2.5499999999999998</c:v>
                </c:pt>
                <c:pt idx="1237">
                  <c:v>2.59</c:v>
                </c:pt>
                <c:pt idx="1238">
                  <c:v>2.65</c:v>
                </c:pt>
                <c:pt idx="1239">
                  <c:v>2.71</c:v>
                </c:pt>
                <c:pt idx="1240">
                  <c:v>2.79</c:v>
                </c:pt>
                <c:pt idx="1241">
                  <c:v>2.86</c:v>
                </c:pt>
                <c:pt idx="1242">
                  <c:v>2.86</c:v>
                </c:pt>
                <c:pt idx="1243">
                  <c:v>2.84</c:v>
                </c:pt>
                <c:pt idx="1244">
                  <c:v>2.83</c:v>
                </c:pt>
                <c:pt idx="1245">
                  <c:v>2.83</c:v>
                </c:pt>
                <c:pt idx="1246">
                  <c:v>2.83</c:v>
                </c:pt>
                <c:pt idx="1247">
                  <c:v>2.83</c:v>
                </c:pt>
                <c:pt idx="1248">
                  <c:v>2.83</c:v>
                </c:pt>
                <c:pt idx="1249">
                  <c:v>2.83</c:v>
                </c:pt>
                <c:pt idx="1250">
                  <c:v>2.86</c:v>
                </c:pt>
                <c:pt idx="1251">
                  <c:v>2.87</c:v>
                </c:pt>
                <c:pt idx="1252">
                  <c:v>2.89</c:v>
                </c:pt>
                <c:pt idx="1253">
                  <c:v>2.87</c:v>
                </c:pt>
                <c:pt idx="1254">
                  <c:v>2.83</c:v>
                </c:pt>
                <c:pt idx="1255">
                  <c:v>2.8</c:v>
                </c:pt>
                <c:pt idx="1256">
                  <c:v>2.8</c:v>
                </c:pt>
                <c:pt idx="1257">
                  <c:v>2.77</c:v>
                </c:pt>
                <c:pt idx="1258">
                  <c:v>2.74</c:v>
                </c:pt>
                <c:pt idx="1259">
                  <c:v>2.72</c:v>
                </c:pt>
                <c:pt idx="1260">
                  <c:v>2.69</c:v>
                </c:pt>
                <c:pt idx="1261">
                  <c:v>2.72</c:v>
                </c:pt>
                <c:pt idx="1262">
                  <c:v>2.72</c:v>
                </c:pt>
                <c:pt idx="1263">
                  <c:v>2.72</c:v>
                </c:pt>
                <c:pt idx="1264">
                  <c:v>2.72</c:v>
                </c:pt>
                <c:pt idx="1265">
                  <c:v>2.74</c:v>
                </c:pt>
                <c:pt idx="1266">
                  <c:v>2.79</c:v>
                </c:pt>
                <c:pt idx="1267">
                  <c:v>2.82</c:v>
                </c:pt>
                <c:pt idx="1268">
                  <c:v>2.84</c:v>
                </c:pt>
                <c:pt idx="1269">
                  <c:v>2.87</c:v>
                </c:pt>
                <c:pt idx="1270">
                  <c:v>2.86</c:v>
                </c:pt>
                <c:pt idx="1271">
                  <c:v>2.86</c:v>
                </c:pt>
                <c:pt idx="1272">
                  <c:v>2.85</c:v>
                </c:pt>
                <c:pt idx="1273">
                  <c:v>2.86</c:v>
                </c:pt>
                <c:pt idx="1274">
                  <c:v>2.86</c:v>
                </c:pt>
                <c:pt idx="1275">
                  <c:v>2.86</c:v>
                </c:pt>
                <c:pt idx="1276">
                  <c:v>2.86</c:v>
                </c:pt>
                <c:pt idx="1277">
                  <c:v>2.86</c:v>
                </c:pt>
                <c:pt idx="1278">
                  <c:v>2.88</c:v>
                </c:pt>
                <c:pt idx="1279">
                  <c:v>2.92</c:v>
                </c:pt>
                <c:pt idx="1280">
                  <c:v>2.92</c:v>
                </c:pt>
                <c:pt idx="1281">
                  <c:v>2.92</c:v>
                </c:pt>
                <c:pt idx="1282">
                  <c:v>2.92</c:v>
                </c:pt>
                <c:pt idx="1283">
                  <c:v>2.96</c:v>
                </c:pt>
                <c:pt idx="1284">
                  <c:v>2.94</c:v>
                </c:pt>
                <c:pt idx="1285">
                  <c:v>2.94</c:v>
                </c:pt>
                <c:pt idx="1286">
                  <c:v>2.94</c:v>
                </c:pt>
                <c:pt idx="1287">
                  <c:v>2.92</c:v>
                </c:pt>
                <c:pt idx="1288">
                  <c:v>2.91</c:v>
                </c:pt>
                <c:pt idx="1289">
                  <c:v>2.91</c:v>
                </c:pt>
                <c:pt idx="1290">
                  <c:v>2.9</c:v>
                </c:pt>
                <c:pt idx="1291">
                  <c:v>2.91</c:v>
                </c:pt>
                <c:pt idx="1292">
                  <c:v>2.94</c:v>
                </c:pt>
                <c:pt idx="1293">
                  <c:v>3</c:v>
                </c:pt>
                <c:pt idx="1294">
                  <c:v>3.02</c:v>
                </c:pt>
                <c:pt idx="1295">
                  <c:v>3.08</c:v>
                </c:pt>
                <c:pt idx="1296">
                  <c:v>3.08</c:v>
                </c:pt>
                <c:pt idx="1297">
                  <c:v>3.09</c:v>
                </c:pt>
                <c:pt idx="1298">
                  <c:v>3.11</c:v>
                </c:pt>
                <c:pt idx="1299">
                  <c:v>3.14</c:v>
                </c:pt>
                <c:pt idx="1300">
                  <c:v>3.14</c:v>
                </c:pt>
                <c:pt idx="1301">
                  <c:v>3.11</c:v>
                </c:pt>
                <c:pt idx="1302">
                  <c:v>3.09</c:v>
                </c:pt>
                <c:pt idx="1303">
                  <c:v>3.1</c:v>
                </c:pt>
                <c:pt idx="1304">
                  <c:v>3.1</c:v>
                </c:pt>
                <c:pt idx="1305">
                  <c:v>3.1</c:v>
                </c:pt>
                <c:pt idx="1306">
                  <c:v>3.1</c:v>
                </c:pt>
                <c:pt idx="1307">
                  <c:v>3.11</c:v>
                </c:pt>
                <c:pt idx="1308">
                  <c:v>3.09</c:v>
                </c:pt>
                <c:pt idx="1309">
                  <c:v>3.09</c:v>
                </c:pt>
                <c:pt idx="1310">
                  <c:v>3.09</c:v>
                </c:pt>
                <c:pt idx="1311">
                  <c:v>3.09</c:v>
                </c:pt>
                <c:pt idx="1312">
                  <c:v>3.07</c:v>
                </c:pt>
                <c:pt idx="1313">
                  <c:v>3.03</c:v>
                </c:pt>
                <c:pt idx="1314">
                  <c:v>2.93</c:v>
                </c:pt>
                <c:pt idx="1315">
                  <c:v>2.93</c:v>
                </c:pt>
                <c:pt idx="1316">
                  <c:v>2.94</c:v>
                </c:pt>
                <c:pt idx="1317">
                  <c:v>2.97</c:v>
                </c:pt>
                <c:pt idx="1318">
                  <c:v>2.97</c:v>
                </c:pt>
                <c:pt idx="1319">
                  <c:v>2.94</c:v>
                </c:pt>
                <c:pt idx="1320">
                  <c:v>2.92</c:v>
                </c:pt>
                <c:pt idx="1321">
                  <c:v>2.93</c:v>
                </c:pt>
                <c:pt idx="1322">
                  <c:v>2.9</c:v>
                </c:pt>
                <c:pt idx="1323">
                  <c:v>2.89</c:v>
                </c:pt>
                <c:pt idx="1324">
                  <c:v>2.9</c:v>
                </c:pt>
                <c:pt idx="1325">
                  <c:v>2.9</c:v>
                </c:pt>
                <c:pt idx="1326">
                  <c:v>2.9</c:v>
                </c:pt>
                <c:pt idx="1327">
                  <c:v>2.9</c:v>
                </c:pt>
                <c:pt idx="1328">
                  <c:v>2.9</c:v>
                </c:pt>
                <c:pt idx="1329">
                  <c:v>2.87</c:v>
                </c:pt>
                <c:pt idx="1330">
                  <c:v>2.87</c:v>
                </c:pt>
                <c:pt idx="1331">
                  <c:v>2.84</c:v>
                </c:pt>
                <c:pt idx="1332">
                  <c:v>2.79</c:v>
                </c:pt>
                <c:pt idx="1333">
                  <c:v>2.79</c:v>
                </c:pt>
                <c:pt idx="1334">
                  <c:v>2.82</c:v>
                </c:pt>
                <c:pt idx="1335">
                  <c:v>2.87</c:v>
                </c:pt>
                <c:pt idx="1336">
                  <c:v>2.89</c:v>
                </c:pt>
                <c:pt idx="1337">
                  <c:v>2.89</c:v>
                </c:pt>
                <c:pt idx="1338">
                  <c:v>2.87</c:v>
                </c:pt>
                <c:pt idx="1339">
                  <c:v>2.93</c:v>
                </c:pt>
                <c:pt idx="1340">
                  <c:v>2.95</c:v>
                </c:pt>
                <c:pt idx="1341">
                  <c:v>2.98</c:v>
                </c:pt>
                <c:pt idx="1342">
                  <c:v>2.98</c:v>
                </c:pt>
                <c:pt idx="1343">
                  <c:v>2.95</c:v>
                </c:pt>
                <c:pt idx="1344">
                  <c:v>2.97</c:v>
                </c:pt>
                <c:pt idx="1345">
                  <c:v>3</c:v>
                </c:pt>
                <c:pt idx="1346">
                  <c:v>3.02</c:v>
                </c:pt>
                <c:pt idx="1347">
                  <c:v>3.04</c:v>
                </c:pt>
                <c:pt idx="1348">
                  <c:v>3.08</c:v>
                </c:pt>
                <c:pt idx="1349">
                  <c:v>3.08</c:v>
                </c:pt>
                <c:pt idx="1350">
                  <c:v>3.15</c:v>
                </c:pt>
                <c:pt idx="1351">
                  <c:v>3.2</c:v>
                </c:pt>
                <c:pt idx="1352">
                  <c:v>3.22</c:v>
                </c:pt>
                <c:pt idx="1353">
                  <c:v>3.24</c:v>
                </c:pt>
                <c:pt idx="1354">
                  <c:v>3.24</c:v>
                </c:pt>
                <c:pt idx="1355">
                  <c:v>3.29</c:v>
                </c:pt>
                <c:pt idx="1356">
                  <c:v>3.29</c:v>
                </c:pt>
                <c:pt idx="1357">
                  <c:v>3.28</c:v>
                </c:pt>
                <c:pt idx="1358">
                  <c:v>3.34</c:v>
                </c:pt>
                <c:pt idx="1359">
                  <c:v>3.41</c:v>
                </c:pt>
                <c:pt idx="1360">
                  <c:v>3.49</c:v>
                </c:pt>
                <c:pt idx="1361">
                  <c:v>3.52</c:v>
                </c:pt>
                <c:pt idx="1362">
                  <c:v>3.52</c:v>
                </c:pt>
                <c:pt idx="1363">
                  <c:v>3.5</c:v>
                </c:pt>
                <c:pt idx="1364">
                  <c:v>3.5</c:v>
                </c:pt>
                <c:pt idx="1365">
                  <c:v>3.53</c:v>
                </c:pt>
                <c:pt idx="1366">
                  <c:v>3.58</c:v>
                </c:pt>
                <c:pt idx="1367">
                  <c:v>3.78</c:v>
                </c:pt>
                <c:pt idx="1368">
                  <c:v>3.96</c:v>
                </c:pt>
                <c:pt idx="1369">
                  <c:v>4.13</c:v>
                </c:pt>
                <c:pt idx="1370">
                  <c:v>4.13</c:v>
                </c:pt>
                <c:pt idx="1371">
                  <c:v>3.91</c:v>
                </c:pt>
                <c:pt idx="1372">
                  <c:v>3.83</c:v>
                </c:pt>
                <c:pt idx="1373">
                  <c:v>3.83</c:v>
                </c:pt>
                <c:pt idx="1374">
                  <c:v>3.83</c:v>
                </c:pt>
                <c:pt idx="1375">
                  <c:v>3.83</c:v>
                </c:pt>
                <c:pt idx="1376">
                  <c:v>3.83</c:v>
                </c:pt>
                <c:pt idx="1377">
                  <c:v>3.95</c:v>
                </c:pt>
                <c:pt idx="1378">
                  <c:v>3.96</c:v>
                </c:pt>
                <c:pt idx="1379">
                  <c:v>4.01</c:v>
                </c:pt>
                <c:pt idx="1380">
                  <c:v>4.0599999999999996</c:v>
                </c:pt>
                <c:pt idx="1381">
                  <c:v>4.01</c:v>
                </c:pt>
                <c:pt idx="1382">
                  <c:v>4</c:v>
                </c:pt>
                <c:pt idx="1383">
                  <c:v>4</c:v>
                </c:pt>
                <c:pt idx="1384">
                  <c:v>4</c:v>
                </c:pt>
                <c:pt idx="1385">
                  <c:v>4</c:v>
                </c:pt>
                <c:pt idx="1386">
                  <c:v>4.03</c:v>
                </c:pt>
                <c:pt idx="1387">
                  <c:v>4.1399999999999997</c:v>
                </c:pt>
                <c:pt idx="1388">
                  <c:v>4.1500000000000004</c:v>
                </c:pt>
                <c:pt idx="1389">
                  <c:v>4.2300000000000004</c:v>
                </c:pt>
                <c:pt idx="1390">
                  <c:v>4.3099999999999996</c:v>
                </c:pt>
                <c:pt idx="1391">
                  <c:v>4.3099999999999996</c:v>
                </c:pt>
                <c:pt idx="1392">
                  <c:v>4.21</c:v>
                </c:pt>
                <c:pt idx="1393">
                  <c:v>4.21</c:v>
                </c:pt>
                <c:pt idx="1394">
                  <c:v>4.2</c:v>
                </c:pt>
                <c:pt idx="1395">
                  <c:v>4.2</c:v>
                </c:pt>
                <c:pt idx="1396">
                  <c:v>4.22</c:v>
                </c:pt>
                <c:pt idx="1397">
                  <c:v>4.22</c:v>
                </c:pt>
                <c:pt idx="1398">
                  <c:v>4.25</c:v>
                </c:pt>
                <c:pt idx="1399">
                  <c:v>4.28</c:v>
                </c:pt>
                <c:pt idx="1400">
                  <c:v>4.28</c:v>
                </c:pt>
                <c:pt idx="1401">
                  <c:v>4.28</c:v>
                </c:pt>
                <c:pt idx="1402">
                  <c:v>4.28</c:v>
                </c:pt>
                <c:pt idx="1403">
                  <c:v>4.28</c:v>
                </c:pt>
                <c:pt idx="1404">
                  <c:v>4.33</c:v>
                </c:pt>
                <c:pt idx="1405">
                  <c:v>4.33</c:v>
                </c:pt>
                <c:pt idx="1406">
                  <c:v>4.37</c:v>
                </c:pt>
                <c:pt idx="1407">
                  <c:v>4.3899999999999997</c:v>
                </c:pt>
                <c:pt idx="1408">
                  <c:v>4.4000000000000004</c:v>
                </c:pt>
                <c:pt idx="1409">
                  <c:v>4.4000000000000004</c:v>
                </c:pt>
                <c:pt idx="1410">
                  <c:v>4.4400000000000004</c:v>
                </c:pt>
                <c:pt idx="1411">
                  <c:v>4.46</c:v>
                </c:pt>
                <c:pt idx="1412">
                  <c:v>4.46</c:v>
                </c:pt>
                <c:pt idx="1413">
                  <c:v>4.45</c:v>
                </c:pt>
                <c:pt idx="1414">
                  <c:v>4.43</c:v>
                </c:pt>
                <c:pt idx="1415">
                  <c:v>4.45</c:v>
                </c:pt>
                <c:pt idx="1416">
                  <c:v>4.45</c:v>
                </c:pt>
                <c:pt idx="1417">
                  <c:v>4.45</c:v>
                </c:pt>
                <c:pt idx="1418">
                  <c:v>4.49</c:v>
                </c:pt>
                <c:pt idx="1419">
                  <c:v>4.49</c:v>
                </c:pt>
                <c:pt idx="1420">
                  <c:v>4.51</c:v>
                </c:pt>
                <c:pt idx="1421">
                  <c:v>4.49</c:v>
                </c:pt>
                <c:pt idx="1422">
                  <c:v>4.4800000000000004</c:v>
                </c:pt>
                <c:pt idx="1423">
                  <c:v>4.4800000000000004</c:v>
                </c:pt>
                <c:pt idx="1424">
                  <c:v>4.46</c:v>
                </c:pt>
                <c:pt idx="1425">
                  <c:v>4.41</c:v>
                </c:pt>
                <c:pt idx="1426">
                  <c:v>4.3899999999999997</c:v>
                </c:pt>
                <c:pt idx="1427">
                  <c:v>4.33</c:v>
                </c:pt>
                <c:pt idx="1428">
                  <c:v>4.33</c:v>
                </c:pt>
                <c:pt idx="1429">
                  <c:v>4.29</c:v>
                </c:pt>
                <c:pt idx="1430">
                  <c:v>4.2300000000000004</c:v>
                </c:pt>
                <c:pt idx="1431">
                  <c:v>4.2</c:v>
                </c:pt>
                <c:pt idx="1432">
                  <c:v>4.17</c:v>
                </c:pt>
                <c:pt idx="1433">
                  <c:v>4.13</c:v>
                </c:pt>
                <c:pt idx="1434">
                  <c:v>4.1100000000000003</c:v>
                </c:pt>
                <c:pt idx="1435">
                  <c:v>4.1100000000000003</c:v>
                </c:pt>
                <c:pt idx="1436">
                  <c:v>4.1100000000000003</c:v>
                </c:pt>
                <c:pt idx="1437">
                  <c:v>4.12</c:v>
                </c:pt>
                <c:pt idx="1438">
                  <c:v>4.12</c:v>
                </c:pt>
                <c:pt idx="1439">
                  <c:v>4.1100000000000003</c:v>
                </c:pt>
                <c:pt idx="1440">
                  <c:v>4.1100000000000003</c:v>
                </c:pt>
                <c:pt idx="1441">
                  <c:v>4.1100000000000003</c:v>
                </c:pt>
                <c:pt idx="1442">
                  <c:v>4.1100000000000003</c:v>
                </c:pt>
                <c:pt idx="1443">
                  <c:v>4.12</c:v>
                </c:pt>
                <c:pt idx="1444">
                  <c:v>4.1399999999999997</c:v>
                </c:pt>
                <c:pt idx="1445">
                  <c:v>4.18</c:v>
                </c:pt>
                <c:pt idx="1446">
                  <c:v>4.18</c:v>
                </c:pt>
                <c:pt idx="1447">
                  <c:v>4.2300000000000004</c:v>
                </c:pt>
                <c:pt idx="1448">
                  <c:v>4.26</c:v>
                </c:pt>
                <c:pt idx="1449">
                  <c:v>4.22</c:v>
                </c:pt>
                <c:pt idx="1450">
                  <c:v>4.22</c:v>
                </c:pt>
                <c:pt idx="1451">
                  <c:v>4.2300000000000004</c:v>
                </c:pt>
                <c:pt idx="1452">
                  <c:v>4.1900000000000004</c:v>
                </c:pt>
                <c:pt idx="1453">
                  <c:v>4.1500000000000004</c:v>
                </c:pt>
                <c:pt idx="1454">
                  <c:v>4.08</c:v>
                </c:pt>
                <c:pt idx="1455">
                  <c:v>4.07</c:v>
                </c:pt>
                <c:pt idx="1456">
                  <c:v>4.0599999999999996</c:v>
                </c:pt>
                <c:pt idx="1457">
                  <c:v>4.05</c:v>
                </c:pt>
                <c:pt idx="1458">
                  <c:v>4.04</c:v>
                </c:pt>
                <c:pt idx="1459">
                  <c:v>4.04</c:v>
                </c:pt>
                <c:pt idx="1460">
                  <c:v>4.0599999999999996</c:v>
                </c:pt>
                <c:pt idx="1461">
                  <c:v>4.0599999999999996</c:v>
                </c:pt>
                <c:pt idx="1462">
                  <c:v>4.1100000000000003</c:v>
                </c:pt>
                <c:pt idx="1463">
                  <c:v>4.1100000000000003</c:v>
                </c:pt>
                <c:pt idx="1464">
                  <c:v>4.08</c:v>
                </c:pt>
                <c:pt idx="1465">
                  <c:v>4.1500000000000004</c:v>
                </c:pt>
                <c:pt idx="1466">
                  <c:v>4.16</c:v>
                </c:pt>
                <c:pt idx="1467">
                  <c:v>4.16</c:v>
                </c:pt>
                <c:pt idx="1468">
                  <c:v>4.13</c:v>
                </c:pt>
                <c:pt idx="1469">
                  <c:v>4.13</c:v>
                </c:pt>
                <c:pt idx="1470">
                  <c:v>4.1100000000000003</c:v>
                </c:pt>
                <c:pt idx="1471">
                  <c:v>4.09</c:v>
                </c:pt>
                <c:pt idx="1472">
                  <c:v>4.12</c:v>
                </c:pt>
                <c:pt idx="1473">
                  <c:v>4.16</c:v>
                </c:pt>
                <c:pt idx="1474">
                  <c:v>4.1399999999999997</c:v>
                </c:pt>
                <c:pt idx="1475">
                  <c:v>4.13</c:v>
                </c:pt>
                <c:pt idx="1476">
                  <c:v>4.0999999999999996</c:v>
                </c:pt>
                <c:pt idx="1477">
                  <c:v>4.0999999999999996</c:v>
                </c:pt>
                <c:pt idx="1478">
                  <c:v>4.0999999999999996</c:v>
                </c:pt>
                <c:pt idx="1479">
                  <c:v>4.1399999999999997</c:v>
                </c:pt>
                <c:pt idx="1480">
                  <c:v>4.1399999999999997</c:v>
                </c:pt>
                <c:pt idx="1481">
                  <c:v>4.1900000000000004</c:v>
                </c:pt>
                <c:pt idx="1482">
                  <c:v>4.21</c:v>
                </c:pt>
                <c:pt idx="1483">
                  <c:v>4.2</c:v>
                </c:pt>
                <c:pt idx="1484">
                  <c:v>4.1900000000000004</c:v>
                </c:pt>
                <c:pt idx="1485">
                  <c:v>4.16</c:v>
                </c:pt>
                <c:pt idx="1486">
                  <c:v>4.16</c:v>
                </c:pt>
                <c:pt idx="1487">
                  <c:v>4.16</c:v>
                </c:pt>
                <c:pt idx="1488">
                  <c:v>4.1399999999999997</c:v>
                </c:pt>
                <c:pt idx="1489">
                  <c:v>4.1399999999999997</c:v>
                </c:pt>
                <c:pt idx="1490">
                  <c:v>4.1399999999999997</c:v>
                </c:pt>
                <c:pt idx="1491">
                  <c:v>4.16</c:v>
                </c:pt>
                <c:pt idx="1492">
                  <c:v>4.18</c:v>
                </c:pt>
                <c:pt idx="1493">
                  <c:v>4.18</c:v>
                </c:pt>
                <c:pt idx="1494">
                  <c:v>4.1900000000000004</c:v>
                </c:pt>
                <c:pt idx="1495">
                  <c:v>4.1900000000000004</c:v>
                </c:pt>
                <c:pt idx="1496">
                  <c:v>4.1900000000000004</c:v>
                </c:pt>
                <c:pt idx="1497">
                  <c:v>4.2</c:v>
                </c:pt>
                <c:pt idx="1498">
                  <c:v>4.1900000000000004</c:v>
                </c:pt>
                <c:pt idx="1499">
                  <c:v>4.1900000000000004</c:v>
                </c:pt>
                <c:pt idx="1500">
                  <c:v>4.2</c:v>
                </c:pt>
                <c:pt idx="1501">
                  <c:v>4.2</c:v>
                </c:pt>
                <c:pt idx="1502">
                  <c:v>4.1900000000000004</c:v>
                </c:pt>
                <c:pt idx="1503">
                  <c:v>4.17</c:v>
                </c:pt>
                <c:pt idx="1504">
                  <c:v>4.13</c:v>
                </c:pt>
                <c:pt idx="1505">
                  <c:v>4.0999999999999996</c:v>
                </c:pt>
                <c:pt idx="1506">
                  <c:v>4.01</c:v>
                </c:pt>
                <c:pt idx="1507">
                  <c:v>3.98</c:v>
                </c:pt>
                <c:pt idx="1508">
                  <c:v>3.98</c:v>
                </c:pt>
                <c:pt idx="1509">
                  <c:v>3.99</c:v>
                </c:pt>
                <c:pt idx="1510">
                  <c:v>3.93</c:v>
                </c:pt>
                <c:pt idx="1511">
                  <c:v>3.9</c:v>
                </c:pt>
                <c:pt idx="1512">
                  <c:v>3.9</c:v>
                </c:pt>
                <c:pt idx="1513">
                  <c:v>3.87</c:v>
                </c:pt>
                <c:pt idx="1514">
                  <c:v>3.81</c:v>
                </c:pt>
                <c:pt idx="1515">
                  <c:v>3.78</c:v>
                </c:pt>
                <c:pt idx="1516">
                  <c:v>3.8</c:v>
                </c:pt>
                <c:pt idx="1517">
                  <c:v>3.83</c:v>
                </c:pt>
                <c:pt idx="1518">
                  <c:v>3.83</c:v>
                </c:pt>
                <c:pt idx="1519">
                  <c:v>3.85</c:v>
                </c:pt>
                <c:pt idx="1520">
                  <c:v>3.85</c:v>
                </c:pt>
                <c:pt idx="1521">
                  <c:v>3.85</c:v>
                </c:pt>
                <c:pt idx="1522">
                  <c:v>3.85</c:v>
                </c:pt>
                <c:pt idx="1523">
                  <c:v>3.85</c:v>
                </c:pt>
                <c:pt idx="1524">
                  <c:v>3.85</c:v>
                </c:pt>
                <c:pt idx="1525">
                  <c:v>3.84</c:v>
                </c:pt>
                <c:pt idx="1526">
                  <c:v>3.84</c:v>
                </c:pt>
                <c:pt idx="1527">
                  <c:v>3.86</c:v>
                </c:pt>
                <c:pt idx="1528">
                  <c:v>3.87</c:v>
                </c:pt>
                <c:pt idx="1529">
                  <c:v>3.87</c:v>
                </c:pt>
                <c:pt idx="1530">
                  <c:v>3.87</c:v>
                </c:pt>
                <c:pt idx="1531">
                  <c:v>3.85</c:v>
                </c:pt>
                <c:pt idx="1532">
                  <c:v>3.84</c:v>
                </c:pt>
                <c:pt idx="1533">
                  <c:v>3.84</c:v>
                </c:pt>
                <c:pt idx="1534">
                  <c:v>3.84</c:v>
                </c:pt>
                <c:pt idx="1535">
                  <c:v>3.84</c:v>
                </c:pt>
                <c:pt idx="1536">
                  <c:v>3.81</c:v>
                </c:pt>
                <c:pt idx="1537">
                  <c:v>3.78</c:v>
                </c:pt>
                <c:pt idx="1538">
                  <c:v>3.73</c:v>
                </c:pt>
                <c:pt idx="1539">
                  <c:v>3.72</c:v>
                </c:pt>
                <c:pt idx="1540">
                  <c:v>3.67</c:v>
                </c:pt>
                <c:pt idx="1541">
                  <c:v>3.68</c:v>
                </c:pt>
                <c:pt idx="1542">
                  <c:v>3.75</c:v>
                </c:pt>
                <c:pt idx="1543">
                  <c:v>3.78</c:v>
                </c:pt>
                <c:pt idx="1544">
                  <c:v>3.84</c:v>
                </c:pt>
                <c:pt idx="1545">
                  <c:v>3.84</c:v>
                </c:pt>
                <c:pt idx="1546">
                  <c:v>3.82</c:v>
                </c:pt>
                <c:pt idx="1547">
                  <c:v>3.76</c:v>
                </c:pt>
                <c:pt idx="1548">
                  <c:v>3.72</c:v>
                </c:pt>
                <c:pt idx="1549">
                  <c:v>3.67</c:v>
                </c:pt>
                <c:pt idx="1550">
                  <c:v>3.68</c:v>
                </c:pt>
                <c:pt idx="1551">
                  <c:v>3.71</c:v>
                </c:pt>
                <c:pt idx="1552">
                  <c:v>3.74</c:v>
                </c:pt>
                <c:pt idx="1553">
                  <c:v>3.74</c:v>
                </c:pt>
                <c:pt idx="1554">
                  <c:v>3.73</c:v>
                </c:pt>
                <c:pt idx="1555">
                  <c:v>3.72</c:v>
                </c:pt>
                <c:pt idx="1556">
                  <c:v>3.71</c:v>
                </c:pt>
                <c:pt idx="1557">
                  <c:v>3.66</c:v>
                </c:pt>
                <c:pt idx="1558">
                  <c:v>3.61</c:v>
                </c:pt>
                <c:pt idx="1559">
                  <c:v>3.63</c:v>
                </c:pt>
                <c:pt idx="1560">
                  <c:v>3.65</c:v>
                </c:pt>
                <c:pt idx="1561">
                  <c:v>3.68</c:v>
                </c:pt>
                <c:pt idx="1562">
                  <c:v>3.71</c:v>
                </c:pt>
                <c:pt idx="1563">
                  <c:v>3.69</c:v>
                </c:pt>
                <c:pt idx="1564">
                  <c:v>3.64</c:v>
                </c:pt>
                <c:pt idx="1565">
                  <c:v>3.61</c:v>
                </c:pt>
                <c:pt idx="1566">
                  <c:v>3.59</c:v>
                </c:pt>
                <c:pt idx="1567">
                  <c:v>3.57</c:v>
                </c:pt>
                <c:pt idx="1568">
                  <c:v>3.52</c:v>
                </c:pt>
                <c:pt idx="1569">
                  <c:v>3.5</c:v>
                </c:pt>
                <c:pt idx="1570">
                  <c:v>3.51</c:v>
                </c:pt>
                <c:pt idx="1571">
                  <c:v>3.51</c:v>
                </c:pt>
                <c:pt idx="1572">
                  <c:v>3.5</c:v>
                </c:pt>
                <c:pt idx="1573">
                  <c:v>3.5</c:v>
                </c:pt>
                <c:pt idx="1574">
                  <c:v>3.52</c:v>
                </c:pt>
                <c:pt idx="1575">
                  <c:v>3.52</c:v>
                </c:pt>
                <c:pt idx="1576">
                  <c:v>3.48</c:v>
                </c:pt>
                <c:pt idx="1577">
                  <c:v>3.49</c:v>
                </c:pt>
                <c:pt idx="1578">
                  <c:v>3.46</c:v>
                </c:pt>
                <c:pt idx="1579">
                  <c:v>3.48</c:v>
                </c:pt>
                <c:pt idx="1580">
                  <c:v>3.5</c:v>
                </c:pt>
                <c:pt idx="1581">
                  <c:v>3.49</c:v>
                </c:pt>
                <c:pt idx="1582">
                  <c:v>3.44</c:v>
                </c:pt>
                <c:pt idx="1583">
                  <c:v>3.44</c:v>
                </c:pt>
                <c:pt idx="1584">
                  <c:v>3.44</c:v>
                </c:pt>
                <c:pt idx="1585">
                  <c:v>3.42</c:v>
                </c:pt>
                <c:pt idx="1586">
                  <c:v>3.4</c:v>
                </c:pt>
                <c:pt idx="1587">
                  <c:v>3.35</c:v>
                </c:pt>
                <c:pt idx="1588">
                  <c:v>3.35</c:v>
                </c:pt>
                <c:pt idx="1589">
                  <c:v>3.35</c:v>
                </c:pt>
                <c:pt idx="1590">
                  <c:v>3.33</c:v>
                </c:pt>
                <c:pt idx="1591">
                  <c:v>3.26</c:v>
                </c:pt>
                <c:pt idx="1592">
                  <c:v>3.22</c:v>
                </c:pt>
                <c:pt idx="1593">
                  <c:v>3.23</c:v>
                </c:pt>
                <c:pt idx="1594">
                  <c:v>3.25</c:v>
                </c:pt>
                <c:pt idx="1595">
                  <c:v>3.26</c:v>
                </c:pt>
                <c:pt idx="1596">
                  <c:v>3.29</c:v>
                </c:pt>
                <c:pt idx="1597">
                  <c:v>3.3</c:v>
                </c:pt>
                <c:pt idx="1598">
                  <c:v>3.3</c:v>
                </c:pt>
                <c:pt idx="1599">
                  <c:v>3.3</c:v>
                </c:pt>
                <c:pt idx="1600">
                  <c:v>3.26</c:v>
                </c:pt>
                <c:pt idx="1601">
                  <c:v>3.25</c:v>
                </c:pt>
                <c:pt idx="1602">
                  <c:v>3.26</c:v>
                </c:pt>
                <c:pt idx="1603">
                  <c:v>3.28</c:v>
                </c:pt>
                <c:pt idx="1604">
                  <c:v>3.33</c:v>
                </c:pt>
                <c:pt idx="1605">
                  <c:v>3.36</c:v>
                </c:pt>
                <c:pt idx="1606">
                  <c:v>3.36</c:v>
                </c:pt>
                <c:pt idx="1607">
                  <c:v>3.36</c:v>
                </c:pt>
                <c:pt idx="1608">
                  <c:v>3.36</c:v>
                </c:pt>
                <c:pt idx="1609">
                  <c:v>3.4</c:v>
                </c:pt>
                <c:pt idx="1610">
                  <c:v>3.4</c:v>
                </c:pt>
                <c:pt idx="1611">
                  <c:v>3.38</c:v>
                </c:pt>
                <c:pt idx="1612">
                  <c:v>3.37</c:v>
                </c:pt>
                <c:pt idx="1613">
                  <c:v>3.37</c:v>
                </c:pt>
                <c:pt idx="1614">
                  <c:v>3.38</c:v>
                </c:pt>
                <c:pt idx="1615">
                  <c:v>3.38</c:v>
                </c:pt>
                <c:pt idx="1616">
                  <c:v>3.38</c:v>
                </c:pt>
                <c:pt idx="1617">
                  <c:v>3.38</c:v>
                </c:pt>
                <c:pt idx="1618">
                  <c:v>3.38</c:v>
                </c:pt>
                <c:pt idx="1619">
                  <c:v>3.36</c:v>
                </c:pt>
                <c:pt idx="1620">
                  <c:v>3.31</c:v>
                </c:pt>
                <c:pt idx="1621">
                  <c:v>3.29</c:v>
                </c:pt>
                <c:pt idx="1622">
                  <c:v>3.28</c:v>
                </c:pt>
                <c:pt idx="1623">
                  <c:v>3.28</c:v>
                </c:pt>
                <c:pt idx="1624">
                  <c:v>3.3</c:v>
                </c:pt>
                <c:pt idx="1625">
                  <c:v>3.35</c:v>
                </c:pt>
                <c:pt idx="1626">
                  <c:v>3.37</c:v>
                </c:pt>
                <c:pt idx="1627">
                  <c:v>3.38</c:v>
                </c:pt>
                <c:pt idx="1628">
                  <c:v>3.4</c:v>
                </c:pt>
                <c:pt idx="1629">
                  <c:v>3.42</c:v>
                </c:pt>
                <c:pt idx="1630">
                  <c:v>3.4</c:v>
                </c:pt>
                <c:pt idx="1631">
                  <c:v>3.39</c:v>
                </c:pt>
                <c:pt idx="1632">
                  <c:v>3.39</c:v>
                </c:pt>
                <c:pt idx="1633">
                  <c:v>3.38</c:v>
                </c:pt>
                <c:pt idx="1634">
                  <c:v>3.36</c:v>
                </c:pt>
                <c:pt idx="1635">
                  <c:v>3.32</c:v>
                </c:pt>
                <c:pt idx="1636">
                  <c:v>3.31</c:v>
                </c:pt>
                <c:pt idx="1637">
                  <c:v>3.29</c:v>
                </c:pt>
                <c:pt idx="1638">
                  <c:v>3.29</c:v>
                </c:pt>
                <c:pt idx="1639">
                  <c:v>3.26</c:v>
                </c:pt>
                <c:pt idx="1640">
                  <c:v>3.28</c:v>
                </c:pt>
                <c:pt idx="1641">
                  <c:v>3.24</c:v>
                </c:pt>
                <c:pt idx="1642">
                  <c:v>3.24</c:v>
                </c:pt>
                <c:pt idx="1643">
                  <c:v>3.23</c:v>
                </c:pt>
                <c:pt idx="1644">
                  <c:v>3.26</c:v>
                </c:pt>
                <c:pt idx="1645">
                  <c:v>3.3</c:v>
                </c:pt>
                <c:pt idx="1646">
                  <c:v>3.3</c:v>
                </c:pt>
                <c:pt idx="1647">
                  <c:v>3.29</c:v>
                </c:pt>
                <c:pt idx="1648">
                  <c:v>3.29</c:v>
                </c:pt>
                <c:pt idx="1649">
                  <c:v>3.25</c:v>
                </c:pt>
                <c:pt idx="1650">
                  <c:v>3.23</c:v>
                </c:pt>
                <c:pt idx="1651">
                  <c:v>3.2</c:v>
                </c:pt>
                <c:pt idx="1652">
                  <c:v>3.21</c:v>
                </c:pt>
                <c:pt idx="1653">
                  <c:v>3.21</c:v>
                </c:pt>
                <c:pt idx="1654">
                  <c:v>3.2</c:v>
                </c:pt>
                <c:pt idx="1655">
                  <c:v>3.16</c:v>
                </c:pt>
                <c:pt idx="1656">
                  <c:v>3.1</c:v>
                </c:pt>
                <c:pt idx="1657">
                  <c:v>3.13</c:v>
                </c:pt>
                <c:pt idx="1658">
                  <c:v>3.13</c:v>
                </c:pt>
                <c:pt idx="1659">
                  <c:v>3.15</c:v>
                </c:pt>
                <c:pt idx="1660">
                  <c:v>3.13</c:v>
                </c:pt>
                <c:pt idx="1661">
                  <c:v>3.12</c:v>
                </c:pt>
                <c:pt idx="1662">
                  <c:v>3.12</c:v>
                </c:pt>
                <c:pt idx="1663">
                  <c:v>3.1</c:v>
                </c:pt>
                <c:pt idx="1664">
                  <c:v>3.08</c:v>
                </c:pt>
                <c:pt idx="1665">
                  <c:v>3.04</c:v>
                </c:pt>
                <c:pt idx="1666">
                  <c:v>3.03</c:v>
                </c:pt>
                <c:pt idx="1667">
                  <c:v>3.05</c:v>
                </c:pt>
                <c:pt idx="1668">
                  <c:v>3.1</c:v>
                </c:pt>
                <c:pt idx="1669">
                  <c:v>3.12</c:v>
                </c:pt>
                <c:pt idx="1670">
                  <c:v>3.11</c:v>
                </c:pt>
                <c:pt idx="1671">
                  <c:v>3.11</c:v>
                </c:pt>
                <c:pt idx="1672">
                  <c:v>3.13</c:v>
                </c:pt>
                <c:pt idx="1673">
                  <c:v>3.17</c:v>
                </c:pt>
                <c:pt idx="1674">
                  <c:v>3.16</c:v>
                </c:pt>
                <c:pt idx="1675">
                  <c:v>3.2</c:v>
                </c:pt>
                <c:pt idx="1676">
                  <c:v>3.2</c:v>
                </c:pt>
                <c:pt idx="1677">
                  <c:v>3.2</c:v>
                </c:pt>
                <c:pt idx="1678">
                  <c:v>3.2</c:v>
                </c:pt>
                <c:pt idx="1679">
                  <c:v>3.2</c:v>
                </c:pt>
                <c:pt idx="1680">
                  <c:v>3.18</c:v>
                </c:pt>
                <c:pt idx="1681">
                  <c:v>3.16</c:v>
                </c:pt>
                <c:pt idx="1682">
                  <c:v>3.13</c:v>
                </c:pt>
                <c:pt idx="1683">
                  <c:v>3.12</c:v>
                </c:pt>
                <c:pt idx="1684">
                  <c:v>3.1</c:v>
                </c:pt>
                <c:pt idx="1685">
                  <c:v>3.11</c:v>
                </c:pt>
                <c:pt idx="1686">
                  <c:v>3.09</c:v>
                </c:pt>
                <c:pt idx="1687">
                  <c:v>3.09</c:v>
                </c:pt>
                <c:pt idx="1688">
                  <c:v>3.04</c:v>
                </c:pt>
                <c:pt idx="1689">
                  <c:v>3.04</c:v>
                </c:pt>
                <c:pt idx="1690">
                  <c:v>3.04</c:v>
                </c:pt>
                <c:pt idx="1691">
                  <c:v>3.03</c:v>
                </c:pt>
                <c:pt idx="1692">
                  <c:v>2.99</c:v>
                </c:pt>
                <c:pt idx="1693">
                  <c:v>2.98</c:v>
                </c:pt>
                <c:pt idx="1694">
                  <c:v>2.92</c:v>
                </c:pt>
                <c:pt idx="1695">
                  <c:v>2.91</c:v>
                </c:pt>
                <c:pt idx="1696">
                  <c:v>2.83</c:v>
                </c:pt>
                <c:pt idx="1697">
                  <c:v>2.75</c:v>
                </c:pt>
                <c:pt idx="1698">
                  <c:v>2.79</c:v>
                </c:pt>
                <c:pt idx="1699">
                  <c:v>2.85</c:v>
                </c:pt>
                <c:pt idx="1700">
                  <c:v>2.89</c:v>
                </c:pt>
                <c:pt idx="1701">
                  <c:v>2.95</c:v>
                </c:pt>
                <c:pt idx="1702">
                  <c:v>2.95</c:v>
                </c:pt>
                <c:pt idx="1703">
                  <c:v>2.99</c:v>
                </c:pt>
                <c:pt idx="1704">
                  <c:v>2.97</c:v>
                </c:pt>
                <c:pt idx="1705">
                  <c:v>2.95</c:v>
                </c:pt>
                <c:pt idx="1706">
                  <c:v>2.96</c:v>
                </c:pt>
                <c:pt idx="1707">
                  <c:v>2.99</c:v>
                </c:pt>
                <c:pt idx="1708">
                  <c:v>2.98</c:v>
                </c:pt>
                <c:pt idx="1709">
                  <c:v>3.01</c:v>
                </c:pt>
                <c:pt idx="1710">
                  <c:v>3.04</c:v>
                </c:pt>
                <c:pt idx="1711">
                  <c:v>3.04</c:v>
                </c:pt>
                <c:pt idx="1712">
                  <c:v>3.06</c:v>
                </c:pt>
                <c:pt idx="1713">
                  <c:v>3.09</c:v>
                </c:pt>
                <c:pt idx="1714">
                  <c:v>3.07</c:v>
                </c:pt>
                <c:pt idx="1715">
                  <c:v>3.07</c:v>
                </c:pt>
                <c:pt idx="1716">
                  <c:v>3.07</c:v>
                </c:pt>
                <c:pt idx="1717">
                  <c:v>3.07</c:v>
                </c:pt>
                <c:pt idx="1718">
                  <c:v>3.08</c:v>
                </c:pt>
                <c:pt idx="1719">
                  <c:v>3.09</c:v>
                </c:pt>
                <c:pt idx="1720">
                  <c:v>3.1</c:v>
                </c:pt>
                <c:pt idx="1721">
                  <c:v>3.1</c:v>
                </c:pt>
                <c:pt idx="1722">
                  <c:v>3.08</c:v>
                </c:pt>
                <c:pt idx="1723">
                  <c:v>3.08</c:v>
                </c:pt>
                <c:pt idx="1724">
                  <c:v>3.08</c:v>
                </c:pt>
                <c:pt idx="1725">
                  <c:v>3.07</c:v>
                </c:pt>
                <c:pt idx="1726">
                  <c:v>3.04</c:v>
                </c:pt>
                <c:pt idx="1727">
                  <c:v>3.01</c:v>
                </c:pt>
                <c:pt idx="1728">
                  <c:v>2.99</c:v>
                </c:pt>
                <c:pt idx="1729">
                  <c:v>3.02</c:v>
                </c:pt>
                <c:pt idx="1730">
                  <c:v>3.02</c:v>
                </c:pt>
                <c:pt idx="1731">
                  <c:v>2.98</c:v>
                </c:pt>
                <c:pt idx="1732">
                  <c:v>3</c:v>
                </c:pt>
                <c:pt idx="1733">
                  <c:v>2.96</c:v>
                </c:pt>
                <c:pt idx="1734">
                  <c:v>2.92</c:v>
                </c:pt>
                <c:pt idx="1735">
                  <c:v>2.9</c:v>
                </c:pt>
                <c:pt idx="1736">
                  <c:v>2.9</c:v>
                </c:pt>
                <c:pt idx="1737">
                  <c:v>2.88</c:v>
                </c:pt>
                <c:pt idx="1738">
                  <c:v>2.89</c:v>
                </c:pt>
                <c:pt idx="1739">
                  <c:v>2.86</c:v>
                </c:pt>
                <c:pt idx="1740">
                  <c:v>2.87</c:v>
                </c:pt>
                <c:pt idx="1741">
                  <c:v>2.94</c:v>
                </c:pt>
                <c:pt idx="1742">
                  <c:v>2.92</c:v>
                </c:pt>
                <c:pt idx="1743">
                  <c:v>2.92</c:v>
                </c:pt>
                <c:pt idx="1744">
                  <c:v>2.94</c:v>
                </c:pt>
                <c:pt idx="1745">
                  <c:v>2.95</c:v>
                </c:pt>
                <c:pt idx="1746">
                  <c:v>2.95</c:v>
                </c:pt>
                <c:pt idx="1747">
                  <c:v>2.93</c:v>
                </c:pt>
                <c:pt idx="1748">
                  <c:v>2.88</c:v>
                </c:pt>
                <c:pt idx="1749">
                  <c:v>2.86</c:v>
                </c:pt>
                <c:pt idx="1750">
                  <c:v>2.83</c:v>
                </c:pt>
                <c:pt idx="1751">
                  <c:v>2.77</c:v>
                </c:pt>
                <c:pt idx="1752">
                  <c:v>2.67</c:v>
                </c:pt>
                <c:pt idx="1753">
                  <c:v>2.67</c:v>
                </c:pt>
                <c:pt idx="1754">
                  <c:v>2.71</c:v>
                </c:pt>
                <c:pt idx="1755">
                  <c:v>2.67</c:v>
                </c:pt>
                <c:pt idx="1756">
                  <c:v>2.63</c:v>
                </c:pt>
                <c:pt idx="1757">
                  <c:v>2.62</c:v>
                </c:pt>
                <c:pt idx="1758">
                  <c:v>2.54</c:v>
                </c:pt>
                <c:pt idx="1759">
                  <c:v>2.52</c:v>
                </c:pt>
                <c:pt idx="1760">
                  <c:v>2.54</c:v>
                </c:pt>
                <c:pt idx="1761">
                  <c:v>2.54</c:v>
                </c:pt>
                <c:pt idx="1762">
                  <c:v>2.59</c:v>
                </c:pt>
                <c:pt idx="1763">
                  <c:v>2.62</c:v>
                </c:pt>
                <c:pt idx="1764">
                  <c:v>2.59</c:v>
                </c:pt>
                <c:pt idx="1765">
                  <c:v>2.59</c:v>
                </c:pt>
                <c:pt idx="1766">
                  <c:v>2.57</c:v>
                </c:pt>
                <c:pt idx="1767">
                  <c:v>2.54</c:v>
                </c:pt>
                <c:pt idx="1768">
                  <c:v>2.54</c:v>
                </c:pt>
                <c:pt idx="1769">
                  <c:v>2.5</c:v>
                </c:pt>
                <c:pt idx="1770">
                  <c:v>2.5</c:v>
                </c:pt>
                <c:pt idx="1771">
                  <c:v>2.59</c:v>
                </c:pt>
                <c:pt idx="1772">
                  <c:v>2.64</c:v>
                </c:pt>
                <c:pt idx="1773">
                  <c:v>2.66</c:v>
                </c:pt>
                <c:pt idx="1774">
                  <c:v>2.75</c:v>
                </c:pt>
                <c:pt idx="1775">
                  <c:v>2.77</c:v>
                </c:pt>
                <c:pt idx="1776">
                  <c:v>2.84</c:v>
                </c:pt>
                <c:pt idx="1777">
                  <c:v>2.86</c:v>
                </c:pt>
                <c:pt idx="1778">
                  <c:v>2.86</c:v>
                </c:pt>
                <c:pt idx="1779">
                  <c:v>2.87</c:v>
                </c:pt>
                <c:pt idx="1780">
                  <c:v>2.92</c:v>
                </c:pt>
                <c:pt idx="1781">
                  <c:v>2.88</c:v>
                </c:pt>
                <c:pt idx="1782">
                  <c:v>2.88</c:v>
                </c:pt>
                <c:pt idx="1783">
                  <c:v>2.88</c:v>
                </c:pt>
                <c:pt idx="1784">
                  <c:v>2.88</c:v>
                </c:pt>
                <c:pt idx="1785">
                  <c:v>2.87</c:v>
                </c:pt>
                <c:pt idx="1786">
                  <c:v>2.86</c:v>
                </c:pt>
                <c:pt idx="1787">
                  <c:v>2.85</c:v>
                </c:pt>
                <c:pt idx="1788">
                  <c:v>2.87</c:v>
                </c:pt>
                <c:pt idx="1789">
                  <c:v>2.9</c:v>
                </c:pt>
                <c:pt idx="1790">
                  <c:v>2.93</c:v>
                </c:pt>
                <c:pt idx="1791">
                  <c:v>2.92</c:v>
                </c:pt>
                <c:pt idx="1792">
                  <c:v>2.93</c:v>
                </c:pt>
                <c:pt idx="1793">
                  <c:v>3.02</c:v>
                </c:pt>
                <c:pt idx="1794">
                  <c:v>3.02</c:v>
                </c:pt>
                <c:pt idx="1795">
                  <c:v>3</c:v>
                </c:pt>
                <c:pt idx="1796">
                  <c:v>2.98</c:v>
                </c:pt>
                <c:pt idx="1797">
                  <c:v>2.94</c:v>
                </c:pt>
                <c:pt idx="1798">
                  <c:v>2.94</c:v>
                </c:pt>
                <c:pt idx="1799">
                  <c:v>2.93</c:v>
                </c:pt>
                <c:pt idx="1800">
                  <c:v>2.9</c:v>
                </c:pt>
                <c:pt idx="1801">
                  <c:v>2.85</c:v>
                </c:pt>
                <c:pt idx="1802">
                  <c:v>2.77</c:v>
                </c:pt>
                <c:pt idx="1803">
                  <c:v>2.76</c:v>
                </c:pt>
                <c:pt idx="1804">
                  <c:v>2.76</c:v>
                </c:pt>
                <c:pt idx="1805">
                  <c:v>2.76</c:v>
                </c:pt>
                <c:pt idx="1806">
                  <c:v>2.76</c:v>
                </c:pt>
                <c:pt idx="1807">
                  <c:v>2.8</c:v>
                </c:pt>
                <c:pt idx="1808">
                  <c:v>2.8</c:v>
                </c:pt>
                <c:pt idx="1809">
                  <c:v>2.8</c:v>
                </c:pt>
                <c:pt idx="1810">
                  <c:v>2.8</c:v>
                </c:pt>
                <c:pt idx="1811">
                  <c:v>2.79</c:v>
                </c:pt>
                <c:pt idx="1812">
                  <c:v>2.8</c:v>
                </c:pt>
                <c:pt idx="1813">
                  <c:v>2.8</c:v>
                </c:pt>
                <c:pt idx="1814">
                  <c:v>2.79</c:v>
                </c:pt>
                <c:pt idx="1815">
                  <c:v>2.8</c:v>
                </c:pt>
                <c:pt idx="1816">
                  <c:v>2.81</c:v>
                </c:pt>
                <c:pt idx="1817">
                  <c:v>2.84</c:v>
                </c:pt>
                <c:pt idx="1818">
                  <c:v>2.84</c:v>
                </c:pt>
                <c:pt idx="1819">
                  <c:v>2.84</c:v>
                </c:pt>
                <c:pt idx="1820">
                  <c:v>2.82</c:v>
                </c:pt>
                <c:pt idx="1821">
                  <c:v>2.82</c:v>
                </c:pt>
                <c:pt idx="1822">
                  <c:v>2.83</c:v>
                </c:pt>
                <c:pt idx="1823">
                  <c:v>2.83</c:v>
                </c:pt>
                <c:pt idx="1824">
                  <c:v>2.84</c:v>
                </c:pt>
                <c:pt idx="1825">
                  <c:v>2.86</c:v>
                </c:pt>
                <c:pt idx="1826">
                  <c:v>2.91</c:v>
                </c:pt>
                <c:pt idx="1827">
                  <c:v>2.92</c:v>
                </c:pt>
                <c:pt idx="1828">
                  <c:v>2.9</c:v>
                </c:pt>
                <c:pt idx="1829">
                  <c:v>2.9</c:v>
                </c:pt>
                <c:pt idx="1830">
                  <c:v>2.95</c:v>
                </c:pt>
                <c:pt idx="1831">
                  <c:v>3</c:v>
                </c:pt>
                <c:pt idx="1832">
                  <c:v>3.05</c:v>
                </c:pt>
                <c:pt idx="1833">
                  <c:v>3.08</c:v>
                </c:pt>
                <c:pt idx="1834">
                  <c:v>3.09</c:v>
                </c:pt>
                <c:pt idx="1835">
                  <c:v>3.13</c:v>
                </c:pt>
                <c:pt idx="1836">
                  <c:v>3.18</c:v>
                </c:pt>
                <c:pt idx="1837">
                  <c:v>3.15</c:v>
                </c:pt>
                <c:pt idx="1838">
                  <c:v>3.13</c:v>
                </c:pt>
                <c:pt idx="1839">
                  <c:v>3.18</c:v>
                </c:pt>
                <c:pt idx="1840">
                  <c:v>3.21</c:v>
                </c:pt>
                <c:pt idx="1841">
                  <c:v>3.23</c:v>
                </c:pt>
                <c:pt idx="1842">
                  <c:v>3.25</c:v>
                </c:pt>
                <c:pt idx="1843">
                  <c:v>3.23</c:v>
                </c:pt>
                <c:pt idx="1844">
                  <c:v>3.25</c:v>
                </c:pt>
                <c:pt idx="1845">
                  <c:v>3.28</c:v>
                </c:pt>
                <c:pt idx="1846">
                  <c:v>3.3</c:v>
                </c:pt>
                <c:pt idx="1847">
                  <c:v>3.28</c:v>
                </c:pt>
                <c:pt idx="1848">
                  <c:v>3.28</c:v>
                </c:pt>
                <c:pt idx="1849">
                  <c:v>3.23</c:v>
                </c:pt>
                <c:pt idx="1850">
                  <c:v>3.21</c:v>
                </c:pt>
                <c:pt idx="1851">
                  <c:v>3.2</c:v>
                </c:pt>
                <c:pt idx="1852">
                  <c:v>3.16</c:v>
                </c:pt>
                <c:pt idx="1853">
                  <c:v>3.19</c:v>
                </c:pt>
                <c:pt idx="1854">
                  <c:v>3.24</c:v>
                </c:pt>
                <c:pt idx="1855">
                  <c:v>3.3</c:v>
                </c:pt>
                <c:pt idx="1856">
                  <c:v>3.27</c:v>
                </c:pt>
                <c:pt idx="1857">
                  <c:v>3.32</c:v>
                </c:pt>
                <c:pt idx="1858">
                  <c:v>3.31</c:v>
                </c:pt>
                <c:pt idx="1859">
                  <c:v>3.33</c:v>
                </c:pt>
                <c:pt idx="1860">
                  <c:v>3.36</c:v>
                </c:pt>
                <c:pt idx="1861">
                  <c:v>3.32</c:v>
                </c:pt>
                <c:pt idx="1862">
                  <c:v>3.3</c:v>
                </c:pt>
                <c:pt idx="1863">
                  <c:v>3.29</c:v>
                </c:pt>
                <c:pt idx="1864">
                  <c:v>3.25</c:v>
                </c:pt>
                <c:pt idx="1865">
                  <c:v>3.27</c:v>
                </c:pt>
                <c:pt idx="1866">
                  <c:v>3.29</c:v>
                </c:pt>
                <c:pt idx="1867">
                  <c:v>3.26</c:v>
                </c:pt>
                <c:pt idx="1868">
                  <c:v>3.28</c:v>
                </c:pt>
                <c:pt idx="1869">
                  <c:v>3.3</c:v>
                </c:pt>
                <c:pt idx="1870">
                  <c:v>3.3</c:v>
                </c:pt>
                <c:pt idx="1871">
                  <c:v>3.3</c:v>
                </c:pt>
                <c:pt idx="1872">
                  <c:v>3.34</c:v>
                </c:pt>
                <c:pt idx="1873">
                  <c:v>3.28</c:v>
                </c:pt>
                <c:pt idx="1874">
                  <c:v>3.28</c:v>
                </c:pt>
                <c:pt idx="1875">
                  <c:v>3.33</c:v>
                </c:pt>
                <c:pt idx="1876">
                  <c:v>3.33</c:v>
                </c:pt>
                <c:pt idx="1877">
                  <c:v>3.27</c:v>
                </c:pt>
                <c:pt idx="1878">
                  <c:v>3.21</c:v>
                </c:pt>
                <c:pt idx="1879">
                  <c:v>3.2</c:v>
                </c:pt>
                <c:pt idx="1880">
                  <c:v>3.24</c:v>
                </c:pt>
                <c:pt idx="1881">
                  <c:v>3.31</c:v>
                </c:pt>
                <c:pt idx="1882">
                  <c:v>3.31</c:v>
                </c:pt>
                <c:pt idx="1883">
                  <c:v>3.31</c:v>
                </c:pt>
                <c:pt idx="1884">
                  <c:v>3.28</c:v>
                </c:pt>
                <c:pt idx="1885">
                  <c:v>3.27</c:v>
                </c:pt>
                <c:pt idx="1886">
                  <c:v>3.25</c:v>
                </c:pt>
                <c:pt idx="1887">
                  <c:v>3.25</c:v>
                </c:pt>
                <c:pt idx="1888">
                  <c:v>3.24</c:v>
                </c:pt>
                <c:pt idx="1889">
                  <c:v>3.2</c:v>
                </c:pt>
                <c:pt idx="1890">
                  <c:v>3.16</c:v>
                </c:pt>
                <c:pt idx="1891">
                  <c:v>3.15</c:v>
                </c:pt>
                <c:pt idx="1892">
                  <c:v>3.12</c:v>
                </c:pt>
                <c:pt idx="1893">
                  <c:v>3.14</c:v>
                </c:pt>
                <c:pt idx="1894">
                  <c:v>3.16</c:v>
                </c:pt>
                <c:pt idx="1895">
                  <c:v>3.14</c:v>
                </c:pt>
                <c:pt idx="1896">
                  <c:v>3.12</c:v>
                </c:pt>
                <c:pt idx="1897">
                  <c:v>3.1</c:v>
                </c:pt>
                <c:pt idx="1898">
                  <c:v>3.1</c:v>
                </c:pt>
                <c:pt idx="1899">
                  <c:v>3.13</c:v>
                </c:pt>
                <c:pt idx="1900">
                  <c:v>3.12</c:v>
                </c:pt>
                <c:pt idx="1901">
                  <c:v>3.08</c:v>
                </c:pt>
                <c:pt idx="1902">
                  <c:v>3.11</c:v>
                </c:pt>
                <c:pt idx="1903">
                  <c:v>3.06</c:v>
                </c:pt>
                <c:pt idx="1904">
                  <c:v>3.06</c:v>
                </c:pt>
                <c:pt idx="1905">
                  <c:v>3.07</c:v>
                </c:pt>
                <c:pt idx="1906">
                  <c:v>3.07</c:v>
                </c:pt>
                <c:pt idx="1907">
                  <c:v>3.06</c:v>
                </c:pt>
                <c:pt idx="1908">
                  <c:v>3.08</c:v>
                </c:pt>
                <c:pt idx="1909">
                  <c:v>3.08</c:v>
                </c:pt>
                <c:pt idx="1910">
                  <c:v>3.02</c:v>
                </c:pt>
                <c:pt idx="1911">
                  <c:v>3</c:v>
                </c:pt>
                <c:pt idx="1912">
                  <c:v>3</c:v>
                </c:pt>
                <c:pt idx="1913">
                  <c:v>3.05</c:v>
                </c:pt>
                <c:pt idx="1914">
                  <c:v>3.11</c:v>
                </c:pt>
                <c:pt idx="1915">
                  <c:v>3.11</c:v>
                </c:pt>
                <c:pt idx="1916">
                  <c:v>3.1</c:v>
                </c:pt>
                <c:pt idx="1917">
                  <c:v>3.1</c:v>
                </c:pt>
                <c:pt idx="1918">
                  <c:v>3.12</c:v>
                </c:pt>
                <c:pt idx="1919">
                  <c:v>3.12</c:v>
                </c:pt>
                <c:pt idx="1920">
                  <c:v>3.13</c:v>
                </c:pt>
                <c:pt idx="1921">
                  <c:v>3.11</c:v>
                </c:pt>
                <c:pt idx="1922">
                  <c:v>3.14</c:v>
                </c:pt>
                <c:pt idx="1923">
                  <c:v>3.17</c:v>
                </c:pt>
                <c:pt idx="1924">
                  <c:v>3.2</c:v>
                </c:pt>
                <c:pt idx="1925">
                  <c:v>3.2</c:v>
                </c:pt>
                <c:pt idx="1926">
                  <c:v>3.2</c:v>
                </c:pt>
                <c:pt idx="1927">
                  <c:v>3.24</c:v>
                </c:pt>
                <c:pt idx="1928">
                  <c:v>3.25</c:v>
                </c:pt>
                <c:pt idx="1929">
                  <c:v>3.22</c:v>
                </c:pt>
                <c:pt idx="1930">
                  <c:v>3.13</c:v>
                </c:pt>
                <c:pt idx="1931">
                  <c:v>3.13</c:v>
                </c:pt>
                <c:pt idx="1932">
                  <c:v>3.11</c:v>
                </c:pt>
                <c:pt idx="1933">
                  <c:v>3.11</c:v>
                </c:pt>
                <c:pt idx="1934">
                  <c:v>3.08</c:v>
                </c:pt>
                <c:pt idx="1935">
                  <c:v>3.1</c:v>
                </c:pt>
                <c:pt idx="1936">
                  <c:v>3.07</c:v>
                </c:pt>
                <c:pt idx="1937">
                  <c:v>3.04</c:v>
                </c:pt>
                <c:pt idx="1938">
                  <c:v>3.04</c:v>
                </c:pt>
                <c:pt idx="1939">
                  <c:v>3.04</c:v>
                </c:pt>
                <c:pt idx="1940">
                  <c:v>3.02</c:v>
                </c:pt>
                <c:pt idx="1941">
                  <c:v>3.05</c:v>
                </c:pt>
                <c:pt idx="1942">
                  <c:v>3.06</c:v>
                </c:pt>
                <c:pt idx="1943">
                  <c:v>3.07</c:v>
                </c:pt>
                <c:pt idx="1944">
                  <c:v>3.09</c:v>
                </c:pt>
                <c:pt idx="1945">
                  <c:v>3.1</c:v>
                </c:pt>
                <c:pt idx="1946">
                  <c:v>3.09</c:v>
                </c:pt>
                <c:pt idx="1947">
                  <c:v>3.06</c:v>
                </c:pt>
                <c:pt idx="1948">
                  <c:v>3.07</c:v>
                </c:pt>
                <c:pt idx="1949">
                  <c:v>3.07</c:v>
                </c:pt>
                <c:pt idx="1950">
                  <c:v>3.07</c:v>
                </c:pt>
                <c:pt idx="1951">
                  <c:v>3.08</c:v>
                </c:pt>
                <c:pt idx="1952">
                  <c:v>3.06</c:v>
                </c:pt>
                <c:pt idx="1953">
                  <c:v>3.05</c:v>
                </c:pt>
                <c:pt idx="1954">
                  <c:v>3.07</c:v>
                </c:pt>
                <c:pt idx="1955">
                  <c:v>3.06</c:v>
                </c:pt>
                <c:pt idx="1956">
                  <c:v>3.03</c:v>
                </c:pt>
                <c:pt idx="1957">
                  <c:v>3.04</c:v>
                </c:pt>
                <c:pt idx="1958">
                  <c:v>3.07</c:v>
                </c:pt>
                <c:pt idx="1959">
                  <c:v>3.07</c:v>
                </c:pt>
                <c:pt idx="1960">
                  <c:v>3.08</c:v>
                </c:pt>
                <c:pt idx="1961">
                  <c:v>3.1</c:v>
                </c:pt>
                <c:pt idx="1962">
                  <c:v>3.1</c:v>
                </c:pt>
                <c:pt idx="1963">
                  <c:v>3.11</c:v>
                </c:pt>
                <c:pt idx="1964">
                  <c:v>3.17</c:v>
                </c:pt>
                <c:pt idx="1965">
                  <c:v>3.2</c:v>
                </c:pt>
                <c:pt idx="1966">
                  <c:v>3.19</c:v>
                </c:pt>
                <c:pt idx="1967">
                  <c:v>3.19</c:v>
                </c:pt>
                <c:pt idx="1968">
                  <c:v>3.15</c:v>
                </c:pt>
                <c:pt idx="1969">
                  <c:v>3.14</c:v>
                </c:pt>
                <c:pt idx="1970">
                  <c:v>3.11</c:v>
                </c:pt>
                <c:pt idx="1971">
                  <c:v>3.07</c:v>
                </c:pt>
                <c:pt idx="1972">
                  <c:v>3.02</c:v>
                </c:pt>
                <c:pt idx="1973">
                  <c:v>3.01</c:v>
                </c:pt>
                <c:pt idx="1974">
                  <c:v>3</c:v>
                </c:pt>
                <c:pt idx="1975">
                  <c:v>2.98</c:v>
                </c:pt>
                <c:pt idx="1976">
                  <c:v>2.97</c:v>
                </c:pt>
                <c:pt idx="1977">
                  <c:v>2.97</c:v>
                </c:pt>
                <c:pt idx="1978">
                  <c:v>2.96</c:v>
                </c:pt>
                <c:pt idx="1979">
                  <c:v>2.92</c:v>
                </c:pt>
                <c:pt idx="1980">
                  <c:v>2.9</c:v>
                </c:pt>
                <c:pt idx="1981">
                  <c:v>2.97</c:v>
                </c:pt>
                <c:pt idx="1982">
                  <c:v>2.96</c:v>
                </c:pt>
                <c:pt idx="1983">
                  <c:v>2.92</c:v>
                </c:pt>
                <c:pt idx="1984">
                  <c:v>2.9</c:v>
                </c:pt>
                <c:pt idx="1985">
                  <c:v>2.89</c:v>
                </c:pt>
                <c:pt idx="1986">
                  <c:v>2.85</c:v>
                </c:pt>
                <c:pt idx="1987">
                  <c:v>2.8</c:v>
                </c:pt>
                <c:pt idx="1988">
                  <c:v>2.84</c:v>
                </c:pt>
                <c:pt idx="1989">
                  <c:v>2.89</c:v>
                </c:pt>
                <c:pt idx="1990">
                  <c:v>2.89</c:v>
                </c:pt>
                <c:pt idx="1991">
                  <c:v>2.84</c:v>
                </c:pt>
                <c:pt idx="1992">
                  <c:v>2.81</c:v>
                </c:pt>
                <c:pt idx="1993">
                  <c:v>2.81</c:v>
                </c:pt>
                <c:pt idx="1994">
                  <c:v>2.82</c:v>
                </c:pt>
                <c:pt idx="1995">
                  <c:v>2.82</c:v>
                </c:pt>
                <c:pt idx="1996">
                  <c:v>2.82</c:v>
                </c:pt>
                <c:pt idx="1997">
                  <c:v>2.8</c:v>
                </c:pt>
                <c:pt idx="1998">
                  <c:v>2.82</c:v>
                </c:pt>
                <c:pt idx="1999">
                  <c:v>2.82</c:v>
                </c:pt>
                <c:pt idx="2000">
                  <c:v>2.82</c:v>
                </c:pt>
                <c:pt idx="2001">
                  <c:v>2.77</c:v>
                </c:pt>
                <c:pt idx="2002">
                  <c:v>2.77</c:v>
                </c:pt>
                <c:pt idx="2003">
                  <c:v>2.7</c:v>
                </c:pt>
                <c:pt idx="2004">
                  <c:v>2.69</c:v>
                </c:pt>
                <c:pt idx="2005">
                  <c:v>2.7</c:v>
                </c:pt>
                <c:pt idx="2006">
                  <c:v>2.73</c:v>
                </c:pt>
                <c:pt idx="2007">
                  <c:v>2.73</c:v>
                </c:pt>
                <c:pt idx="2008">
                  <c:v>2.72</c:v>
                </c:pt>
                <c:pt idx="2009">
                  <c:v>2.74</c:v>
                </c:pt>
                <c:pt idx="2010">
                  <c:v>2.7</c:v>
                </c:pt>
                <c:pt idx="2011">
                  <c:v>2.7</c:v>
                </c:pt>
                <c:pt idx="2012">
                  <c:v>2.68</c:v>
                </c:pt>
                <c:pt idx="2013">
                  <c:v>2.71</c:v>
                </c:pt>
                <c:pt idx="2014">
                  <c:v>2.76</c:v>
                </c:pt>
                <c:pt idx="2015">
                  <c:v>2.75</c:v>
                </c:pt>
                <c:pt idx="2016">
                  <c:v>2.75</c:v>
                </c:pt>
                <c:pt idx="2017">
                  <c:v>2.77</c:v>
                </c:pt>
                <c:pt idx="2018">
                  <c:v>2.77</c:v>
                </c:pt>
                <c:pt idx="2019">
                  <c:v>2.75</c:v>
                </c:pt>
                <c:pt idx="2020">
                  <c:v>2.75</c:v>
                </c:pt>
                <c:pt idx="2021">
                  <c:v>2.72</c:v>
                </c:pt>
                <c:pt idx="2022">
                  <c:v>2.72</c:v>
                </c:pt>
                <c:pt idx="2023">
                  <c:v>2.72</c:v>
                </c:pt>
                <c:pt idx="2024">
                  <c:v>2.72</c:v>
                </c:pt>
                <c:pt idx="2025">
                  <c:v>2.69</c:v>
                </c:pt>
                <c:pt idx="2026">
                  <c:v>2.68</c:v>
                </c:pt>
                <c:pt idx="2027">
                  <c:v>2.68</c:v>
                </c:pt>
                <c:pt idx="2028">
                  <c:v>2.63</c:v>
                </c:pt>
                <c:pt idx="2029">
                  <c:v>2.68</c:v>
                </c:pt>
                <c:pt idx="2030">
                  <c:v>2.72</c:v>
                </c:pt>
                <c:pt idx="2031">
                  <c:v>2.78</c:v>
                </c:pt>
                <c:pt idx="2032">
                  <c:v>2.78</c:v>
                </c:pt>
                <c:pt idx="2033">
                  <c:v>2.78</c:v>
                </c:pt>
                <c:pt idx="2034">
                  <c:v>2.78</c:v>
                </c:pt>
                <c:pt idx="2035">
                  <c:v>2.78</c:v>
                </c:pt>
                <c:pt idx="2036">
                  <c:v>2.77</c:v>
                </c:pt>
                <c:pt idx="2037">
                  <c:v>2.77</c:v>
                </c:pt>
                <c:pt idx="2038">
                  <c:v>2.8</c:v>
                </c:pt>
                <c:pt idx="2039">
                  <c:v>2.8</c:v>
                </c:pt>
                <c:pt idx="2040">
                  <c:v>2.86</c:v>
                </c:pt>
                <c:pt idx="2041">
                  <c:v>2.87</c:v>
                </c:pt>
                <c:pt idx="2042">
                  <c:v>2.88</c:v>
                </c:pt>
                <c:pt idx="2043">
                  <c:v>2.9</c:v>
                </c:pt>
                <c:pt idx="2044">
                  <c:v>2.9</c:v>
                </c:pt>
                <c:pt idx="2045">
                  <c:v>2.86</c:v>
                </c:pt>
                <c:pt idx="2046">
                  <c:v>2.86</c:v>
                </c:pt>
                <c:pt idx="2047">
                  <c:v>2.86</c:v>
                </c:pt>
                <c:pt idx="2048">
                  <c:v>2.86</c:v>
                </c:pt>
                <c:pt idx="2049">
                  <c:v>2.85</c:v>
                </c:pt>
                <c:pt idx="2050">
                  <c:v>2.84</c:v>
                </c:pt>
                <c:pt idx="2051">
                  <c:v>2.84</c:v>
                </c:pt>
                <c:pt idx="2052">
                  <c:v>2.8</c:v>
                </c:pt>
                <c:pt idx="2053">
                  <c:v>2.79</c:v>
                </c:pt>
                <c:pt idx="2054">
                  <c:v>2.8</c:v>
                </c:pt>
                <c:pt idx="2055">
                  <c:v>2.78</c:v>
                </c:pt>
                <c:pt idx="2056">
                  <c:v>2.76</c:v>
                </c:pt>
                <c:pt idx="2057">
                  <c:v>2.76</c:v>
                </c:pt>
                <c:pt idx="2058">
                  <c:v>2.76</c:v>
                </c:pt>
                <c:pt idx="2059">
                  <c:v>2.73</c:v>
                </c:pt>
                <c:pt idx="2060">
                  <c:v>2.72</c:v>
                </c:pt>
                <c:pt idx="2061">
                  <c:v>2.69</c:v>
                </c:pt>
                <c:pt idx="2062">
                  <c:v>2.68</c:v>
                </c:pt>
                <c:pt idx="2063">
                  <c:v>2.68</c:v>
                </c:pt>
                <c:pt idx="2064">
                  <c:v>2.61</c:v>
                </c:pt>
                <c:pt idx="2065">
                  <c:v>2.61</c:v>
                </c:pt>
                <c:pt idx="2066">
                  <c:v>2.54</c:v>
                </c:pt>
                <c:pt idx="2067">
                  <c:v>2.54</c:v>
                </c:pt>
                <c:pt idx="2068">
                  <c:v>2.5499999999999998</c:v>
                </c:pt>
                <c:pt idx="2069">
                  <c:v>2.57</c:v>
                </c:pt>
                <c:pt idx="2070">
                  <c:v>2.56</c:v>
                </c:pt>
                <c:pt idx="2071">
                  <c:v>2.56</c:v>
                </c:pt>
                <c:pt idx="2072">
                  <c:v>2.54</c:v>
                </c:pt>
                <c:pt idx="2073">
                  <c:v>2.54</c:v>
                </c:pt>
                <c:pt idx="2074">
                  <c:v>2.5299999999999998</c:v>
                </c:pt>
                <c:pt idx="2075">
                  <c:v>2.5299999999999998</c:v>
                </c:pt>
                <c:pt idx="2076">
                  <c:v>2.58</c:v>
                </c:pt>
                <c:pt idx="2077">
                  <c:v>2.6</c:v>
                </c:pt>
                <c:pt idx="2078">
                  <c:v>2.61</c:v>
                </c:pt>
                <c:pt idx="2079">
                  <c:v>2.63</c:v>
                </c:pt>
                <c:pt idx="2080">
                  <c:v>2.61</c:v>
                </c:pt>
                <c:pt idx="2081">
                  <c:v>2.58</c:v>
                </c:pt>
                <c:pt idx="2082">
                  <c:v>2.58</c:v>
                </c:pt>
                <c:pt idx="2083">
                  <c:v>2.58</c:v>
                </c:pt>
                <c:pt idx="2084">
                  <c:v>2.54</c:v>
                </c:pt>
                <c:pt idx="2085">
                  <c:v>2.5299999999999998</c:v>
                </c:pt>
                <c:pt idx="2086">
                  <c:v>2.5099999999999998</c:v>
                </c:pt>
                <c:pt idx="2087">
                  <c:v>2.4900000000000002</c:v>
                </c:pt>
                <c:pt idx="2088">
                  <c:v>2.4900000000000002</c:v>
                </c:pt>
                <c:pt idx="2089">
                  <c:v>2.48</c:v>
                </c:pt>
                <c:pt idx="2090">
                  <c:v>2.4500000000000002</c:v>
                </c:pt>
                <c:pt idx="2091">
                  <c:v>2.44</c:v>
                </c:pt>
                <c:pt idx="2092">
                  <c:v>2.42</c:v>
                </c:pt>
                <c:pt idx="2093">
                  <c:v>2.42</c:v>
                </c:pt>
                <c:pt idx="2094">
                  <c:v>2.39</c:v>
                </c:pt>
                <c:pt idx="2095">
                  <c:v>2.4500000000000002</c:v>
                </c:pt>
                <c:pt idx="2096">
                  <c:v>2.4500000000000002</c:v>
                </c:pt>
                <c:pt idx="2097">
                  <c:v>2.4300000000000002</c:v>
                </c:pt>
                <c:pt idx="2098">
                  <c:v>2.4300000000000002</c:v>
                </c:pt>
                <c:pt idx="2099">
                  <c:v>2.4500000000000002</c:v>
                </c:pt>
                <c:pt idx="2100">
                  <c:v>2.4500000000000002</c:v>
                </c:pt>
                <c:pt idx="2101">
                  <c:v>2.4500000000000002</c:v>
                </c:pt>
                <c:pt idx="2102">
                  <c:v>2.4500000000000002</c:v>
                </c:pt>
                <c:pt idx="2103">
                  <c:v>2.4500000000000002</c:v>
                </c:pt>
                <c:pt idx="2104">
                  <c:v>2.4500000000000002</c:v>
                </c:pt>
                <c:pt idx="2105">
                  <c:v>2.4300000000000002</c:v>
                </c:pt>
                <c:pt idx="2106">
                  <c:v>2.4</c:v>
                </c:pt>
                <c:pt idx="2107">
                  <c:v>2.4</c:v>
                </c:pt>
                <c:pt idx="2108">
                  <c:v>2.36</c:v>
                </c:pt>
                <c:pt idx="2109">
                  <c:v>2.34</c:v>
                </c:pt>
                <c:pt idx="2110">
                  <c:v>2.27</c:v>
                </c:pt>
                <c:pt idx="2111">
                  <c:v>2.2200000000000002</c:v>
                </c:pt>
                <c:pt idx="2112">
                  <c:v>2.2200000000000002</c:v>
                </c:pt>
                <c:pt idx="2113">
                  <c:v>2.1800000000000002</c:v>
                </c:pt>
                <c:pt idx="2114">
                  <c:v>2.17</c:v>
                </c:pt>
                <c:pt idx="2115">
                  <c:v>2.13</c:v>
                </c:pt>
                <c:pt idx="2116">
                  <c:v>2.14</c:v>
                </c:pt>
                <c:pt idx="2117">
                  <c:v>2.1800000000000002</c:v>
                </c:pt>
                <c:pt idx="2118">
                  <c:v>2.19</c:v>
                </c:pt>
                <c:pt idx="2119">
                  <c:v>2.19</c:v>
                </c:pt>
                <c:pt idx="2120">
                  <c:v>2.23</c:v>
                </c:pt>
                <c:pt idx="2121">
                  <c:v>2.08</c:v>
                </c:pt>
                <c:pt idx="2122">
                  <c:v>2</c:v>
                </c:pt>
                <c:pt idx="2123">
                  <c:v>2.02</c:v>
                </c:pt>
                <c:pt idx="2124">
                  <c:v>2.02</c:v>
                </c:pt>
                <c:pt idx="2125">
                  <c:v>2.02</c:v>
                </c:pt>
                <c:pt idx="2126">
                  <c:v>1.99</c:v>
                </c:pt>
                <c:pt idx="2127">
                  <c:v>1.94</c:v>
                </c:pt>
                <c:pt idx="2128">
                  <c:v>1.93</c:v>
                </c:pt>
                <c:pt idx="2129">
                  <c:v>1.95</c:v>
                </c:pt>
                <c:pt idx="2130">
                  <c:v>1.95</c:v>
                </c:pt>
                <c:pt idx="2131">
                  <c:v>1.96</c:v>
                </c:pt>
                <c:pt idx="2132">
                  <c:v>2.02</c:v>
                </c:pt>
                <c:pt idx="2133">
                  <c:v>2.0099999999999998</c:v>
                </c:pt>
                <c:pt idx="2134">
                  <c:v>2.0499999999999998</c:v>
                </c:pt>
                <c:pt idx="2135">
                  <c:v>2.1</c:v>
                </c:pt>
                <c:pt idx="2136">
                  <c:v>2.11</c:v>
                </c:pt>
                <c:pt idx="2137">
                  <c:v>2.11</c:v>
                </c:pt>
                <c:pt idx="2138">
                  <c:v>2.12</c:v>
                </c:pt>
                <c:pt idx="2139">
                  <c:v>2.15</c:v>
                </c:pt>
                <c:pt idx="2140">
                  <c:v>2.15</c:v>
                </c:pt>
                <c:pt idx="2141">
                  <c:v>2.15</c:v>
                </c:pt>
                <c:pt idx="2142">
                  <c:v>2.15</c:v>
                </c:pt>
                <c:pt idx="2143">
                  <c:v>2.13</c:v>
                </c:pt>
                <c:pt idx="2144">
                  <c:v>2.12</c:v>
                </c:pt>
                <c:pt idx="2145">
                  <c:v>2.12</c:v>
                </c:pt>
                <c:pt idx="2146">
                  <c:v>2.13</c:v>
                </c:pt>
                <c:pt idx="2147">
                  <c:v>2.17</c:v>
                </c:pt>
                <c:pt idx="2148">
                  <c:v>2.17</c:v>
                </c:pt>
                <c:pt idx="2149">
                  <c:v>2.15</c:v>
                </c:pt>
                <c:pt idx="2150">
                  <c:v>2.17</c:v>
                </c:pt>
                <c:pt idx="2151">
                  <c:v>2.1800000000000002</c:v>
                </c:pt>
                <c:pt idx="2152">
                  <c:v>2.1800000000000002</c:v>
                </c:pt>
                <c:pt idx="2153">
                  <c:v>2.15</c:v>
                </c:pt>
                <c:pt idx="2154">
                  <c:v>2.16</c:v>
                </c:pt>
                <c:pt idx="2155">
                  <c:v>2.13</c:v>
                </c:pt>
                <c:pt idx="2156">
                  <c:v>2.13</c:v>
                </c:pt>
                <c:pt idx="2157">
                  <c:v>2.14</c:v>
                </c:pt>
                <c:pt idx="2158">
                  <c:v>2.13</c:v>
                </c:pt>
                <c:pt idx="2159">
                  <c:v>2.12</c:v>
                </c:pt>
                <c:pt idx="2160">
                  <c:v>2.12</c:v>
                </c:pt>
                <c:pt idx="2161">
                  <c:v>2.11</c:v>
                </c:pt>
                <c:pt idx="2162">
                  <c:v>2.11</c:v>
                </c:pt>
                <c:pt idx="2163">
                  <c:v>2.11</c:v>
                </c:pt>
                <c:pt idx="2164">
                  <c:v>2.12</c:v>
                </c:pt>
                <c:pt idx="2165">
                  <c:v>2.12</c:v>
                </c:pt>
                <c:pt idx="2166">
                  <c:v>2.12</c:v>
                </c:pt>
                <c:pt idx="2167">
                  <c:v>2.12</c:v>
                </c:pt>
                <c:pt idx="2168">
                  <c:v>2.12</c:v>
                </c:pt>
                <c:pt idx="2169">
                  <c:v>2.12</c:v>
                </c:pt>
                <c:pt idx="2170">
                  <c:v>2.14</c:v>
                </c:pt>
                <c:pt idx="2171">
                  <c:v>2.13</c:v>
                </c:pt>
                <c:pt idx="2172">
                  <c:v>2.13</c:v>
                </c:pt>
                <c:pt idx="2173">
                  <c:v>2.15</c:v>
                </c:pt>
                <c:pt idx="2174">
                  <c:v>2.2000000000000002</c:v>
                </c:pt>
                <c:pt idx="2175">
                  <c:v>2.23</c:v>
                </c:pt>
                <c:pt idx="2176">
                  <c:v>2.2799999999999998</c:v>
                </c:pt>
                <c:pt idx="2177">
                  <c:v>2.2799999999999998</c:v>
                </c:pt>
                <c:pt idx="2178">
                  <c:v>2.31</c:v>
                </c:pt>
                <c:pt idx="2179">
                  <c:v>2.31</c:v>
                </c:pt>
                <c:pt idx="2180">
                  <c:v>2.33</c:v>
                </c:pt>
                <c:pt idx="2181">
                  <c:v>2.33</c:v>
                </c:pt>
                <c:pt idx="2182">
                  <c:v>2.33</c:v>
                </c:pt>
                <c:pt idx="2183">
                  <c:v>2.31</c:v>
                </c:pt>
                <c:pt idx="2184">
                  <c:v>2.2999999999999998</c:v>
                </c:pt>
                <c:pt idx="2185">
                  <c:v>2.2999999999999998</c:v>
                </c:pt>
                <c:pt idx="2186">
                  <c:v>2.27</c:v>
                </c:pt>
                <c:pt idx="2187">
                  <c:v>2.27</c:v>
                </c:pt>
                <c:pt idx="2188">
                  <c:v>2.29</c:v>
                </c:pt>
                <c:pt idx="2189">
                  <c:v>2.31</c:v>
                </c:pt>
                <c:pt idx="2190">
                  <c:v>2.31</c:v>
                </c:pt>
                <c:pt idx="2191">
                  <c:v>2.36</c:v>
                </c:pt>
                <c:pt idx="2192">
                  <c:v>2.4300000000000002</c:v>
                </c:pt>
                <c:pt idx="2193">
                  <c:v>2.4500000000000002</c:v>
                </c:pt>
                <c:pt idx="2194">
                  <c:v>2.4500000000000002</c:v>
                </c:pt>
                <c:pt idx="2195">
                  <c:v>2.5</c:v>
                </c:pt>
                <c:pt idx="2196">
                  <c:v>2.5299999999999998</c:v>
                </c:pt>
                <c:pt idx="2197">
                  <c:v>2.5299999999999998</c:v>
                </c:pt>
                <c:pt idx="2198">
                  <c:v>2.56</c:v>
                </c:pt>
                <c:pt idx="2199">
                  <c:v>2.56</c:v>
                </c:pt>
                <c:pt idx="2200">
                  <c:v>2.56</c:v>
                </c:pt>
                <c:pt idx="2201">
                  <c:v>2.56</c:v>
                </c:pt>
                <c:pt idx="2202">
                  <c:v>2.54</c:v>
                </c:pt>
                <c:pt idx="2203">
                  <c:v>2.54</c:v>
                </c:pt>
                <c:pt idx="2204">
                  <c:v>2.54</c:v>
                </c:pt>
                <c:pt idx="2205">
                  <c:v>2.54</c:v>
                </c:pt>
                <c:pt idx="2206">
                  <c:v>2.5499999999999998</c:v>
                </c:pt>
                <c:pt idx="2207">
                  <c:v>2.6</c:v>
                </c:pt>
                <c:pt idx="2208">
                  <c:v>2.57</c:v>
                </c:pt>
                <c:pt idx="2209">
                  <c:v>2.56</c:v>
                </c:pt>
                <c:pt idx="2210">
                  <c:v>2.56</c:v>
                </c:pt>
                <c:pt idx="2211">
                  <c:v>2.5299999999999998</c:v>
                </c:pt>
                <c:pt idx="2212">
                  <c:v>2.5299999999999998</c:v>
                </c:pt>
                <c:pt idx="2213">
                  <c:v>2.52</c:v>
                </c:pt>
                <c:pt idx="2214">
                  <c:v>2.5299999999999998</c:v>
                </c:pt>
                <c:pt idx="2215">
                  <c:v>2.54</c:v>
                </c:pt>
                <c:pt idx="2216">
                  <c:v>2.69</c:v>
                </c:pt>
                <c:pt idx="2217">
                  <c:v>2.76</c:v>
                </c:pt>
                <c:pt idx="2218">
                  <c:v>2.98</c:v>
                </c:pt>
                <c:pt idx="2219">
                  <c:v>3.01</c:v>
                </c:pt>
                <c:pt idx="2220">
                  <c:v>3.01</c:v>
                </c:pt>
                <c:pt idx="2221">
                  <c:v>3.01</c:v>
                </c:pt>
                <c:pt idx="2222">
                  <c:v>3.03</c:v>
                </c:pt>
                <c:pt idx="2223">
                  <c:v>3.06</c:v>
                </c:pt>
                <c:pt idx="2224">
                  <c:v>3.08</c:v>
                </c:pt>
                <c:pt idx="2225">
                  <c:v>3.1</c:v>
                </c:pt>
                <c:pt idx="2226">
                  <c:v>3.1</c:v>
                </c:pt>
                <c:pt idx="2227">
                  <c:v>3.13</c:v>
                </c:pt>
                <c:pt idx="2228">
                  <c:v>3.16</c:v>
                </c:pt>
                <c:pt idx="2229">
                  <c:v>3.26</c:v>
                </c:pt>
                <c:pt idx="2230">
                  <c:v>3.35</c:v>
                </c:pt>
                <c:pt idx="2231">
                  <c:v>3.34</c:v>
                </c:pt>
                <c:pt idx="2232">
                  <c:v>3.32</c:v>
                </c:pt>
                <c:pt idx="2233">
                  <c:v>3.23</c:v>
                </c:pt>
                <c:pt idx="2234">
                  <c:v>3.07</c:v>
                </c:pt>
                <c:pt idx="2235">
                  <c:v>3.1</c:v>
                </c:pt>
                <c:pt idx="2236">
                  <c:v>3.12</c:v>
                </c:pt>
                <c:pt idx="2237">
                  <c:v>3.17</c:v>
                </c:pt>
                <c:pt idx="2238">
                  <c:v>3.18</c:v>
                </c:pt>
                <c:pt idx="2239">
                  <c:v>3.16</c:v>
                </c:pt>
                <c:pt idx="2240">
                  <c:v>3.21</c:v>
                </c:pt>
                <c:pt idx="2241">
                  <c:v>3.21</c:v>
                </c:pt>
                <c:pt idx="2242">
                  <c:v>3.18</c:v>
                </c:pt>
                <c:pt idx="2243">
                  <c:v>3.18</c:v>
                </c:pt>
                <c:pt idx="2244">
                  <c:v>3.15</c:v>
                </c:pt>
                <c:pt idx="2245">
                  <c:v>3.13</c:v>
                </c:pt>
                <c:pt idx="2246">
                  <c:v>3.11</c:v>
                </c:pt>
                <c:pt idx="2247">
                  <c:v>3.11</c:v>
                </c:pt>
                <c:pt idx="2248">
                  <c:v>3.08</c:v>
                </c:pt>
                <c:pt idx="2249">
                  <c:v>3.05</c:v>
                </c:pt>
                <c:pt idx="2250">
                  <c:v>3.04</c:v>
                </c:pt>
                <c:pt idx="2251">
                  <c:v>3.05</c:v>
                </c:pt>
                <c:pt idx="2252">
                  <c:v>3.03</c:v>
                </c:pt>
                <c:pt idx="2253">
                  <c:v>2.99</c:v>
                </c:pt>
                <c:pt idx="2254">
                  <c:v>3</c:v>
                </c:pt>
                <c:pt idx="2255">
                  <c:v>2.98</c:v>
                </c:pt>
                <c:pt idx="2256">
                  <c:v>2.97</c:v>
                </c:pt>
                <c:pt idx="2257">
                  <c:v>2.92</c:v>
                </c:pt>
                <c:pt idx="2258">
                  <c:v>2.88</c:v>
                </c:pt>
                <c:pt idx="2259">
                  <c:v>2.91</c:v>
                </c:pt>
                <c:pt idx="2260">
                  <c:v>2.88</c:v>
                </c:pt>
                <c:pt idx="2261">
                  <c:v>2.92</c:v>
                </c:pt>
                <c:pt idx="2262">
                  <c:v>3.01</c:v>
                </c:pt>
                <c:pt idx="2263">
                  <c:v>3.06</c:v>
                </c:pt>
                <c:pt idx="2264">
                  <c:v>3.05</c:v>
                </c:pt>
                <c:pt idx="2265">
                  <c:v>3.05</c:v>
                </c:pt>
                <c:pt idx="2266">
                  <c:v>3.09</c:v>
                </c:pt>
                <c:pt idx="2267">
                  <c:v>3.1</c:v>
                </c:pt>
                <c:pt idx="2268">
                  <c:v>3.08</c:v>
                </c:pt>
                <c:pt idx="2269">
                  <c:v>3.08</c:v>
                </c:pt>
                <c:pt idx="2270">
                  <c:v>3.08</c:v>
                </c:pt>
                <c:pt idx="2271">
                  <c:v>3.09</c:v>
                </c:pt>
                <c:pt idx="2272">
                  <c:v>3.09</c:v>
                </c:pt>
                <c:pt idx="2273">
                  <c:v>3.09</c:v>
                </c:pt>
                <c:pt idx="2274">
                  <c:v>3.08</c:v>
                </c:pt>
                <c:pt idx="2275">
                  <c:v>3.06</c:v>
                </c:pt>
                <c:pt idx="2276">
                  <c:v>3.03</c:v>
                </c:pt>
                <c:pt idx="2277">
                  <c:v>3.06</c:v>
                </c:pt>
                <c:pt idx="2278">
                  <c:v>3.07</c:v>
                </c:pt>
                <c:pt idx="2279">
                  <c:v>3.09</c:v>
                </c:pt>
                <c:pt idx="2280">
                  <c:v>3.12</c:v>
                </c:pt>
                <c:pt idx="2281">
                  <c:v>3.17</c:v>
                </c:pt>
                <c:pt idx="2282">
                  <c:v>3.14</c:v>
                </c:pt>
                <c:pt idx="2283">
                  <c:v>3.11</c:v>
                </c:pt>
                <c:pt idx="2284">
                  <c:v>3.11</c:v>
                </c:pt>
                <c:pt idx="2285">
                  <c:v>3.11</c:v>
                </c:pt>
                <c:pt idx="2286">
                  <c:v>3.09</c:v>
                </c:pt>
                <c:pt idx="2287">
                  <c:v>3.04</c:v>
                </c:pt>
                <c:pt idx="2288">
                  <c:v>3.05</c:v>
                </c:pt>
                <c:pt idx="2289">
                  <c:v>3.05</c:v>
                </c:pt>
                <c:pt idx="2290">
                  <c:v>3.12</c:v>
                </c:pt>
                <c:pt idx="2291">
                  <c:v>3.16</c:v>
                </c:pt>
                <c:pt idx="2292">
                  <c:v>3.18</c:v>
                </c:pt>
                <c:pt idx="2293">
                  <c:v>3.18</c:v>
                </c:pt>
                <c:pt idx="2294">
                  <c:v>3.19</c:v>
                </c:pt>
                <c:pt idx="2295">
                  <c:v>3.23</c:v>
                </c:pt>
                <c:pt idx="2296">
                  <c:v>3.24</c:v>
                </c:pt>
                <c:pt idx="2297">
                  <c:v>3.24</c:v>
                </c:pt>
                <c:pt idx="2298">
                  <c:v>3.25</c:v>
                </c:pt>
                <c:pt idx="2299">
                  <c:v>3.25</c:v>
                </c:pt>
                <c:pt idx="2300">
                  <c:v>3.21</c:v>
                </c:pt>
                <c:pt idx="2301">
                  <c:v>3.2</c:v>
                </c:pt>
                <c:pt idx="2302">
                  <c:v>3.18</c:v>
                </c:pt>
                <c:pt idx="2303">
                  <c:v>3.16</c:v>
                </c:pt>
                <c:pt idx="2304">
                  <c:v>3.13</c:v>
                </c:pt>
                <c:pt idx="2305">
                  <c:v>3.1</c:v>
                </c:pt>
                <c:pt idx="2306">
                  <c:v>3.07</c:v>
                </c:pt>
                <c:pt idx="2307">
                  <c:v>3.07</c:v>
                </c:pt>
                <c:pt idx="2308">
                  <c:v>3.03</c:v>
                </c:pt>
                <c:pt idx="2309">
                  <c:v>3.01</c:v>
                </c:pt>
                <c:pt idx="2310">
                  <c:v>3.01</c:v>
                </c:pt>
                <c:pt idx="2311">
                  <c:v>3.03</c:v>
                </c:pt>
                <c:pt idx="2312">
                  <c:v>3.05</c:v>
                </c:pt>
                <c:pt idx="2313">
                  <c:v>3.03</c:v>
                </c:pt>
                <c:pt idx="2314">
                  <c:v>3.01</c:v>
                </c:pt>
                <c:pt idx="2315">
                  <c:v>3</c:v>
                </c:pt>
                <c:pt idx="2316">
                  <c:v>2.99</c:v>
                </c:pt>
                <c:pt idx="2317">
                  <c:v>2.97</c:v>
                </c:pt>
                <c:pt idx="2318">
                  <c:v>2.97</c:v>
                </c:pt>
                <c:pt idx="2319">
                  <c:v>2.94</c:v>
                </c:pt>
                <c:pt idx="2320">
                  <c:v>2.94</c:v>
                </c:pt>
                <c:pt idx="2321">
                  <c:v>2.91</c:v>
                </c:pt>
                <c:pt idx="2322">
                  <c:v>2.91</c:v>
                </c:pt>
                <c:pt idx="2323">
                  <c:v>2.86</c:v>
                </c:pt>
                <c:pt idx="2324">
                  <c:v>2.86</c:v>
                </c:pt>
                <c:pt idx="2325">
                  <c:v>2.9</c:v>
                </c:pt>
                <c:pt idx="2326">
                  <c:v>2.9</c:v>
                </c:pt>
                <c:pt idx="2327">
                  <c:v>2.95</c:v>
                </c:pt>
                <c:pt idx="2328">
                  <c:v>3</c:v>
                </c:pt>
                <c:pt idx="2329">
                  <c:v>3.01</c:v>
                </c:pt>
                <c:pt idx="2330">
                  <c:v>3.01</c:v>
                </c:pt>
                <c:pt idx="2331">
                  <c:v>3.02</c:v>
                </c:pt>
                <c:pt idx="2332">
                  <c:v>3.05</c:v>
                </c:pt>
                <c:pt idx="2333">
                  <c:v>3.06</c:v>
                </c:pt>
                <c:pt idx="2334">
                  <c:v>3.02</c:v>
                </c:pt>
                <c:pt idx="2335">
                  <c:v>3.03</c:v>
                </c:pt>
                <c:pt idx="2336">
                  <c:v>3.03</c:v>
                </c:pt>
                <c:pt idx="2337">
                  <c:v>3.03</c:v>
                </c:pt>
                <c:pt idx="2338">
                  <c:v>3.04</c:v>
                </c:pt>
                <c:pt idx="2339">
                  <c:v>3.01</c:v>
                </c:pt>
                <c:pt idx="2340">
                  <c:v>3.01</c:v>
                </c:pt>
                <c:pt idx="2341">
                  <c:v>2.98</c:v>
                </c:pt>
                <c:pt idx="2342">
                  <c:v>2.98</c:v>
                </c:pt>
                <c:pt idx="2343">
                  <c:v>2.96</c:v>
                </c:pt>
                <c:pt idx="2344">
                  <c:v>2.88</c:v>
                </c:pt>
                <c:pt idx="2345">
                  <c:v>2.87</c:v>
                </c:pt>
                <c:pt idx="2346">
                  <c:v>2.87</c:v>
                </c:pt>
                <c:pt idx="2347">
                  <c:v>2.85</c:v>
                </c:pt>
                <c:pt idx="2348">
                  <c:v>2.82</c:v>
                </c:pt>
                <c:pt idx="2349">
                  <c:v>2.82</c:v>
                </c:pt>
                <c:pt idx="2350">
                  <c:v>2.82</c:v>
                </c:pt>
                <c:pt idx="2351">
                  <c:v>2.8</c:v>
                </c:pt>
                <c:pt idx="2352">
                  <c:v>2.77</c:v>
                </c:pt>
                <c:pt idx="2353">
                  <c:v>2.74</c:v>
                </c:pt>
                <c:pt idx="2354">
                  <c:v>2.75</c:v>
                </c:pt>
                <c:pt idx="2355">
                  <c:v>2.69</c:v>
                </c:pt>
                <c:pt idx="2356">
                  <c:v>2.69</c:v>
                </c:pt>
                <c:pt idx="2357">
                  <c:v>2.66</c:v>
                </c:pt>
                <c:pt idx="2358">
                  <c:v>2.66</c:v>
                </c:pt>
                <c:pt idx="2359">
                  <c:v>2.69</c:v>
                </c:pt>
                <c:pt idx="2360">
                  <c:v>2.71</c:v>
                </c:pt>
                <c:pt idx="2361">
                  <c:v>2.72</c:v>
                </c:pt>
                <c:pt idx="2362">
                  <c:v>2.73</c:v>
                </c:pt>
                <c:pt idx="2363">
                  <c:v>2.69</c:v>
                </c:pt>
                <c:pt idx="2364">
                  <c:v>2.7</c:v>
                </c:pt>
                <c:pt idx="2365">
                  <c:v>2.7</c:v>
                </c:pt>
                <c:pt idx="2366">
                  <c:v>2.7</c:v>
                </c:pt>
                <c:pt idx="2367">
                  <c:v>2.7</c:v>
                </c:pt>
                <c:pt idx="2368">
                  <c:v>2.7</c:v>
                </c:pt>
                <c:pt idx="2369">
                  <c:v>2.69</c:v>
                </c:pt>
                <c:pt idx="2370">
                  <c:v>2.69</c:v>
                </c:pt>
                <c:pt idx="2371">
                  <c:v>2.67</c:v>
                </c:pt>
                <c:pt idx="2372">
                  <c:v>2.7</c:v>
                </c:pt>
                <c:pt idx="2373">
                  <c:v>2.74</c:v>
                </c:pt>
                <c:pt idx="2374">
                  <c:v>2.79</c:v>
                </c:pt>
                <c:pt idx="2375">
                  <c:v>2.79</c:v>
                </c:pt>
                <c:pt idx="2376">
                  <c:v>2.8</c:v>
                </c:pt>
                <c:pt idx="2377">
                  <c:v>2.8</c:v>
                </c:pt>
                <c:pt idx="2378">
                  <c:v>2.82</c:v>
                </c:pt>
                <c:pt idx="2379">
                  <c:v>2.85</c:v>
                </c:pt>
                <c:pt idx="2380">
                  <c:v>2.86</c:v>
                </c:pt>
                <c:pt idx="2381">
                  <c:v>2.86</c:v>
                </c:pt>
                <c:pt idx="2382">
                  <c:v>2.83</c:v>
                </c:pt>
                <c:pt idx="2383">
                  <c:v>2.83</c:v>
                </c:pt>
                <c:pt idx="2384">
                  <c:v>2.79</c:v>
                </c:pt>
                <c:pt idx="2385">
                  <c:v>2.79</c:v>
                </c:pt>
                <c:pt idx="2386">
                  <c:v>2.74</c:v>
                </c:pt>
                <c:pt idx="2387">
                  <c:v>2.73</c:v>
                </c:pt>
                <c:pt idx="2388">
                  <c:v>2.71</c:v>
                </c:pt>
                <c:pt idx="2389">
                  <c:v>2.69</c:v>
                </c:pt>
                <c:pt idx="2390">
                  <c:v>2.69</c:v>
                </c:pt>
                <c:pt idx="2391">
                  <c:v>2.73</c:v>
                </c:pt>
                <c:pt idx="2392">
                  <c:v>2.73</c:v>
                </c:pt>
                <c:pt idx="2393">
                  <c:v>2.74</c:v>
                </c:pt>
                <c:pt idx="2394">
                  <c:v>2.74</c:v>
                </c:pt>
                <c:pt idx="2395">
                  <c:v>2.74</c:v>
                </c:pt>
                <c:pt idx="2396">
                  <c:v>2.74</c:v>
                </c:pt>
                <c:pt idx="2397">
                  <c:v>2.74</c:v>
                </c:pt>
                <c:pt idx="2398">
                  <c:v>2.71</c:v>
                </c:pt>
                <c:pt idx="2399">
                  <c:v>2.72</c:v>
                </c:pt>
                <c:pt idx="2400">
                  <c:v>2.73</c:v>
                </c:pt>
                <c:pt idx="2401">
                  <c:v>2.75</c:v>
                </c:pt>
                <c:pt idx="2402">
                  <c:v>2.74</c:v>
                </c:pt>
                <c:pt idx="2403">
                  <c:v>2.73</c:v>
                </c:pt>
                <c:pt idx="2404">
                  <c:v>2.73</c:v>
                </c:pt>
                <c:pt idx="2405">
                  <c:v>2.74</c:v>
                </c:pt>
                <c:pt idx="2406">
                  <c:v>2.78</c:v>
                </c:pt>
                <c:pt idx="2407">
                  <c:v>2.78</c:v>
                </c:pt>
                <c:pt idx="2408">
                  <c:v>2.77</c:v>
                </c:pt>
                <c:pt idx="2409">
                  <c:v>2.76</c:v>
                </c:pt>
                <c:pt idx="2410">
                  <c:v>2.75</c:v>
                </c:pt>
                <c:pt idx="2411">
                  <c:v>2.75</c:v>
                </c:pt>
                <c:pt idx="2412">
                  <c:v>2.73</c:v>
                </c:pt>
                <c:pt idx="2413">
                  <c:v>2.73</c:v>
                </c:pt>
                <c:pt idx="2414">
                  <c:v>2.73</c:v>
                </c:pt>
                <c:pt idx="2415">
                  <c:v>2.73</c:v>
                </c:pt>
                <c:pt idx="2416">
                  <c:v>2.71</c:v>
                </c:pt>
                <c:pt idx="2417">
                  <c:v>2.71</c:v>
                </c:pt>
                <c:pt idx="2418">
                  <c:v>2.71</c:v>
                </c:pt>
                <c:pt idx="2419">
                  <c:v>2.71</c:v>
                </c:pt>
              </c:numCache>
            </c:numRef>
          </c:val>
          <c:smooth val="0"/>
        </c:ser>
        <c:ser>
          <c:idx val="2"/>
          <c:order val="1"/>
          <c:tx>
            <c:strRef>
              <c:f>Sheet1!$C$1</c:f>
              <c:strCache>
                <c:ptCount val="1"/>
                <c:pt idx="0">
                  <c:v>30-Year TSY</c:v>
                </c:pt>
              </c:strCache>
            </c:strRef>
          </c:tx>
          <c:spPr>
            <a:ln w="25653">
              <a:solidFill>
                <a:srgbClr val="5B8772"/>
              </a:solidFill>
              <a:prstDash val="solid"/>
            </a:ln>
          </c:spPr>
          <c:marker>
            <c:symbol val="none"/>
          </c:marker>
          <c:cat>
            <c:numRef>
              <c:f>Sheet1!$A$2:$A$2421</c:f>
              <c:numCache>
                <c:formatCode>m/d/yyyy</c:formatCode>
                <c:ptCount val="2420"/>
                <c:pt idx="0">
                  <c:v>39449</c:v>
                </c:pt>
                <c:pt idx="1">
                  <c:v>39450</c:v>
                </c:pt>
                <c:pt idx="2">
                  <c:v>39451</c:v>
                </c:pt>
                <c:pt idx="3">
                  <c:v>39454</c:v>
                </c:pt>
                <c:pt idx="4">
                  <c:v>39455</c:v>
                </c:pt>
                <c:pt idx="5">
                  <c:v>39456</c:v>
                </c:pt>
                <c:pt idx="6">
                  <c:v>39457</c:v>
                </c:pt>
                <c:pt idx="7">
                  <c:v>39458</c:v>
                </c:pt>
                <c:pt idx="8">
                  <c:v>39461</c:v>
                </c:pt>
                <c:pt idx="9">
                  <c:v>39462</c:v>
                </c:pt>
                <c:pt idx="10">
                  <c:v>39463</c:v>
                </c:pt>
                <c:pt idx="11">
                  <c:v>39464</c:v>
                </c:pt>
                <c:pt idx="12">
                  <c:v>39465</c:v>
                </c:pt>
                <c:pt idx="13">
                  <c:v>39469</c:v>
                </c:pt>
                <c:pt idx="14">
                  <c:v>39470</c:v>
                </c:pt>
                <c:pt idx="15">
                  <c:v>39471</c:v>
                </c:pt>
                <c:pt idx="16">
                  <c:v>39472</c:v>
                </c:pt>
                <c:pt idx="17">
                  <c:v>39475</c:v>
                </c:pt>
                <c:pt idx="18">
                  <c:v>39476</c:v>
                </c:pt>
                <c:pt idx="19">
                  <c:v>39477</c:v>
                </c:pt>
                <c:pt idx="20">
                  <c:v>39478</c:v>
                </c:pt>
                <c:pt idx="21">
                  <c:v>39479</c:v>
                </c:pt>
                <c:pt idx="22">
                  <c:v>39482</c:v>
                </c:pt>
                <c:pt idx="23">
                  <c:v>39483</c:v>
                </c:pt>
                <c:pt idx="24">
                  <c:v>39484</c:v>
                </c:pt>
                <c:pt idx="25">
                  <c:v>39485</c:v>
                </c:pt>
                <c:pt idx="26">
                  <c:v>39486</c:v>
                </c:pt>
                <c:pt idx="27">
                  <c:v>39489</c:v>
                </c:pt>
                <c:pt idx="28">
                  <c:v>39490</c:v>
                </c:pt>
                <c:pt idx="29">
                  <c:v>39491</c:v>
                </c:pt>
                <c:pt idx="30">
                  <c:v>39492</c:v>
                </c:pt>
                <c:pt idx="31">
                  <c:v>39493</c:v>
                </c:pt>
                <c:pt idx="32">
                  <c:v>39497</c:v>
                </c:pt>
                <c:pt idx="33">
                  <c:v>39498</c:v>
                </c:pt>
                <c:pt idx="34">
                  <c:v>39499</c:v>
                </c:pt>
                <c:pt idx="35">
                  <c:v>39500</c:v>
                </c:pt>
                <c:pt idx="36">
                  <c:v>39503</c:v>
                </c:pt>
                <c:pt idx="37">
                  <c:v>39504</c:v>
                </c:pt>
                <c:pt idx="38">
                  <c:v>39505</c:v>
                </c:pt>
                <c:pt idx="39">
                  <c:v>39506</c:v>
                </c:pt>
                <c:pt idx="40">
                  <c:v>39507</c:v>
                </c:pt>
                <c:pt idx="41">
                  <c:v>39510</c:v>
                </c:pt>
                <c:pt idx="42">
                  <c:v>39511</c:v>
                </c:pt>
                <c:pt idx="43">
                  <c:v>39512</c:v>
                </c:pt>
                <c:pt idx="44">
                  <c:v>39513</c:v>
                </c:pt>
                <c:pt idx="45">
                  <c:v>39514</c:v>
                </c:pt>
                <c:pt idx="46">
                  <c:v>39517</c:v>
                </c:pt>
                <c:pt idx="47">
                  <c:v>39518</c:v>
                </c:pt>
                <c:pt idx="48">
                  <c:v>39519</c:v>
                </c:pt>
                <c:pt idx="49">
                  <c:v>39520</c:v>
                </c:pt>
                <c:pt idx="50">
                  <c:v>39521</c:v>
                </c:pt>
                <c:pt idx="51">
                  <c:v>39524</c:v>
                </c:pt>
                <c:pt idx="52">
                  <c:v>39525</c:v>
                </c:pt>
                <c:pt idx="53">
                  <c:v>39526</c:v>
                </c:pt>
                <c:pt idx="54">
                  <c:v>39527</c:v>
                </c:pt>
                <c:pt idx="55">
                  <c:v>39531</c:v>
                </c:pt>
                <c:pt idx="56">
                  <c:v>39532</c:v>
                </c:pt>
                <c:pt idx="57">
                  <c:v>39533</c:v>
                </c:pt>
                <c:pt idx="58">
                  <c:v>39534</c:v>
                </c:pt>
                <c:pt idx="59">
                  <c:v>39535</c:v>
                </c:pt>
                <c:pt idx="60">
                  <c:v>39538</c:v>
                </c:pt>
                <c:pt idx="61">
                  <c:v>39539</c:v>
                </c:pt>
                <c:pt idx="62">
                  <c:v>39540</c:v>
                </c:pt>
                <c:pt idx="63">
                  <c:v>39541</c:v>
                </c:pt>
                <c:pt idx="64">
                  <c:v>39542</c:v>
                </c:pt>
                <c:pt idx="65">
                  <c:v>39545</c:v>
                </c:pt>
                <c:pt idx="66">
                  <c:v>39546</c:v>
                </c:pt>
                <c:pt idx="67">
                  <c:v>39547</c:v>
                </c:pt>
                <c:pt idx="68">
                  <c:v>39548</c:v>
                </c:pt>
                <c:pt idx="69">
                  <c:v>39549</c:v>
                </c:pt>
                <c:pt idx="70">
                  <c:v>39552</c:v>
                </c:pt>
                <c:pt idx="71">
                  <c:v>39553</c:v>
                </c:pt>
                <c:pt idx="72">
                  <c:v>39554</c:v>
                </c:pt>
                <c:pt idx="73">
                  <c:v>39555</c:v>
                </c:pt>
                <c:pt idx="74">
                  <c:v>39556</c:v>
                </c:pt>
                <c:pt idx="75">
                  <c:v>39559</c:v>
                </c:pt>
                <c:pt idx="76">
                  <c:v>39560</c:v>
                </c:pt>
                <c:pt idx="77">
                  <c:v>39561</c:v>
                </c:pt>
                <c:pt idx="78">
                  <c:v>39562</c:v>
                </c:pt>
                <c:pt idx="79">
                  <c:v>39563</c:v>
                </c:pt>
                <c:pt idx="80">
                  <c:v>39566</c:v>
                </c:pt>
                <c:pt idx="81">
                  <c:v>39567</c:v>
                </c:pt>
                <c:pt idx="82">
                  <c:v>39568</c:v>
                </c:pt>
                <c:pt idx="83">
                  <c:v>39569</c:v>
                </c:pt>
                <c:pt idx="84">
                  <c:v>39570</c:v>
                </c:pt>
                <c:pt idx="85">
                  <c:v>39573</c:v>
                </c:pt>
                <c:pt idx="86">
                  <c:v>39574</c:v>
                </c:pt>
                <c:pt idx="87">
                  <c:v>39575</c:v>
                </c:pt>
                <c:pt idx="88">
                  <c:v>39576</c:v>
                </c:pt>
                <c:pt idx="89">
                  <c:v>39577</c:v>
                </c:pt>
                <c:pt idx="90">
                  <c:v>39580</c:v>
                </c:pt>
                <c:pt idx="91">
                  <c:v>39581</c:v>
                </c:pt>
                <c:pt idx="92">
                  <c:v>39582</c:v>
                </c:pt>
                <c:pt idx="93">
                  <c:v>39583</c:v>
                </c:pt>
                <c:pt idx="94">
                  <c:v>39584</c:v>
                </c:pt>
                <c:pt idx="95">
                  <c:v>39587</c:v>
                </c:pt>
                <c:pt idx="96">
                  <c:v>39588</c:v>
                </c:pt>
                <c:pt idx="97">
                  <c:v>39589</c:v>
                </c:pt>
                <c:pt idx="98">
                  <c:v>39590</c:v>
                </c:pt>
                <c:pt idx="99">
                  <c:v>39591</c:v>
                </c:pt>
                <c:pt idx="100">
                  <c:v>39595</c:v>
                </c:pt>
                <c:pt idx="101">
                  <c:v>39596</c:v>
                </c:pt>
                <c:pt idx="102">
                  <c:v>39597</c:v>
                </c:pt>
                <c:pt idx="103">
                  <c:v>39598</c:v>
                </c:pt>
                <c:pt idx="104">
                  <c:v>39601</c:v>
                </c:pt>
                <c:pt idx="105">
                  <c:v>39602</c:v>
                </c:pt>
                <c:pt idx="106">
                  <c:v>39603</c:v>
                </c:pt>
                <c:pt idx="107">
                  <c:v>39604</c:v>
                </c:pt>
                <c:pt idx="108">
                  <c:v>39605</c:v>
                </c:pt>
                <c:pt idx="109">
                  <c:v>39608</c:v>
                </c:pt>
                <c:pt idx="110">
                  <c:v>39609</c:v>
                </c:pt>
                <c:pt idx="111">
                  <c:v>39610</c:v>
                </c:pt>
                <c:pt idx="112">
                  <c:v>39611</c:v>
                </c:pt>
                <c:pt idx="113">
                  <c:v>39612</c:v>
                </c:pt>
                <c:pt idx="114">
                  <c:v>39615</c:v>
                </c:pt>
                <c:pt idx="115">
                  <c:v>39616</c:v>
                </c:pt>
                <c:pt idx="116">
                  <c:v>39617</c:v>
                </c:pt>
                <c:pt idx="117">
                  <c:v>39618</c:v>
                </c:pt>
                <c:pt idx="118">
                  <c:v>39619</c:v>
                </c:pt>
                <c:pt idx="119">
                  <c:v>39622</c:v>
                </c:pt>
                <c:pt idx="120">
                  <c:v>39623</c:v>
                </c:pt>
                <c:pt idx="121">
                  <c:v>39624</c:v>
                </c:pt>
                <c:pt idx="122">
                  <c:v>39625</c:v>
                </c:pt>
                <c:pt idx="123">
                  <c:v>39626</c:v>
                </c:pt>
                <c:pt idx="124">
                  <c:v>39629</c:v>
                </c:pt>
                <c:pt idx="125">
                  <c:v>39630</c:v>
                </c:pt>
                <c:pt idx="126">
                  <c:v>39631</c:v>
                </c:pt>
                <c:pt idx="127">
                  <c:v>39632</c:v>
                </c:pt>
                <c:pt idx="128">
                  <c:v>39636</c:v>
                </c:pt>
                <c:pt idx="129">
                  <c:v>39637</c:v>
                </c:pt>
                <c:pt idx="130">
                  <c:v>39638</c:v>
                </c:pt>
                <c:pt idx="131">
                  <c:v>39639</c:v>
                </c:pt>
                <c:pt idx="132">
                  <c:v>39640</c:v>
                </c:pt>
                <c:pt idx="133">
                  <c:v>39643</c:v>
                </c:pt>
                <c:pt idx="134">
                  <c:v>39644</c:v>
                </c:pt>
                <c:pt idx="135">
                  <c:v>39645</c:v>
                </c:pt>
                <c:pt idx="136">
                  <c:v>39646</c:v>
                </c:pt>
                <c:pt idx="137">
                  <c:v>39647</c:v>
                </c:pt>
                <c:pt idx="138">
                  <c:v>39650</c:v>
                </c:pt>
                <c:pt idx="139">
                  <c:v>39651</c:v>
                </c:pt>
                <c:pt idx="140">
                  <c:v>39652</c:v>
                </c:pt>
                <c:pt idx="141">
                  <c:v>39653</c:v>
                </c:pt>
                <c:pt idx="142">
                  <c:v>39654</c:v>
                </c:pt>
                <c:pt idx="143">
                  <c:v>39657</c:v>
                </c:pt>
                <c:pt idx="144">
                  <c:v>39658</c:v>
                </c:pt>
                <c:pt idx="145">
                  <c:v>39659</c:v>
                </c:pt>
                <c:pt idx="146">
                  <c:v>39660</c:v>
                </c:pt>
                <c:pt idx="147">
                  <c:v>39661</c:v>
                </c:pt>
                <c:pt idx="148">
                  <c:v>39664</c:v>
                </c:pt>
                <c:pt idx="149">
                  <c:v>39665</c:v>
                </c:pt>
                <c:pt idx="150">
                  <c:v>39666</c:v>
                </c:pt>
                <c:pt idx="151">
                  <c:v>39667</c:v>
                </c:pt>
                <c:pt idx="152">
                  <c:v>39668</c:v>
                </c:pt>
                <c:pt idx="153">
                  <c:v>39671</c:v>
                </c:pt>
                <c:pt idx="154">
                  <c:v>39672</c:v>
                </c:pt>
                <c:pt idx="155">
                  <c:v>39673</c:v>
                </c:pt>
                <c:pt idx="156">
                  <c:v>39674</c:v>
                </c:pt>
                <c:pt idx="157">
                  <c:v>39675</c:v>
                </c:pt>
                <c:pt idx="158">
                  <c:v>39678</c:v>
                </c:pt>
                <c:pt idx="159">
                  <c:v>39679</c:v>
                </c:pt>
                <c:pt idx="160">
                  <c:v>39680</c:v>
                </c:pt>
                <c:pt idx="161">
                  <c:v>39681</c:v>
                </c:pt>
                <c:pt idx="162">
                  <c:v>39682</c:v>
                </c:pt>
                <c:pt idx="163">
                  <c:v>39685</c:v>
                </c:pt>
                <c:pt idx="164">
                  <c:v>39686</c:v>
                </c:pt>
                <c:pt idx="165">
                  <c:v>39687</c:v>
                </c:pt>
                <c:pt idx="166">
                  <c:v>39688</c:v>
                </c:pt>
                <c:pt idx="167">
                  <c:v>39689</c:v>
                </c:pt>
                <c:pt idx="168">
                  <c:v>39693</c:v>
                </c:pt>
                <c:pt idx="169">
                  <c:v>39694</c:v>
                </c:pt>
                <c:pt idx="170">
                  <c:v>39695</c:v>
                </c:pt>
                <c:pt idx="171">
                  <c:v>39696</c:v>
                </c:pt>
                <c:pt idx="172">
                  <c:v>39699</c:v>
                </c:pt>
                <c:pt idx="173">
                  <c:v>39700</c:v>
                </c:pt>
                <c:pt idx="174">
                  <c:v>39701</c:v>
                </c:pt>
                <c:pt idx="175">
                  <c:v>39702</c:v>
                </c:pt>
                <c:pt idx="176">
                  <c:v>39703</c:v>
                </c:pt>
                <c:pt idx="177">
                  <c:v>39706</c:v>
                </c:pt>
                <c:pt idx="178">
                  <c:v>39707</c:v>
                </c:pt>
                <c:pt idx="179">
                  <c:v>39708</c:v>
                </c:pt>
                <c:pt idx="180">
                  <c:v>39709</c:v>
                </c:pt>
                <c:pt idx="181">
                  <c:v>39710</c:v>
                </c:pt>
                <c:pt idx="182">
                  <c:v>39713</c:v>
                </c:pt>
                <c:pt idx="183">
                  <c:v>39714</c:v>
                </c:pt>
                <c:pt idx="184">
                  <c:v>39715</c:v>
                </c:pt>
                <c:pt idx="185">
                  <c:v>39716</c:v>
                </c:pt>
                <c:pt idx="186">
                  <c:v>39717</c:v>
                </c:pt>
                <c:pt idx="187">
                  <c:v>39720</c:v>
                </c:pt>
                <c:pt idx="188">
                  <c:v>39721</c:v>
                </c:pt>
                <c:pt idx="189">
                  <c:v>39722</c:v>
                </c:pt>
                <c:pt idx="190">
                  <c:v>39723</c:v>
                </c:pt>
                <c:pt idx="191">
                  <c:v>39724</c:v>
                </c:pt>
                <c:pt idx="192">
                  <c:v>39727</c:v>
                </c:pt>
                <c:pt idx="193">
                  <c:v>39728</c:v>
                </c:pt>
                <c:pt idx="194">
                  <c:v>39729</c:v>
                </c:pt>
                <c:pt idx="195">
                  <c:v>39730</c:v>
                </c:pt>
                <c:pt idx="196">
                  <c:v>39731</c:v>
                </c:pt>
                <c:pt idx="197">
                  <c:v>39735</c:v>
                </c:pt>
                <c:pt idx="198">
                  <c:v>39736</c:v>
                </c:pt>
                <c:pt idx="199">
                  <c:v>39737</c:v>
                </c:pt>
                <c:pt idx="200">
                  <c:v>39738</c:v>
                </c:pt>
                <c:pt idx="201">
                  <c:v>39741</c:v>
                </c:pt>
                <c:pt idx="202">
                  <c:v>39742</c:v>
                </c:pt>
                <c:pt idx="203">
                  <c:v>39743</c:v>
                </c:pt>
                <c:pt idx="204">
                  <c:v>39744</c:v>
                </c:pt>
                <c:pt idx="205">
                  <c:v>39745</c:v>
                </c:pt>
                <c:pt idx="206">
                  <c:v>39748</c:v>
                </c:pt>
                <c:pt idx="207">
                  <c:v>39749</c:v>
                </c:pt>
                <c:pt idx="208">
                  <c:v>39750</c:v>
                </c:pt>
                <c:pt idx="209">
                  <c:v>39751</c:v>
                </c:pt>
                <c:pt idx="210">
                  <c:v>39752</c:v>
                </c:pt>
                <c:pt idx="211">
                  <c:v>39755</c:v>
                </c:pt>
                <c:pt idx="212">
                  <c:v>39756</c:v>
                </c:pt>
                <c:pt idx="213">
                  <c:v>39757</c:v>
                </c:pt>
                <c:pt idx="214">
                  <c:v>39758</c:v>
                </c:pt>
                <c:pt idx="215">
                  <c:v>39759</c:v>
                </c:pt>
                <c:pt idx="216">
                  <c:v>39762</c:v>
                </c:pt>
                <c:pt idx="217">
                  <c:v>39764</c:v>
                </c:pt>
                <c:pt idx="218">
                  <c:v>39765</c:v>
                </c:pt>
                <c:pt idx="219">
                  <c:v>39766</c:v>
                </c:pt>
                <c:pt idx="220">
                  <c:v>39769</c:v>
                </c:pt>
                <c:pt idx="221">
                  <c:v>39770</c:v>
                </c:pt>
                <c:pt idx="222">
                  <c:v>39771</c:v>
                </c:pt>
                <c:pt idx="223">
                  <c:v>39772</c:v>
                </c:pt>
                <c:pt idx="224">
                  <c:v>39773</c:v>
                </c:pt>
                <c:pt idx="225">
                  <c:v>39776</c:v>
                </c:pt>
                <c:pt idx="226">
                  <c:v>39777</c:v>
                </c:pt>
                <c:pt idx="227">
                  <c:v>39778</c:v>
                </c:pt>
                <c:pt idx="228">
                  <c:v>39780</c:v>
                </c:pt>
                <c:pt idx="229">
                  <c:v>39783</c:v>
                </c:pt>
                <c:pt idx="230">
                  <c:v>39784</c:v>
                </c:pt>
                <c:pt idx="231">
                  <c:v>39785</c:v>
                </c:pt>
                <c:pt idx="232">
                  <c:v>39786</c:v>
                </c:pt>
                <c:pt idx="233">
                  <c:v>39787</c:v>
                </c:pt>
                <c:pt idx="234">
                  <c:v>39790</c:v>
                </c:pt>
                <c:pt idx="235">
                  <c:v>39791</c:v>
                </c:pt>
                <c:pt idx="236">
                  <c:v>39792</c:v>
                </c:pt>
                <c:pt idx="237">
                  <c:v>39793</c:v>
                </c:pt>
                <c:pt idx="238">
                  <c:v>39794</c:v>
                </c:pt>
                <c:pt idx="239">
                  <c:v>39797</c:v>
                </c:pt>
                <c:pt idx="240">
                  <c:v>39798</c:v>
                </c:pt>
                <c:pt idx="241">
                  <c:v>39799</c:v>
                </c:pt>
                <c:pt idx="242">
                  <c:v>39800</c:v>
                </c:pt>
                <c:pt idx="243">
                  <c:v>39801</c:v>
                </c:pt>
                <c:pt idx="244">
                  <c:v>39804</c:v>
                </c:pt>
                <c:pt idx="245">
                  <c:v>39805</c:v>
                </c:pt>
                <c:pt idx="246">
                  <c:v>39806</c:v>
                </c:pt>
                <c:pt idx="247">
                  <c:v>39808</c:v>
                </c:pt>
                <c:pt idx="248">
                  <c:v>39811</c:v>
                </c:pt>
                <c:pt idx="249">
                  <c:v>39812</c:v>
                </c:pt>
                <c:pt idx="250">
                  <c:v>39813</c:v>
                </c:pt>
                <c:pt idx="251">
                  <c:v>39815</c:v>
                </c:pt>
                <c:pt idx="252">
                  <c:v>39818</c:v>
                </c:pt>
                <c:pt idx="253">
                  <c:v>39819</c:v>
                </c:pt>
                <c:pt idx="254">
                  <c:v>39820</c:v>
                </c:pt>
                <c:pt idx="255">
                  <c:v>39821</c:v>
                </c:pt>
                <c:pt idx="256">
                  <c:v>39822</c:v>
                </c:pt>
                <c:pt idx="257">
                  <c:v>39825</c:v>
                </c:pt>
                <c:pt idx="258">
                  <c:v>39826</c:v>
                </c:pt>
                <c:pt idx="259">
                  <c:v>39827</c:v>
                </c:pt>
                <c:pt idx="260">
                  <c:v>39828</c:v>
                </c:pt>
                <c:pt idx="261">
                  <c:v>39829</c:v>
                </c:pt>
                <c:pt idx="262">
                  <c:v>39833</c:v>
                </c:pt>
                <c:pt idx="263">
                  <c:v>39834</c:v>
                </c:pt>
                <c:pt idx="264">
                  <c:v>39835</c:v>
                </c:pt>
                <c:pt idx="265">
                  <c:v>39836</c:v>
                </c:pt>
                <c:pt idx="266">
                  <c:v>39839</c:v>
                </c:pt>
                <c:pt idx="267">
                  <c:v>39840</c:v>
                </c:pt>
                <c:pt idx="268">
                  <c:v>39841</c:v>
                </c:pt>
                <c:pt idx="269">
                  <c:v>39842</c:v>
                </c:pt>
                <c:pt idx="270">
                  <c:v>39843</c:v>
                </c:pt>
                <c:pt idx="271">
                  <c:v>39846</c:v>
                </c:pt>
                <c:pt idx="272">
                  <c:v>39847</c:v>
                </c:pt>
                <c:pt idx="273">
                  <c:v>39848</c:v>
                </c:pt>
                <c:pt idx="274">
                  <c:v>39849</c:v>
                </c:pt>
                <c:pt idx="275">
                  <c:v>39850</c:v>
                </c:pt>
                <c:pt idx="276">
                  <c:v>39853</c:v>
                </c:pt>
                <c:pt idx="277">
                  <c:v>39854</c:v>
                </c:pt>
                <c:pt idx="278">
                  <c:v>39855</c:v>
                </c:pt>
                <c:pt idx="279">
                  <c:v>39856</c:v>
                </c:pt>
                <c:pt idx="280">
                  <c:v>39857</c:v>
                </c:pt>
                <c:pt idx="281">
                  <c:v>39861</c:v>
                </c:pt>
                <c:pt idx="282">
                  <c:v>39862</c:v>
                </c:pt>
                <c:pt idx="283">
                  <c:v>39863</c:v>
                </c:pt>
                <c:pt idx="284">
                  <c:v>39864</c:v>
                </c:pt>
                <c:pt idx="285">
                  <c:v>39867</c:v>
                </c:pt>
                <c:pt idx="286">
                  <c:v>39868</c:v>
                </c:pt>
                <c:pt idx="287">
                  <c:v>39869</c:v>
                </c:pt>
                <c:pt idx="288">
                  <c:v>39870</c:v>
                </c:pt>
                <c:pt idx="289">
                  <c:v>39871</c:v>
                </c:pt>
                <c:pt idx="290">
                  <c:v>39874</c:v>
                </c:pt>
                <c:pt idx="291">
                  <c:v>39875</c:v>
                </c:pt>
                <c:pt idx="292">
                  <c:v>39876</c:v>
                </c:pt>
                <c:pt idx="293">
                  <c:v>39877</c:v>
                </c:pt>
                <c:pt idx="294">
                  <c:v>39878</c:v>
                </c:pt>
                <c:pt idx="295">
                  <c:v>39881</c:v>
                </c:pt>
                <c:pt idx="296">
                  <c:v>39882</c:v>
                </c:pt>
                <c:pt idx="297">
                  <c:v>39883</c:v>
                </c:pt>
                <c:pt idx="298">
                  <c:v>39884</c:v>
                </c:pt>
                <c:pt idx="299">
                  <c:v>39885</c:v>
                </c:pt>
                <c:pt idx="300">
                  <c:v>39888</c:v>
                </c:pt>
                <c:pt idx="301">
                  <c:v>39889</c:v>
                </c:pt>
                <c:pt idx="302">
                  <c:v>39890</c:v>
                </c:pt>
                <c:pt idx="303">
                  <c:v>39891</c:v>
                </c:pt>
                <c:pt idx="304">
                  <c:v>39892</c:v>
                </c:pt>
                <c:pt idx="305">
                  <c:v>39895</c:v>
                </c:pt>
                <c:pt idx="306">
                  <c:v>39896</c:v>
                </c:pt>
                <c:pt idx="307">
                  <c:v>39897</c:v>
                </c:pt>
                <c:pt idx="308">
                  <c:v>39898</c:v>
                </c:pt>
                <c:pt idx="309">
                  <c:v>39899</c:v>
                </c:pt>
                <c:pt idx="310">
                  <c:v>39902</c:v>
                </c:pt>
                <c:pt idx="311">
                  <c:v>39903</c:v>
                </c:pt>
                <c:pt idx="312">
                  <c:v>39904</c:v>
                </c:pt>
                <c:pt idx="313">
                  <c:v>39905</c:v>
                </c:pt>
                <c:pt idx="314">
                  <c:v>39906</c:v>
                </c:pt>
                <c:pt idx="315">
                  <c:v>39909</c:v>
                </c:pt>
                <c:pt idx="316">
                  <c:v>39910</c:v>
                </c:pt>
                <c:pt idx="317">
                  <c:v>39911</c:v>
                </c:pt>
                <c:pt idx="318">
                  <c:v>39912</c:v>
                </c:pt>
                <c:pt idx="319">
                  <c:v>39916</c:v>
                </c:pt>
                <c:pt idx="320">
                  <c:v>39917</c:v>
                </c:pt>
                <c:pt idx="321">
                  <c:v>39918</c:v>
                </c:pt>
                <c:pt idx="322">
                  <c:v>39919</c:v>
                </c:pt>
                <c:pt idx="323">
                  <c:v>39920</c:v>
                </c:pt>
                <c:pt idx="324">
                  <c:v>39923</c:v>
                </c:pt>
                <c:pt idx="325">
                  <c:v>39924</c:v>
                </c:pt>
                <c:pt idx="326">
                  <c:v>39925</c:v>
                </c:pt>
                <c:pt idx="327">
                  <c:v>39926</c:v>
                </c:pt>
                <c:pt idx="328">
                  <c:v>39927</c:v>
                </c:pt>
                <c:pt idx="329">
                  <c:v>39930</c:v>
                </c:pt>
                <c:pt idx="330">
                  <c:v>39931</c:v>
                </c:pt>
                <c:pt idx="331">
                  <c:v>39932</c:v>
                </c:pt>
                <c:pt idx="332">
                  <c:v>39933</c:v>
                </c:pt>
                <c:pt idx="333">
                  <c:v>39934</c:v>
                </c:pt>
                <c:pt idx="334">
                  <c:v>39937</c:v>
                </c:pt>
                <c:pt idx="335">
                  <c:v>39938</c:v>
                </c:pt>
                <c:pt idx="336">
                  <c:v>39939</c:v>
                </c:pt>
                <c:pt idx="337">
                  <c:v>39940</c:v>
                </c:pt>
                <c:pt idx="338">
                  <c:v>39941</c:v>
                </c:pt>
                <c:pt idx="339">
                  <c:v>39944</c:v>
                </c:pt>
                <c:pt idx="340">
                  <c:v>39945</c:v>
                </c:pt>
                <c:pt idx="341">
                  <c:v>39946</c:v>
                </c:pt>
                <c:pt idx="342">
                  <c:v>39947</c:v>
                </c:pt>
                <c:pt idx="343">
                  <c:v>39948</c:v>
                </c:pt>
                <c:pt idx="344">
                  <c:v>39951</c:v>
                </c:pt>
                <c:pt idx="345">
                  <c:v>39952</c:v>
                </c:pt>
                <c:pt idx="346">
                  <c:v>39953</c:v>
                </c:pt>
                <c:pt idx="347">
                  <c:v>39954</c:v>
                </c:pt>
                <c:pt idx="348">
                  <c:v>39955</c:v>
                </c:pt>
                <c:pt idx="349">
                  <c:v>39959</c:v>
                </c:pt>
                <c:pt idx="350">
                  <c:v>39960</c:v>
                </c:pt>
                <c:pt idx="351">
                  <c:v>39961</c:v>
                </c:pt>
                <c:pt idx="352">
                  <c:v>39962</c:v>
                </c:pt>
                <c:pt idx="353">
                  <c:v>39965</c:v>
                </c:pt>
                <c:pt idx="354">
                  <c:v>39966</c:v>
                </c:pt>
                <c:pt idx="355">
                  <c:v>39967</c:v>
                </c:pt>
                <c:pt idx="356">
                  <c:v>39968</c:v>
                </c:pt>
                <c:pt idx="357">
                  <c:v>39969</c:v>
                </c:pt>
                <c:pt idx="358">
                  <c:v>39972</c:v>
                </c:pt>
                <c:pt idx="359">
                  <c:v>39973</c:v>
                </c:pt>
                <c:pt idx="360">
                  <c:v>39974</c:v>
                </c:pt>
                <c:pt idx="361">
                  <c:v>39975</c:v>
                </c:pt>
                <c:pt idx="362">
                  <c:v>39976</c:v>
                </c:pt>
                <c:pt idx="363">
                  <c:v>39979</c:v>
                </c:pt>
                <c:pt idx="364">
                  <c:v>39980</c:v>
                </c:pt>
                <c:pt idx="365">
                  <c:v>39981</c:v>
                </c:pt>
                <c:pt idx="366">
                  <c:v>39982</c:v>
                </c:pt>
                <c:pt idx="367">
                  <c:v>39983</c:v>
                </c:pt>
                <c:pt idx="368">
                  <c:v>39986</c:v>
                </c:pt>
                <c:pt idx="369">
                  <c:v>39987</c:v>
                </c:pt>
                <c:pt idx="370">
                  <c:v>39988</c:v>
                </c:pt>
                <c:pt idx="371">
                  <c:v>39989</c:v>
                </c:pt>
                <c:pt idx="372">
                  <c:v>39990</c:v>
                </c:pt>
                <c:pt idx="373">
                  <c:v>39993</c:v>
                </c:pt>
                <c:pt idx="374">
                  <c:v>39994</c:v>
                </c:pt>
                <c:pt idx="375">
                  <c:v>39995</c:v>
                </c:pt>
                <c:pt idx="376">
                  <c:v>39996</c:v>
                </c:pt>
                <c:pt idx="377">
                  <c:v>40000</c:v>
                </c:pt>
                <c:pt idx="378">
                  <c:v>40001</c:v>
                </c:pt>
                <c:pt idx="379">
                  <c:v>40002</c:v>
                </c:pt>
                <c:pt idx="380">
                  <c:v>40003</c:v>
                </c:pt>
                <c:pt idx="381">
                  <c:v>40004</c:v>
                </c:pt>
                <c:pt idx="382">
                  <c:v>40007</c:v>
                </c:pt>
                <c:pt idx="383">
                  <c:v>40008</c:v>
                </c:pt>
                <c:pt idx="384">
                  <c:v>40009</c:v>
                </c:pt>
                <c:pt idx="385">
                  <c:v>40010</c:v>
                </c:pt>
                <c:pt idx="386">
                  <c:v>40011</c:v>
                </c:pt>
                <c:pt idx="387">
                  <c:v>40014</c:v>
                </c:pt>
                <c:pt idx="388">
                  <c:v>40015</c:v>
                </c:pt>
                <c:pt idx="389">
                  <c:v>40016</c:v>
                </c:pt>
                <c:pt idx="390">
                  <c:v>40017</c:v>
                </c:pt>
                <c:pt idx="391">
                  <c:v>40018</c:v>
                </c:pt>
                <c:pt idx="392">
                  <c:v>40021</c:v>
                </c:pt>
                <c:pt idx="393">
                  <c:v>40022</c:v>
                </c:pt>
                <c:pt idx="394">
                  <c:v>40023</c:v>
                </c:pt>
                <c:pt idx="395">
                  <c:v>40024</c:v>
                </c:pt>
                <c:pt idx="396">
                  <c:v>40025</c:v>
                </c:pt>
                <c:pt idx="397">
                  <c:v>40028</c:v>
                </c:pt>
                <c:pt idx="398">
                  <c:v>40029</c:v>
                </c:pt>
                <c:pt idx="399">
                  <c:v>40030</c:v>
                </c:pt>
                <c:pt idx="400">
                  <c:v>40031</c:v>
                </c:pt>
                <c:pt idx="401">
                  <c:v>40032</c:v>
                </c:pt>
                <c:pt idx="402">
                  <c:v>40035</c:v>
                </c:pt>
                <c:pt idx="403">
                  <c:v>40036</c:v>
                </c:pt>
                <c:pt idx="404">
                  <c:v>40037</c:v>
                </c:pt>
                <c:pt idx="405">
                  <c:v>40038</c:v>
                </c:pt>
                <c:pt idx="406">
                  <c:v>40039</c:v>
                </c:pt>
                <c:pt idx="407">
                  <c:v>40042</c:v>
                </c:pt>
                <c:pt idx="408">
                  <c:v>40043</c:v>
                </c:pt>
                <c:pt idx="409">
                  <c:v>40044</c:v>
                </c:pt>
                <c:pt idx="410">
                  <c:v>40045</c:v>
                </c:pt>
                <c:pt idx="411">
                  <c:v>40046</c:v>
                </c:pt>
                <c:pt idx="412">
                  <c:v>40049</c:v>
                </c:pt>
                <c:pt idx="413">
                  <c:v>40050</c:v>
                </c:pt>
                <c:pt idx="414">
                  <c:v>40051</c:v>
                </c:pt>
                <c:pt idx="415">
                  <c:v>40052</c:v>
                </c:pt>
                <c:pt idx="416">
                  <c:v>40053</c:v>
                </c:pt>
                <c:pt idx="417">
                  <c:v>40056</c:v>
                </c:pt>
                <c:pt idx="418">
                  <c:v>40057</c:v>
                </c:pt>
                <c:pt idx="419">
                  <c:v>40058</c:v>
                </c:pt>
                <c:pt idx="420">
                  <c:v>40059</c:v>
                </c:pt>
                <c:pt idx="421">
                  <c:v>40060</c:v>
                </c:pt>
                <c:pt idx="422">
                  <c:v>40064</c:v>
                </c:pt>
                <c:pt idx="423">
                  <c:v>40065</c:v>
                </c:pt>
                <c:pt idx="424">
                  <c:v>40066</c:v>
                </c:pt>
                <c:pt idx="425">
                  <c:v>40067</c:v>
                </c:pt>
                <c:pt idx="426">
                  <c:v>40070</c:v>
                </c:pt>
                <c:pt idx="427">
                  <c:v>40071</c:v>
                </c:pt>
                <c:pt idx="428">
                  <c:v>40072</c:v>
                </c:pt>
                <c:pt idx="429">
                  <c:v>40073</c:v>
                </c:pt>
                <c:pt idx="430">
                  <c:v>40074</c:v>
                </c:pt>
                <c:pt idx="431">
                  <c:v>40077</c:v>
                </c:pt>
                <c:pt idx="432">
                  <c:v>40078</c:v>
                </c:pt>
                <c:pt idx="433">
                  <c:v>40079</c:v>
                </c:pt>
                <c:pt idx="434">
                  <c:v>40080</c:v>
                </c:pt>
                <c:pt idx="435">
                  <c:v>40081</c:v>
                </c:pt>
                <c:pt idx="436">
                  <c:v>40084</c:v>
                </c:pt>
                <c:pt idx="437">
                  <c:v>40085</c:v>
                </c:pt>
                <c:pt idx="438">
                  <c:v>40086</c:v>
                </c:pt>
                <c:pt idx="439">
                  <c:v>40087</c:v>
                </c:pt>
                <c:pt idx="440">
                  <c:v>40088</c:v>
                </c:pt>
                <c:pt idx="441">
                  <c:v>40091</c:v>
                </c:pt>
                <c:pt idx="442">
                  <c:v>40092</c:v>
                </c:pt>
                <c:pt idx="443">
                  <c:v>40093</c:v>
                </c:pt>
                <c:pt idx="444">
                  <c:v>40094</c:v>
                </c:pt>
                <c:pt idx="445">
                  <c:v>40095</c:v>
                </c:pt>
                <c:pt idx="446">
                  <c:v>40099</c:v>
                </c:pt>
                <c:pt idx="447">
                  <c:v>40100</c:v>
                </c:pt>
                <c:pt idx="448">
                  <c:v>40101</c:v>
                </c:pt>
                <c:pt idx="449">
                  <c:v>40102</c:v>
                </c:pt>
                <c:pt idx="450">
                  <c:v>40105</c:v>
                </c:pt>
                <c:pt idx="451">
                  <c:v>40106</c:v>
                </c:pt>
                <c:pt idx="452">
                  <c:v>40107</c:v>
                </c:pt>
                <c:pt idx="453">
                  <c:v>40108</c:v>
                </c:pt>
                <c:pt idx="454">
                  <c:v>40109</c:v>
                </c:pt>
                <c:pt idx="455">
                  <c:v>40112</c:v>
                </c:pt>
                <c:pt idx="456">
                  <c:v>40113</c:v>
                </c:pt>
                <c:pt idx="457">
                  <c:v>40114</c:v>
                </c:pt>
                <c:pt idx="458">
                  <c:v>40115</c:v>
                </c:pt>
                <c:pt idx="459">
                  <c:v>40116</c:v>
                </c:pt>
                <c:pt idx="460">
                  <c:v>40119</c:v>
                </c:pt>
                <c:pt idx="461">
                  <c:v>40120</c:v>
                </c:pt>
                <c:pt idx="462">
                  <c:v>40121</c:v>
                </c:pt>
                <c:pt idx="463">
                  <c:v>40122</c:v>
                </c:pt>
                <c:pt idx="464">
                  <c:v>40123</c:v>
                </c:pt>
                <c:pt idx="465">
                  <c:v>40126</c:v>
                </c:pt>
                <c:pt idx="466">
                  <c:v>40127</c:v>
                </c:pt>
                <c:pt idx="467">
                  <c:v>40129</c:v>
                </c:pt>
                <c:pt idx="468">
                  <c:v>40130</c:v>
                </c:pt>
                <c:pt idx="469">
                  <c:v>40133</c:v>
                </c:pt>
                <c:pt idx="470">
                  <c:v>40134</c:v>
                </c:pt>
                <c:pt idx="471">
                  <c:v>40135</c:v>
                </c:pt>
                <c:pt idx="472">
                  <c:v>40136</c:v>
                </c:pt>
                <c:pt idx="473">
                  <c:v>40137</c:v>
                </c:pt>
                <c:pt idx="474">
                  <c:v>40140</c:v>
                </c:pt>
                <c:pt idx="475">
                  <c:v>40141</c:v>
                </c:pt>
                <c:pt idx="476">
                  <c:v>40142</c:v>
                </c:pt>
                <c:pt idx="477">
                  <c:v>40144</c:v>
                </c:pt>
                <c:pt idx="478">
                  <c:v>40147</c:v>
                </c:pt>
                <c:pt idx="479">
                  <c:v>40148</c:v>
                </c:pt>
                <c:pt idx="480">
                  <c:v>40149</c:v>
                </c:pt>
                <c:pt idx="481">
                  <c:v>40150</c:v>
                </c:pt>
                <c:pt idx="482">
                  <c:v>40151</c:v>
                </c:pt>
                <c:pt idx="483">
                  <c:v>40154</c:v>
                </c:pt>
                <c:pt idx="484">
                  <c:v>40155</c:v>
                </c:pt>
                <c:pt idx="485">
                  <c:v>40156</c:v>
                </c:pt>
                <c:pt idx="486">
                  <c:v>40157</c:v>
                </c:pt>
                <c:pt idx="487">
                  <c:v>40158</c:v>
                </c:pt>
                <c:pt idx="488">
                  <c:v>40161</c:v>
                </c:pt>
                <c:pt idx="489">
                  <c:v>40162</c:v>
                </c:pt>
                <c:pt idx="490">
                  <c:v>40163</c:v>
                </c:pt>
                <c:pt idx="491">
                  <c:v>40164</c:v>
                </c:pt>
                <c:pt idx="492">
                  <c:v>40165</c:v>
                </c:pt>
                <c:pt idx="493">
                  <c:v>40168</c:v>
                </c:pt>
                <c:pt idx="494">
                  <c:v>40169</c:v>
                </c:pt>
                <c:pt idx="495">
                  <c:v>40170</c:v>
                </c:pt>
                <c:pt idx="496">
                  <c:v>40171</c:v>
                </c:pt>
                <c:pt idx="497">
                  <c:v>40175</c:v>
                </c:pt>
                <c:pt idx="498">
                  <c:v>40176</c:v>
                </c:pt>
                <c:pt idx="499">
                  <c:v>40177</c:v>
                </c:pt>
                <c:pt idx="500">
                  <c:v>40178</c:v>
                </c:pt>
                <c:pt idx="501">
                  <c:v>40182</c:v>
                </c:pt>
                <c:pt idx="502">
                  <c:v>40183</c:v>
                </c:pt>
                <c:pt idx="503">
                  <c:v>40184</c:v>
                </c:pt>
                <c:pt idx="504">
                  <c:v>40185</c:v>
                </c:pt>
                <c:pt idx="505">
                  <c:v>40186</c:v>
                </c:pt>
                <c:pt idx="506">
                  <c:v>40189</c:v>
                </c:pt>
                <c:pt idx="507">
                  <c:v>40190</c:v>
                </c:pt>
                <c:pt idx="508">
                  <c:v>40191</c:v>
                </c:pt>
                <c:pt idx="509">
                  <c:v>40192</c:v>
                </c:pt>
                <c:pt idx="510">
                  <c:v>40193</c:v>
                </c:pt>
                <c:pt idx="511">
                  <c:v>40197</c:v>
                </c:pt>
                <c:pt idx="512">
                  <c:v>40198</c:v>
                </c:pt>
                <c:pt idx="513">
                  <c:v>40199</c:v>
                </c:pt>
                <c:pt idx="514">
                  <c:v>40200</c:v>
                </c:pt>
                <c:pt idx="515">
                  <c:v>40203</c:v>
                </c:pt>
                <c:pt idx="516">
                  <c:v>40204</c:v>
                </c:pt>
                <c:pt idx="517">
                  <c:v>40205</c:v>
                </c:pt>
                <c:pt idx="518">
                  <c:v>40206</c:v>
                </c:pt>
                <c:pt idx="519">
                  <c:v>40207</c:v>
                </c:pt>
                <c:pt idx="520">
                  <c:v>40210</c:v>
                </c:pt>
                <c:pt idx="521">
                  <c:v>40211</c:v>
                </c:pt>
                <c:pt idx="522">
                  <c:v>40212</c:v>
                </c:pt>
                <c:pt idx="523">
                  <c:v>40213</c:v>
                </c:pt>
                <c:pt idx="524">
                  <c:v>40214</c:v>
                </c:pt>
                <c:pt idx="525">
                  <c:v>40217</c:v>
                </c:pt>
                <c:pt idx="526">
                  <c:v>40218</c:v>
                </c:pt>
                <c:pt idx="527">
                  <c:v>40219</c:v>
                </c:pt>
                <c:pt idx="528">
                  <c:v>40220</c:v>
                </c:pt>
                <c:pt idx="529">
                  <c:v>40221</c:v>
                </c:pt>
                <c:pt idx="530">
                  <c:v>40225</c:v>
                </c:pt>
                <c:pt idx="531">
                  <c:v>40226</c:v>
                </c:pt>
                <c:pt idx="532">
                  <c:v>40227</c:v>
                </c:pt>
                <c:pt idx="533">
                  <c:v>40228</c:v>
                </c:pt>
                <c:pt idx="534">
                  <c:v>40231</c:v>
                </c:pt>
                <c:pt idx="535">
                  <c:v>40232</c:v>
                </c:pt>
                <c:pt idx="536">
                  <c:v>40233</c:v>
                </c:pt>
                <c:pt idx="537">
                  <c:v>40234</c:v>
                </c:pt>
                <c:pt idx="538">
                  <c:v>40235</c:v>
                </c:pt>
                <c:pt idx="539">
                  <c:v>40238</c:v>
                </c:pt>
                <c:pt idx="540">
                  <c:v>40239</c:v>
                </c:pt>
                <c:pt idx="541">
                  <c:v>40240</c:v>
                </c:pt>
                <c:pt idx="542">
                  <c:v>40241</c:v>
                </c:pt>
                <c:pt idx="543">
                  <c:v>40242</c:v>
                </c:pt>
                <c:pt idx="544">
                  <c:v>40245</c:v>
                </c:pt>
                <c:pt idx="545">
                  <c:v>40246</c:v>
                </c:pt>
                <c:pt idx="546">
                  <c:v>40247</c:v>
                </c:pt>
                <c:pt idx="547">
                  <c:v>40248</c:v>
                </c:pt>
                <c:pt idx="548">
                  <c:v>40249</c:v>
                </c:pt>
                <c:pt idx="549">
                  <c:v>40252</c:v>
                </c:pt>
                <c:pt idx="550">
                  <c:v>40253</c:v>
                </c:pt>
                <c:pt idx="551">
                  <c:v>40254</c:v>
                </c:pt>
                <c:pt idx="552">
                  <c:v>40255</c:v>
                </c:pt>
                <c:pt idx="553">
                  <c:v>40256</c:v>
                </c:pt>
                <c:pt idx="554">
                  <c:v>40259</c:v>
                </c:pt>
                <c:pt idx="555">
                  <c:v>40260</c:v>
                </c:pt>
                <c:pt idx="556">
                  <c:v>40261</c:v>
                </c:pt>
                <c:pt idx="557">
                  <c:v>40262</c:v>
                </c:pt>
                <c:pt idx="558">
                  <c:v>40263</c:v>
                </c:pt>
                <c:pt idx="559">
                  <c:v>40266</c:v>
                </c:pt>
                <c:pt idx="560">
                  <c:v>40267</c:v>
                </c:pt>
                <c:pt idx="561">
                  <c:v>40268</c:v>
                </c:pt>
                <c:pt idx="562">
                  <c:v>40269</c:v>
                </c:pt>
                <c:pt idx="563">
                  <c:v>40273</c:v>
                </c:pt>
                <c:pt idx="564">
                  <c:v>40274</c:v>
                </c:pt>
                <c:pt idx="565">
                  <c:v>40275</c:v>
                </c:pt>
                <c:pt idx="566">
                  <c:v>40276</c:v>
                </c:pt>
                <c:pt idx="567">
                  <c:v>40277</c:v>
                </c:pt>
                <c:pt idx="568">
                  <c:v>40280</c:v>
                </c:pt>
                <c:pt idx="569">
                  <c:v>40281</c:v>
                </c:pt>
                <c:pt idx="570">
                  <c:v>40282</c:v>
                </c:pt>
                <c:pt idx="571">
                  <c:v>40283</c:v>
                </c:pt>
                <c:pt idx="572">
                  <c:v>40284</c:v>
                </c:pt>
                <c:pt idx="573">
                  <c:v>40287</c:v>
                </c:pt>
                <c:pt idx="574">
                  <c:v>40288</c:v>
                </c:pt>
                <c:pt idx="575">
                  <c:v>40289</c:v>
                </c:pt>
                <c:pt idx="576">
                  <c:v>40290</c:v>
                </c:pt>
                <c:pt idx="577">
                  <c:v>40291</c:v>
                </c:pt>
                <c:pt idx="578">
                  <c:v>40294</c:v>
                </c:pt>
                <c:pt idx="579">
                  <c:v>40295</c:v>
                </c:pt>
                <c:pt idx="580">
                  <c:v>40296</c:v>
                </c:pt>
                <c:pt idx="581">
                  <c:v>40297</c:v>
                </c:pt>
                <c:pt idx="582">
                  <c:v>40298</c:v>
                </c:pt>
                <c:pt idx="583">
                  <c:v>40301</c:v>
                </c:pt>
                <c:pt idx="584">
                  <c:v>40302</c:v>
                </c:pt>
                <c:pt idx="585">
                  <c:v>40303</c:v>
                </c:pt>
                <c:pt idx="586">
                  <c:v>40304</c:v>
                </c:pt>
                <c:pt idx="587">
                  <c:v>40305</c:v>
                </c:pt>
                <c:pt idx="588">
                  <c:v>40308</c:v>
                </c:pt>
                <c:pt idx="589">
                  <c:v>40309</c:v>
                </c:pt>
                <c:pt idx="590">
                  <c:v>40310</c:v>
                </c:pt>
                <c:pt idx="591">
                  <c:v>40311</c:v>
                </c:pt>
                <c:pt idx="592">
                  <c:v>40312</c:v>
                </c:pt>
                <c:pt idx="593">
                  <c:v>40315</c:v>
                </c:pt>
                <c:pt idx="594">
                  <c:v>40316</c:v>
                </c:pt>
                <c:pt idx="595">
                  <c:v>40317</c:v>
                </c:pt>
                <c:pt idx="596">
                  <c:v>40318</c:v>
                </c:pt>
                <c:pt idx="597">
                  <c:v>40319</c:v>
                </c:pt>
                <c:pt idx="598">
                  <c:v>40322</c:v>
                </c:pt>
                <c:pt idx="599">
                  <c:v>40323</c:v>
                </c:pt>
                <c:pt idx="600">
                  <c:v>40324</c:v>
                </c:pt>
                <c:pt idx="601">
                  <c:v>40325</c:v>
                </c:pt>
                <c:pt idx="602">
                  <c:v>40326</c:v>
                </c:pt>
                <c:pt idx="603">
                  <c:v>40330</c:v>
                </c:pt>
                <c:pt idx="604">
                  <c:v>40331</c:v>
                </c:pt>
                <c:pt idx="605">
                  <c:v>40332</c:v>
                </c:pt>
                <c:pt idx="606">
                  <c:v>40333</c:v>
                </c:pt>
                <c:pt idx="607">
                  <c:v>40336</c:v>
                </c:pt>
                <c:pt idx="608">
                  <c:v>40337</c:v>
                </c:pt>
                <c:pt idx="609">
                  <c:v>40338</c:v>
                </c:pt>
                <c:pt idx="610">
                  <c:v>40339</c:v>
                </c:pt>
                <c:pt idx="611">
                  <c:v>40340</c:v>
                </c:pt>
                <c:pt idx="612">
                  <c:v>40343</c:v>
                </c:pt>
                <c:pt idx="613">
                  <c:v>40344</c:v>
                </c:pt>
                <c:pt idx="614">
                  <c:v>40345</c:v>
                </c:pt>
                <c:pt idx="615">
                  <c:v>40346</c:v>
                </c:pt>
                <c:pt idx="616">
                  <c:v>40347</c:v>
                </c:pt>
                <c:pt idx="617">
                  <c:v>40350</c:v>
                </c:pt>
                <c:pt idx="618">
                  <c:v>40351</c:v>
                </c:pt>
                <c:pt idx="619">
                  <c:v>40352</c:v>
                </c:pt>
                <c:pt idx="620">
                  <c:v>40353</c:v>
                </c:pt>
                <c:pt idx="621">
                  <c:v>40354</c:v>
                </c:pt>
                <c:pt idx="622">
                  <c:v>40357</c:v>
                </c:pt>
                <c:pt idx="623">
                  <c:v>40358</c:v>
                </c:pt>
                <c:pt idx="624">
                  <c:v>40359</c:v>
                </c:pt>
                <c:pt idx="625">
                  <c:v>40360</c:v>
                </c:pt>
                <c:pt idx="626">
                  <c:v>40361</c:v>
                </c:pt>
                <c:pt idx="627">
                  <c:v>40365</c:v>
                </c:pt>
                <c:pt idx="628">
                  <c:v>40366</c:v>
                </c:pt>
                <c:pt idx="629">
                  <c:v>40367</c:v>
                </c:pt>
                <c:pt idx="630">
                  <c:v>40368</c:v>
                </c:pt>
                <c:pt idx="631">
                  <c:v>40371</c:v>
                </c:pt>
                <c:pt idx="632">
                  <c:v>40372</c:v>
                </c:pt>
                <c:pt idx="633">
                  <c:v>40373</c:v>
                </c:pt>
                <c:pt idx="634">
                  <c:v>40374</c:v>
                </c:pt>
                <c:pt idx="635">
                  <c:v>40375</c:v>
                </c:pt>
                <c:pt idx="636">
                  <c:v>40378</c:v>
                </c:pt>
                <c:pt idx="637">
                  <c:v>40379</c:v>
                </c:pt>
                <c:pt idx="638">
                  <c:v>40380</c:v>
                </c:pt>
                <c:pt idx="639">
                  <c:v>40381</c:v>
                </c:pt>
                <c:pt idx="640">
                  <c:v>40382</c:v>
                </c:pt>
                <c:pt idx="641">
                  <c:v>40385</c:v>
                </c:pt>
                <c:pt idx="642">
                  <c:v>40386</c:v>
                </c:pt>
                <c:pt idx="643">
                  <c:v>40387</c:v>
                </c:pt>
                <c:pt idx="644">
                  <c:v>40388</c:v>
                </c:pt>
                <c:pt idx="645">
                  <c:v>40389</c:v>
                </c:pt>
                <c:pt idx="646">
                  <c:v>40392</c:v>
                </c:pt>
                <c:pt idx="647">
                  <c:v>40393</c:v>
                </c:pt>
                <c:pt idx="648">
                  <c:v>40394</c:v>
                </c:pt>
                <c:pt idx="649">
                  <c:v>40395</c:v>
                </c:pt>
                <c:pt idx="650">
                  <c:v>40396</c:v>
                </c:pt>
                <c:pt idx="651">
                  <c:v>40399</c:v>
                </c:pt>
                <c:pt idx="652">
                  <c:v>40400</c:v>
                </c:pt>
                <c:pt idx="653">
                  <c:v>40401</c:v>
                </c:pt>
                <c:pt idx="654">
                  <c:v>40402</c:v>
                </c:pt>
                <c:pt idx="655">
                  <c:v>40403</c:v>
                </c:pt>
                <c:pt idx="656">
                  <c:v>40406</c:v>
                </c:pt>
                <c:pt idx="657">
                  <c:v>40407</c:v>
                </c:pt>
                <c:pt idx="658">
                  <c:v>40408</c:v>
                </c:pt>
                <c:pt idx="659">
                  <c:v>40409</c:v>
                </c:pt>
                <c:pt idx="660">
                  <c:v>40410</c:v>
                </c:pt>
                <c:pt idx="661">
                  <c:v>40413</c:v>
                </c:pt>
                <c:pt idx="662">
                  <c:v>40414</c:v>
                </c:pt>
                <c:pt idx="663">
                  <c:v>40415</c:v>
                </c:pt>
                <c:pt idx="664">
                  <c:v>40416</c:v>
                </c:pt>
                <c:pt idx="665">
                  <c:v>40417</c:v>
                </c:pt>
                <c:pt idx="666">
                  <c:v>40420</c:v>
                </c:pt>
                <c:pt idx="667">
                  <c:v>40421</c:v>
                </c:pt>
                <c:pt idx="668">
                  <c:v>40422</c:v>
                </c:pt>
                <c:pt idx="669">
                  <c:v>40423</c:v>
                </c:pt>
                <c:pt idx="670">
                  <c:v>40424</c:v>
                </c:pt>
                <c:pt idx="671">
                  <c:v>40428</c:v>
                </c:pt>
                <c:pt idx="672">
                  <c:v>40429</c:v>
                </c:pt>
                <c:pt idx="673">
                  <c:v>40430</c:v>
                </c:pt>
                <c:pt idx="674">
                  <c:v>40431</c:v>
                </c:pt>
                <c:pt idx="675">
                  <c:v>40434</c:v>
                </c:pt>
                <c:pt idx="676">
                  <c:v>40435</c:v>
                </c:pt>
                <c:pt idx="677">
                  <c:v>40436</c:v>
                </c:pt>
                <c:pt idx="678">
                  <c:v>40437</c:v>
                </c:pt>
                <c:pt idx="679">
                  <c:v>40438</c:v>
                </c:pt>
                <c:pt idx="680">
                  <c:v>40441</c:v>
                </c:pt>
                <c:pt idx="681">
                  <c:v>40442</c:v>
                </c:pt>
                <c:pt idx="682">
                  <c:v>40443</c:v>
                </c:pt>
                <c:pt idx="683">
                  <c:v>40444</c:v>
                </c:pt>
                <c:pt idx="684">
                  <c:v>40445</c:v>
                </c:pt>
                <c:pt idx="685">
                  <c:v>40448</c:v>
                </c:pt>
                <c:pt idx="686">
                  <c:v>40449</c:v>
                </c:pt>
                <c:pt idx="687">
                  <c:v>40450</c:v>
                </c:pt>
                <c:pt idx="688">
                  <c:v>40451</c:v>
                </c:pt>
                <c:pt idx="689">
                  <c:v>40452</c:v>
                </c:pt>
                <c:pt idx="690">
                  <c:v>40455</c:v>
                </c:pt>
                <c:pt idx="691">
                  <c:v>40456</c:v>
                </c:pt>
                <c:pt idx="692">
                  <c:v>40457</c:v>
                </c:pt>
                <c:pt idx="693">
                  <c:v>40458</c:v>
                </c:pt>
                <c:pt idx="694">
                  <c:v>40459</c:v>
                </c:pt>
                <c:pt idx="695">
                  <c:v>40463</c:v>
                </c:pt>
                <c:pt idx="696">
                  <c:v>40464</c:v>
                </c:pt>
                <c:pt idx="697">
                  <c:v>40465</c:v>
                </c:pt>
                <c:pt idx="698">
                  <c:v>40466</c:v>
                </c:pt>
                <c:pt idx="699">
                  <c:v>40469</c:v>
                </c:pt>
                <c:pt idx="700">
                  <c:v>40470</c:v>
                </c:pt>
                <c:pt idx="701">
                  <c:v>40471</c:v>
                </c:pt>
                <c:pt idx="702">
                  <c:v>40472</c:v>
                </c:pt>
                <c:pt idx="703">
                  <c:v>40473</c:v>
                </c:pt>
                <c:pt idx="704">
                  <c:v>40476</c:v>
                </c:pt>
                <c:pt idx="705">
                  <c:v>40477</c:v>
                </c:pt>
                <c:pt idx="706">
                  <c:v>40478</c:v>
                </c:pt>
                <c:pt idx="707">
                  <c:v>40479</c:v>
                </c:pt>
                <c:pt idx="708">
                  <c:v>40480</c:v>
                </c:pt>
                <c:pt idx="709">
                  <c:v>40483</c:v>
                </c:pt>
                <c:pt idx="710">
                  <c:v>40484</c:v>
                </c:pt>
                <c:pt idx="711">
                  <c:v>40485</c:v>
                </c:pt>
                <c:pt idx="712">
                  <c:v>40486</c:v>
                </c:pt>
                <c:pt idx="713">
                  <c:v>40487</c:v>
                </c:pt>
                <c:pt idx="714">
                  <c:v>40490</c:v>
                </c:pt>
                <c:pt idx="715">
                  <c:v>40491</c:v>
                </c:pt>
                <c:pt idx="716">
                  <c:v>40492</c:v>
                </c:pt>
                <c:pt idx="717">
                  <c:v>40494</c:v>
                </c:pt>
                <c:pt idx="718">
                  <c:v>40497</c:v>
                </c:pt>
                <c:pt idx="719">
                  <c:v>40498</c:v>
                </c:pt>
                <c:pt idx="720">
                  <c:v>40499</c:v>
                </c:pt>
                <c:pt idx="721">
                  <c:v>40500</c:v>
                </c:pt>
                <c:pt idx="722">
                  <c:v>40501</c:v>
                </c:pt>
                <c:pt idx="723">
                  <c:v>40504</c:v>
                </c:pt>
                <c:pt idx="724">
                  <c:v>40505</c:v>
                </c:pt>
                <c:pt idx="725">
                  <c:v>40506</c:v>
                </c:pt>
                <c:pt idx="726">
                  <c:v>40508</c:v>
                </c:pt>
                <c:pt idx="727">
                  <c:v>40511</c:v>
                </c:pt>
                <c:pt idx="728">
                  <c:v>40512</c:v>
                </c:pt>
                <c:pt idx="729">
                  <c:v>40513</c:v>
                </c:pt>
                <c:pt idx="730">
                  <c:v>40514</c:v>
                </c:pt>
                <c:pt idx="731">
                  <c:v>40515</c:v>
                </c:pt>
                <c:pt idx="732">
                  <c:v>40518</c:v>
                </c:pt>
                <c:pt idx="733">
                  <c:v>40519</c:v>
                </c:pt>
                <c:pt idx="734">
                  <c:v>40520</c:v>
                </c:pt>
                <c:pt idx="735">
                  <c:v>40521</c:v>
                </c:pt>
                <c:pt idx="736">
                  <c:v>40522</c:v>
                </c:pt>
                <c:pt idx="737">
                  <c:v>40525</c:v>
                </c:pt>
                <c:pt idx="738">
                  <c:v>40526</c:v>
                </c:pt>
                <c:pt idx="739">
                  <c:v>40527</c:v>
                </c:pt>
                <c:pt idx="740">
                  <c:v>40528</c:v>
                </c:pt>
                <c:pt idx="741">
                  <c:v>40529</c:v>
                </c:pt>
                <c:pt idx="742">
                  <c:v>40532</c:v>
                </c:pt>
                <c:pt idx="743">
                  <c:v>40533</c:v>
                </c:pt>
                <c:pt idx="744">
                  <c:v>40534</c:v>
                </c:pt>
                <c:pt idx="745">
                  <c:v>40535</c:v>
                </c:pt>
                <c:pt idx="746">
                  <c:v>40539</c:v>
                </c:pt>
                <c:pt idx="747">
                  <c:v>40540</c:v>
                </c:pt>
                <c:pt idx="748">
                  <c:v>40541</c:v>
                </c:pt>
                <c:pt idx="749">
                  <c:v>40542</c:v>
                </c:pt>
                <c:pt idx="750">
                  <c:v>40543</c:v>
                </c:pt>
                <c:pt idx="751">
                  <c:v>40546</c:v>
                </c:pt>
                <c:pt idx="752">
                  <c:v>40547</c:v>
                </c:pt>
                <c:pt idx="753">
                  <c:v>40548</c:v>
                </c:pt>
                <c:pt idx="754">
                  <c:v>40549</c:v>
                </c:pt>
                <c:pt idx="755">
                  <c:v>40550</c:v>
                </c:pt>
                <c:pt idx="756">
                  <c:v>40553</c:v>
                </c:pt>
                <c:pt idx="757">
                  <c:v>40554</c:v>
                </c:pt>
                <c:pt idx="758">
                  <c:v>40555</c:v>
                </c:pt>
                <c:pt idx="759">
                  <c:v>40556</c:v>
                </c:pt>
                <c:pt idx="760">
                  <c:v>40557</c:v>
                </c:pt>
                <c:pt idx="761">
                  <c:v>40561</c:v>
                </c:pt>
                <c:pt idx="762">
                  <c:v>40562</c:v>
                </c:pt>
                <c:pt idx="763">
                  <c:v>40563</c:v>
                </c:pt>
                <c:pt idx="764">
                  <c:v>40564</c:v>
                </c:pt>
                <c:pt idx="765">
                  <c:v>40567</c:v>
                </c:pt>
                <c:pt idx="766">
                  <c:v>40568</c:v>
                </c:pt>
                <c:pt idx="767">
                  <c:v>40569</c:v>
                </c:pt>
                <c:pt idx="768">
                  <c:v>40570</c:v>
                </c:pt>
                <c:pt idx="769">
                  <c:v>40571</c:v>
                </c:pt>
                <c:pt idx="770">
                  <c:v>40574</c:v>
                </c:pt>
                <c:pt idx="771">
                  <c:v>40575</c:v>
                </c:pt>
                <c:pt idx="772">
                  <c:v>40576</c:v>
                </c:pt>
                <c:pt idx="773">
                  <c:v>40577</c:v>
                </c:pt>
                <c:pt idx="774">
                  <c:v>40578</c:v>
                </c:pt>
                <c:pt idx="775">
                  <c:v>40581</c:v>
                </c:pt>
                <c:pt idx="776">
                  <c:v>40582</c:v>
                </c:pt>
                <c:pt idx="777">
                  <c:v>40583</c:v>
                </c:pt>
                <c:pt idx="778">
                  <c:v>40584</c:v>
                </c:pt>
                <c:pt idx="779">
                  <c:v>40585</c:v>
                </c:pt>
                <c:pt idx="780">
                  <c:v>40588</c:v>
                </c:pt>
                <c:pt idx="781">
                  <c:v>40589</c:v>
                </c:pt>
                <c:pt idx="782">
                  <c:v>40590</c:v>
                </c:pt>
                <c:pt idx="783">
                  <c:v>40591</c:v>
                </c:pt>
                <c:pt idx="784">
                  <c:v>40592</c:v>
                </c:pt>
                <c:pt idx="785">
                  <c:v>40596</c:v>
                </c:pt>
                <c:pt idx="786">
                  <c:v>40597</c:v>
                </c:pt>
                <c:pt idx="787">
                  <c:v>40598</c:v>
                </c:pt>
                <c:pt idx="788">
                  <c:v>40599</c:v>
                </c:pt>
                <c:pt idx="789">
                  <c:v>40602</c:v>
                </c:pt>
                <c:pt idx="790">
                  <c:v>40603</c:v>
                </c:pt>
                <c:pt idx="791">
                  <c:v>40604</c:v>
                </c:pt>
                <c:pt idx="792">
                  <c:v>40605</c:v>
                </c:pt>
                <c:pt idx="793">
                  <c:v>40606</c:v>
                </c:pt>
                <c:pt idx="794">
                  <c:v>40609</c:v>
                </c:pt>
                <c:pt idx="795">
                  <c:v>40610</c:v>
                </c:pt>
                <c:pt idx="796">
                  <c:v>40611</c:v>
                </c:pt>
                <c:pt idx="797">
                  <c:v>40612</c:v>
                </c:pt>
                <c:pt idx="798">
                  <c:v>40613</c:v>
                </c:pt>
                <c:pt idx="799">
                  <c:v>40616</c:v>
                </c:pt>
                <c:pt idx="800">
                  <c:v>40617</c:v>
                </c:pt>
                <c:pt idx="801">
                  <c:v>40618</c:v>
                </c:pt>
                <c:pt idx="802">
                  <c:v>40619</c:v>
                </c:pt>
                <c:pt idx="803">
                  <c:v>40620</c:v>
                </c:pt>
                <c:pt idx="804">
                  <c:v>40623</c:v>
                </c:pt>
                <c:pt idx="805">
                  <c:v>40624</c:v>
                </c:pt>
                <c:pt idx="806">
                  <c:v>40625</c:v>
                </c:pt>
                <c:pt idx="807">
                  <c:v>40626</c:v>
                </c:pt>
                <c:pt idx="808">
                  <c:v>40627</c:v>
                </c:pt>
                <c:pt idx="809">
                  <c:v>40630</c:v>
                </c:pt>
                <c:pt idx="810">
                  <c:v>40631</c:v>
                </c:pt>
                <c:pt idx="811">
                  <c:v>40632</c:v>
                </c:pt>
                <c:pt idx="812">
                  <c:v>40633</c:v>
                </c:pt>
                <c:pt idx="813">
                  <c:v>40634</c:v>
                </c:pt>
                <c:pt idx="814">
                  <c:v>40637</c:v>
                </c:pt>
                <c:pt idx="815">
                  <c:v>40638</c:v>
                </c:pt>
                <c:pt idx="816">
                  <c:v>40639</c:v>
                </c:pt>
                <c:pt idx="817">
                  <c:v>40640</c:v>
                </c:pt>
                <c:pt idx="818">
                  <c:v>40641</c:v>
                </c:pt>
                <c:pt idx="819">
                  <c:v>40644</c:v>
                </c:pt>
                <c:pt idx="820">
                  <c:v>40645</c:v>
                </c:pt>
                <c:pt idx="821">
                  <c:v>40646</c:v>
                </c:pt>
                <c:pt idx="822">
                  <c:v>40647</c:v>
                </c:pt>
                <c:pt idx="823">
                  <c:v>40648</c:v>
                </c:pt>
                <c:pt idx="824">
                  <c:v>40651</c:v>
                </c:pt>
                <c:pt idx="825">
                  <c:v>40652</c:v>
                </c:pt>
                <c:pt idx="826">
                  <c:v>40653</c:v>
                </c:pt>
                <c:pt idx="827">
                  <c:v>40654</c:v>
                </c:pt>
                <c:pt idx="828">
                  <c:v>40658</c:v>
                </c:pt>
                <c:pt idx="829">
                  <c:v>40659</c:v>
                </c:pt>
                <c:pt idx="830">
                  <c:v>40660</c:v>
                </c:pt>
                <c:pt idx="831">
                  <c:v>40661</c:v>
                </c:pt>
                <c:pt idx="832">
                  <c:v>40662</c:v>
                </c:pt>
                <c:pt idx="833">
                  <c:v>40665</c:v>
                </c:pt>
                <c:pt idx="834">
                  <c:v>40666</c:v>
                </c:pt>
                <c:pt idx="835">
                  <c:v>40667</c:v>
                </c:pt>
                <c:pt idx="836">
                  <c:v>40668</c:v>
                </c:pt>
                <c:pt idx="837">
                  <c:v>40669</c:v>
                </c:pt>
                <c:pt idx="838">
                  <c:v>40672</c:v>
                </c:pt>
                <c:pt idx="839">
                  <c:v>40673</c:v>
                </c:pt>
                <c:pt idx="840">
                  <c:v>40674</c:v>
                </c:pt>
                <c:pt idx="841">
                  <c:v>40675</c:v>
                </c:pt>
                <c:pt idx="842">
                  <c:v>40676</c:v>
                </c:pt>
                <c:pt idx="843">
                  <c:v>40679</c:v>
                </c:pt>
                <c:pt idx="844">
                  <c:v>40680</c:v>
                </c:pt>
                <c:pt idx="845">
                  <c:v>40681</c:v>
                </c:pt>
                <c:pt idx="846">
                  <c:v>40682</c:v>
                </c:pt>
                <c:pt idx="847">
                  <c:v>40683</c:v>
                </c:pt>
                <c:pt idx="848">
                  <c:v>40686</c:v>
                </c:pt>
                <c:pt idx="849">
                  <c:v>40687</c:v>
                </c:pt>
                <c:pt idx="850">
                  <c:v>40688</c:v>
                </c:pt>
                <c:pt idx="851">
                  <c:v>40689</c:v>
                </c:pt>
                <c:pt idx="852">
                  <c:v>40690</c:v>
                </c:pt>
                <c:pt idx="853">
                  <c:v>40694</c:v>
                </c:pt>
                <c:pt idx="854">
                  <c:v>40695</c:v>
                </c:pt>
                <c:pt idx="855">
                  <c:v>40696</c:v>
                </c:pt>
                <c:pt idx="856">
                  <c:v>40697</c:v>
                </c:pt>
                <c:pt idx="857">
                  <c:v>40700</c:v>
                </c:pt>
                <c:pt idx="858">
                  <c:v>40701</c:v>
                </c:pt>
                <c:pt idx="859">
                  <c:v>40702</c:v>
                </c:pt>
                <c:pt idx="860">
                  <c:v>40703</c:v>
                </c:pt>
                <c:pt idx="861">
                  <c:v>40704</c:v>
                </c:pt>
                <c:pt idx="862">
                  <c:v>40707</c:v>
                </c:pt>
                <c:pt idx="863">
                  <c:v>40708</c:v>
                </c:pt>
                <c:pt idx="864">
                  <c:v>40709</c:v>
                </c:pt>
                <c:pt idx="865">
                  <c:v>40710</c:v>
                </c:pt>
                <c:pt idx="866">
                  <c:v>40711</c:v>
                </c:pt>
                <c:pt idx="867">
                  <c:v>40714</c:v>
                </c:pt>
                <c:pt idx="868">
                  <c:v>40715</c:v>
                </c:pt>
                <c:pt idx="869">
                  <c:v>40716</c:v>
                </c:pt>
                <c:pt idx="870">
                  <c:v>40717</c:v>
                </c:pt>
                <c:pt idx="871">
                  <c:v>40718</c:v>
                </c:pt>
                <c:pt idx="872">
                  <c:v>40721</c:v>
                </c:pt>
                <c:pt idx="873">
                  <c:v>40722</c:v>
                </c:pt>
                <c:pt idx="874">
                  <c:v>40723</c:v>
                </c:pt>
                <c:pt idx="875">
                  <c:v>40724</c:v>
                </c:pt>
                <c:pt idx="876">
                  <c:v>40725</c:v>
                </c:pt>
                <c:pt idx="877">
                  <c:v>40729</c:v>
                </c:pt>
                <c:pt idx="878">
                  <c:v>40730</c:v>
                </c:pt>
                <c:pt idx="879">
                  <c:v>40731</c:v>
                </c:pt>
                <c:pt idx="880">
                  <c:v>40732</c:v>
                </c:pt>
                <c:pt idx="881">
                  <c:v>40735</c:v>
                </c:pt>
                <c:pt idx="882">
                  <c:v>40736</c:v>
                </c:pt>
                <c:pt idx="883">
                  <c:v>40737</c:v>
                </c:pt>
                <c:pt idx="884">
                  <c:v>40738</c:v>
                </c:pt>
                <c:pt idx="885">
                  <c:v>40739</c:v>
                </c:pt>
                <c:pt idx="886">
                  <c:v>40742</c:v>
                </c:pt>
                <c:pt idx="887">
                  <c:v>40743</c:v>
                </c:pt>
                <c:pt idx="888">
                  <c:v>40744</c:v>
                </c:pt>
                <c:pt idx="889">
                  <c:v>40745</c:v>
                </c:pt>
                <c:pt idx="890">
                  <c:v>40746</c:v>
                </c:pt>
                <c:pt idx="891">
                  <c:v>40749</c:v>
                </c:pt>
                <c:pt idx="892">
                  <c:v>40750</c:v>
                </c:pt>
                <c:pt idx="893">
                  <c:v>40751</c:v>
                </c:pt>
                <c:pt idx="894">
                  <c:v>40752</c:v>
                </c:pt>
                <c:pt idx="895">
                  <c:v>40753</c:v>
                </c:pt>
                <c:pt idx="896">
                  <c:v>40756</c:v>
                </c:pt>
                <c:pt idx="897">
                  <c:v>40757</c:v>
                </c:pt>
                <c:pt idx="898">
                  <c:v>40758</c:v>
                </c:pt>
                <c:pt idx="899">
                  <c:v>40759</c:v>
                </c:pt>
                <c:pt idx="900">
                  <c:v>40760</c:v>
                </c:pt>
                <c:pt idx="901">
                  <c:v>40763</c:v>
                </c:pt>
                <c:pt idx="902">
                  <c:v>40764</c:v>
                </c:pt>
                <c:pt idx="903">
                  <c:v>40765</c:v>
                </c:pt>
                <c:pt idx="904">
                  <c:v>40766</c:v>
                </c:pt>
                <c:pt idx="905">
                  <c:v>40767</c:v>
                </c:pt>
                <c:pt idx="906">
                  <c:v>40770</c:v>
                </c:pt>
                <c:pt idx="907">
                  <c:v>40771</c:v>
                </c:pt>
                <c:pt idx="908">
                  <c:v>40772</c:v>
                </c:pt>
                <c:pt idx="909">
                  <c:v>40773</c:v>
                </c:pt>
                <c:pt idx="910">
                  <c:v>40774</c:v>
                </c:pt>
                <c:pt idx="911">
                  <c:v>40777</c:v>
                </c:pt>
                <c:pt idx="912">
                  <c:v>40778</c:v>
                </c:pt>
                <c:pt idx="913">
                  <c:v>40779</c:v>
                </c:pt>
                <c:pt idx="914">
                  <c:v>40780</c:v>
                </c:pt>
                <c:pt idx="915">
                  <c:v>40781</c:v>
                </c:pt>
                <c:pt idx="916">
                  <c:v>40784</c:v>
                </c:pt>
                <c:pt idx="917">
                  <c:v>40785</c:v>
                </c:pt>
                <c:pt idx="918">
                  <c:v>40786</c:v>
                </c:pt>
                <c:pt idx="919">
                  <c:v>40787</c:v>
                </c:pt>
                <c:pt idx="920">
                  <c:v>40788</c:v>
                </c:pt>
                <c:pt idx="921">
                  <c:v>40792</c:v>
                </c:pt>
                <c:pt idx="922">
                  <c:v>40793</c:v>
                </c:pt>
                <c:pt idx="923">
                  <c:v>40794</c:v>
                </c:pt>
                <c:pt idx="924">
                  <c:v>40795</c:v>
                </c:pt>
                <c:pt idx="925">
                  <c:v>40798</c:v>
                </c:pt>
                <c:pt idx="926">
                  <c:v>40799</c:v>
                </c:pt>
                <c:pt idx="927">
                  <c:v>40800</c:v>
                </c:pt>
                <c:pt idx="928">
                  <c:v>40801</c:v>
                </c:pt>
                <c:pt idx="929">
                  <c:v>40802</c:v>
                </c:pt>
                <c:pt idx="930">
                  <c:v>40805</c:v>
                </c:pt>
                <c:pt idx="931">
                  <c:v>40806</c:v>
                </c:pt>
                <c:pt idx="932">
                  <c:v>40807</c:v>
                </c:pt>
                <c:pt idx="933">
                  <c:v>40808</c:v>
                </c:pt>
                <c:pt idx="934">
                  <c:v>40809</c:v>
                </c:pt>
                <c:pt idx="935">
                  <c:v>40812</c:v>
                </c:pt>
                <c:pt idx="936">
                  <c:v>40813</c:v>
                </c:pt>
                <c:pt idx="937">
                  <c:v>40814</c:v>
                </c:pt>
                <c:pt idx="938">
                  <c:v>40815</c:v>
                </c:pt>
                <c:pt idx="939">
                  <c:v>40816</c:v>
                </c:pt>
                <c:pt idx="940">
                  <c:v>40819</c:v>
                </c:pt>
                <c:pt idx="941">
                  <c:v>40820</c:v>
                </c:pt>
                <c:pt idx="942">
                  <c:v>40821</c:v>
                </c:pt>
                <c:pt idx="943">
                  <c:v>40822</c:v>
                </c:pt>
                <c:pt idx="944">
                  <c:v>40823</c:v>
                </c:pt>
                <c:pt idx="945">
                  <c:v>40827</c:v>
                </c:pt>
                <c:pt idx="946">
                  <c:v>40828</c:v>
                </c:pt>
                <c:pt idx="947">
                  <c:v>40829</c:v>
                </c:pt>
                <c:pt idx="948">
                  <c:v>40830</c:v>
                </c:pt>
                <c:pt idx="949">
                  <c:v>40833</c:v>
                </c:pt>
                <c:pt idx="950">
                  <c:v>40834</c:v>
                </c:pt>
                <c:pt idx="951">
                  <c:v>40835</c:v>
                </c:pt>
                <c:pt idx="952">
                  <c:v>40836</c:v>
                </c:pt>
                <c:pt idx="953">
                  <c:v>40837</c:v>
                </c:pt>
                <c:pt idx="954">
                  <c:v>40840</c:v>
                </c:pt>
                <c:pt idx="955">
                  <c:v>40841</c:v>
                </c:pt>
                <c:pt idx="956">
                  <c:v>40842</c:v>
                </c:pt>
                <c:pt idx="957">
                  <c:v>40843</c:v>
                </c:pt>
                <c:pt idx="958">
                  <c:v>40844</c:v>
                </c:pt>
                <c:pt idx="959">
                  <c:v>40847</c:v>
                </c:pt>
                <c:pt idx="960">
                  <c:v>40848</c:v>
                </c:pt>
                <c:pt idx="961">
                  <c:v>40849</c:v>
                </c:pt>
                <c:pt idx="962">
                  <c:v>40850</c:v>
                </c:pt>
                <c:pt idx="963">
                  <c:v>40851</c:v>
                </c:pt>
                <c:pt idx="964">
                  <c:v>40854</c:v>
                </c:pt>
                <c:pt idx="965">
                  <c:v>40855</c:v>
                </c:pt>
                <c:pt idx="966">
                  <c:v>40856</c:v>
                </c:pt>
                <c:pt idx="967">
                  <c:v>40857</c:v>
                </c:pt>
                <c:pt idx="968">
                  <c:v>40861</c:v>
                </c:pt>
                <c:pt idx="969">
                  <c:v>40862</c:v>
                </c:pt>
                <c:pt idx="970">
                  <c:v>40863</c:v>
                </c:pt>
                <c:pt idx="971">
                  <c:v>40864</c:v>
                </c:pt>
                <c:pt idx="972">
                  <c:v>40865</c:v>
                </c:pt>
                <c:pt idx="973">
                  <c:v>40868</c:v>
                </c:pt>
                <c:pt idx="974">
                  <c:v>40869</c:v>
                </c:pt>
                <c:pt idx="975">
                  <c:v>40870</c:v>
                </c:pt>
                <c:pt idx="976">
                  <c:v>40872</c:v>
                </c:pt>
                <c:pt idx="977">
                  <c:v>40875</c:v>
                </c:pt>
                <c:pt idx="978">
                  <c:v>40876</c:v>
                </c:pt>
                <c:pt idx="979">
                  <c:v>40877</c:v>
                </c:pt>
                <c:pt idx="980">
                  <c:v>40878</c:v>
                </c:pt>
                <c:pt idx="981">
                  <c:v>40879</c:v>
                </c:pt>
                <c:pt idx="982">
                  <c:v>40882</c:v>
                </c:pt>
                <c:pt idx="983">
                  <c:v>40883</c:v>
                </c:pt>
                <c:pt idx="984">
                  <c:v>40884</c:v>
                </c:pt>
                <c:pt idx="985">
                  <c:v>40885</c:v>
                </c:pt>
                <c:pt idx="986">
                  <c:v>40886</c:v>
                </c:pt>
                <c:pt idx="987">
                  <c:v>40889</c:v>
                </c:pt>
                <c:pt idx="988">
                  <c:v>40890</c:v>
                </c:pt>
                <c:pt idx="989">
                  <c:v>40891</c:v>
                </c:pt>
                <c:pt idx="990">
                  <c:v>40892</c:v>
                </c:pt>
                <c:pt idx="991">
                  <c:v>40893</c:v>
                </c:pt>
                <c:pt idx="992">
                  <c:v>40896</c:v>
                </c:pt>
                <c:pt idx="993">
                  <c:v>40897</c:v>
                </c:pt>
                <c:pt idx="994">
                  <c:v>40898</c:v>
                </c:pt>
                <c:pt idx="995">
                  <c:v>40899</c:v>
                </c:pt>
                <c:pt idx="996">
                  <c:v>40900</c:v>
                </c:pt>
                <c:pt idx="997">
                  <c:v>40904</c:v>
                </c:pt>
                <c:pt idx="998">
                  <c:v>40905</c:v>
                </c:pt>
                <c:pt idx="999">
                  <c:v>40906</c:v>
                </c:pt>
                <c:pt idx="1000">
                  <c:v>40907</c:v>
                </c:pt>
                <c:pt idx="1001">
                  <c:v>40911</c:v>
                </c:pt>
                <c:pt idx="1002">
                  <c:v>40912</c:v>
                </c:pt>
                <c:pt idx="1003">
                  <c:v>40913</c:v>
                </c:pt>
                <c:pt idx="1004">
                  <c:v>40914</c:v>
                </c:pt>
                <c:pt idx="1005">
                  <c:v>40917</c:v>
                </c:pt>
                <c:pt idx="1006">
                  <c:v>40918</c:v>
                </c:pt>
                <c:pt idx="1007">
                  <c:v>40919</c:v>
                </c:pt>
                <c:pt idx="1008">
                  <c:v>40920</c:v>
                </c:pt>
                <c:pt idx="1009">
                  <c:v>40921</c:v>
                </c:pt>
                <c:pt idx="1010">
                  <c:v>40925</c:v>
                </c:pt>
                <c:pt idx="1011">
                  <c:v>40926</c:v>
                </c:pt>
                <c:pt idx="1012">
                  <c:v>40927</c:v>
                </c:pt>
                <c:pt idx="1013">
                  <c:v>40928</c:v>
                </c:pt>
                <c:pt idx="1014">
                  <c:v>40931</c:v>
                </c:pt>
                <c:pt idx="1015">
                  <c:v>40932</c:v>
                </c:pt>
                <c:pt idx="1016">
                  <c:v>40933</c:v>
                </c:pt>
                <c:pt idx="1017">
                  <c:v>40934</c:v>
                </c:pt>
                <c:pt idx="1018">
                  <c:v>40935</c:v>
                </c:pt>
                <c:pt idx="1019">
                  <c:v>40938</c:v>
                </c:pt>
                <c:pt idx="1020">
                  <c:v>40939</c:v>
                </c:pt>
                <c:pt idx="1021">
                  <c:v>40940</c:v>
                </c:pt>
                <c:pt idx="1022">
                  <c:v>40941</c:v>
                </c:pt>
                <c:pt idx="1023">
                  <c:v>40942</c:v>
                </c:pt>
                <c:pt idx="1024">
                  <c:v>40945</c:v>
                </c:pt>
                <c:pt idx="1025">
                  <c:v>40946</c:v>
                </c:pt>
                <c:pt idx="1026">
                  <c:v>40947</c:v>
                </c:pt>
                <c:pt idx="1027">
                  <c:v>40948</c:v>
                </c:pt>
                <c:pt idx="1028">
                  <c:v>40949</c:v>
                </c:pt>
                <c:pt idx="1029">
                  <c:v>40952</c:v>
                </c:pt>
                <c:pt idx="1030">
                  <c:v>40953</c:v>
                </c:pt>
                <c:pt idx="1031">
                  <c:v>40954</c:v>
                </c:pt>
                <c:pt idx="1032">
                  <c:v>40955</c:v>
                </c:pt>
                <c:pt idx="1033">
                  <c:v>40956</c:v>
                </c:pt>
                <c:pt idx="1034">
                  <c:v>40960</c:v>
                </c:pt>
                <c:pt idx="1035">
                  <c:v>40961</c:v>
                </c:pt>
                <c:pt idx="1036">
                  <c:v>40962</c:v>
                </c:pt>
                <c:pt idx="1037">
                  <c:v>40963</c:v>
                </c:pt>
                <c:pt idx="1038">
                  <c:v>40966</c:v>
                </c:pt>
                <c:pt idx="1039">
                  <c:v>40967</c:v>
                </c:pt>
                <c:pt idx="1040">
                  <c:v>40968</c:v>
                </c:pt>
                <c:pt idx="1041">
                  <c:v>40969</c:v>
                </c:pt>
                <c:pt idx="1042">
                  <c:v>40970</c:v>
                </c:pt>
                <c:pt idx="1043">
                  <c:v>40973</c:v>
                </c:pt>
                <c:pt idx="1044">
                  <c:v>40974</c:v>
                </c:pt>
                <c:pt idx="1045">
                  <c:v>40975</c:v>
                </c:pt>
                <c:pt idx="1046">
                  <c:v>40976</c:v>
                </c:pt>
                <c:pt idx="1047">
                  <c:v>40977</c:v>
                </c:pt>
                <c:pt idx="1048">
                  <c:v>40980</c:v>
                </c:pt>
                <c:pt idx="1049">
                  <c:v>40981</c:v>
                </c:pt>
                <c:pt idx="1050">
                  <c:v>40982</c:v>
                </c:pt>
                <c:pt idx="1051">
                  <c:v>40983</c:v>
                </c:pt>
                <c:pt idx="1052">
                  <c:v>40984</c:v>
                </c:pt>
                <c:pt idx="1053">
                  <c:v>40987</c:v>
                </c:pt>
                <c:pt idx="1054">
                  <c:v>40988</c:v>
                </c:pt>
                <c:pt idx="1055">
                  <c:v>40989</c:v>
                </c:pt>
                <c:pt idx="1056">
                  <c:v>40990</c:v>
                </c:pt>
                <c:pt idx="1057">
                  <c:v>40991</c:v>
                </c:pt>
                <c:pt idx="1058">
                  <c:v>40994</c:v>
                </c:pt>
                <c:pt idx="1059">
                  <c:v>40995</c:v>
                </c:pt>
                <c:pt idx="1060">
                  <c:v>40996</c:v>
                </c:pt>
                <c:pt idx="1061">
                  <c:v>40997</c:v>
                </c:pt>
                <c:pt idx="1062">
                  <c:v>40998</c:v>
                </c:pt>
                <c:pt idx="1063">
                  <c:v>41001</c:v>
                </c:pt>
                <c:pt idx="1064">
                  <c:v>41002</c:v>
                </c:pt>
                <c:pt idx="1065">
                  <c:v>41003</c:v>
                </c:pt>
                <c:pt idx="1066">
                  <c:v>41004</c:v>
                </c:pt>
                <c:pt idx="1067">
                  <c:v>41008</c:v>
                </c:pt>
                <c:pt idx="1068">
                  <c:v>41009</c:v>
                </c:pt>
                <c:pt idx="1069">
                  <c:v>41010</c:v>
                </c:pt>
                <c:pt idx="1070">
                  <c:v>41011</c:v>
                </c:pt>
                <c:pt idx="1071">
                  <c:v>41012</c:v>
                </c:pt>
                <c:pt idx="1072">
                  <c:v>41015</c:v>
                </c:pt>
                <c:pt idx="1073">
                  <c:v>41016</c:v>
                </c:pt>
                <c:pt idx="1074">
                  <c:v>41017</c:v>
                </c:pt>
                <c:pt idx="1075">
                  <c:v>41018</c:v>
                </c:pt>
                <c:pt idx="1076">
                  <c:v>41019</c:v>
                </c:pt>
                <c:pt idx="1077">
                  <c:v>41022</c:v>
                </c:pt>
                <c:pt idx="1078">
                  <c:v>41023</c:v>
                </c:pt>
                <c:pt idx="1079">
                  <c:v>41024</c:v>
                </c:pt>
                <c:pt idx="1080">
                  <c:v>41025</c:v>
                </c:pt>
                <c:pt idx="1081">
                  <c:v>41026</c:v>
                </c:pt>
                <c:pt idx="1082">
                  <c:v>41029</c:v>
                </c:pt>
                <c:pt idx="1083">
                  <c:v>41030</c:v>
                </c:pt>
                <c:pt idx="1084">
                  <c:v>41031</c:v>
                </c:pt>
                <c:pt idx="1085">
                  <c:v>41032</c:v>
                </c:pt>
                <c:pt idx="1086">
                  <c:v>41033</c:v>
                </c:pt>
                <c:pt idx="1087">
                  <c:v>41036</c:v>
                </c:pt>
                <c:pt idx="1088">
                  <c:v>41037</c:v>
                </c:pt>
                <c:pt idx="1089">
                  <c:v>41038</c:v>
                </c:pt>
                <c:pt idx="1090">
                  <c:v>41039</c:v>
                </c:pt>
                <c:pt idx="1091">
                  <c:v>41040</c:v>
                </c:pt>
                <c:pt idx="1092">
                  <c:v>41043</c:v>
                </c:pt>
                <c:pt idx="1093">
                  <c:v>41044</c:v>
                </c:pt>
                <c:pt idx="1094">
                  <c:v>41045</c:v>
                </c:pt>
                <c:pt idx="1095">
                  <c:v>41046</c:v>
                </c:pt>
                <c:pt idx="1096">
                  <c:v>41047</c:v>
                </c:pt>
                <c:pt idx="1097">
                  <c:v>41050</c:v>
                </c:pt>
                <c:pt idx="1098">
                  <c:v>41051</c:v>
                </c:pt>
                <c:pt idx="1099">
                  <c:v>41052</c:v>
                </c:pt>
                <c:pt idx="1100">
                  <c:v>41053</c:v>
                </c:pt>
                <c:pt idx="1101">
                  <c:v>41054</c:v>
                </c:pt>
                <c:pt idx="1102">
                  <c:v>41058</c:v>
                </c:pt>
                <c:pt idx="1103">
                  <c:v>41059</c:v>
                </c:pt>
                <c:pt idx="1104">
                  <c:v>41060</c:v>
                </c:pt>
                <c:pt idx="1105">
                  <c:v>41061</c:v>
                </c:pt>
                <c:pt idx="1106">
                  <c:v>41064</c:v>
                </c:pt>
                <c:pt idx="1107">
                  <c:v>41065</c:v>
                </c:pt>
                <c:pt idx="1108">
                  <c:v>41066</c:v>
                </c:pt>
                <c:pt idx="1109">
                  <c:v>41067</c:v>
                </c:pt>
                <c:pt idx="1110">
                  <c:v>41068</c:v>
                </c:pt>
                <c:pt idx="1111">
                  <c:v>41071</c:v>
                </c:pt>
                <c:pt idx="1112">
                  <c:v>41072</c:v>
                </c:pt>
                <c:pt idx="1113">
                  <c:v>41073</c:v>
                </c:pt>
                <c:pt idx="1114">
                  <c:v>41074</c:v>
                </c:pt>
                <c:pt idx="1115">
                  <c:v>41075</c:v>
                </c:pt>
                <c:pt idx="1116">
                  <c:v>41078</c:v>
                </c:pt>
                <c:pt idx="1117">
                  <c:v>41079</c:v>
                </c:pt>
                <c:pt idx="1118">
                  <c:v>41080</c:v>
                </c:pt>
                <c:pt idx="1119">
                  <c:v>41081</c:v>
                </c:pt>
                <c:pt idx="1120">
                  <c:v>41082</c:v>
                </c:pt>
                <c:pt idx="1121">
                  <c:v>41085</c:v>
                </c:pt>
                <c:pt idx="1122">
                  <c:v>41086</c:v>
                </c:pt>
                <c:pt idx="1123">
                  <c:v>41087</c:v>
                </c:pt>
                <c:pt idx="1124">
                  <c:v>41088</c:v>
                </c:pt>
                <c:pt idx="1125">
                  <c:v>41089</c:v>
                </c:pt>
                <c:pt idx="1126">
                  <c:v>41092</c:v>
                </c:pt>
                <c:pt idx="1127">
                  <c:v>41093</c:v>
                </c:pt>
                <c:pt idx="1128">
                  <c:v>41095</c:v>
                </c:pt>
                <c:pt idx="1129">
                  <c:v>41096</c:v>
                </c:pt>
                <c:pt idx="1130">
                  <c:v>41099</c:v>
                </c:pt>
                <c:pt idx="1131">
                  <c:v>41100</c:v>
                </c:pt>
                <c:pt idx="1132">
                  <c:v>41101</c:v>
                </c:pt>
                <c:pt idx="1133">
                  <c:v>41102</c:v>
                </c:pt>
                <c:pt idx="1134">
                  <c:v>41103</c:v>
                </c:pt>
                <c:pt idx="1135">
                  <c:v>41106</c:v>
                </c:pt>
                <c:pt idx="1136">
                  <c:v>41107</c:v>
                </c:pt>
                <c:pt idx="1137">
                  <c:v>41108</c:v>
                </c:pt>
                <c:pt idx="1138">
                  <c:v>41109</c:v>
                </c:pt>
                <c:pt idx="1139">
                  <c:v>41110</c:v>
                </c:pt>
                <c:pt idx="1140">
                  <c:v>41113</c:v>
                </c:pt>
                <c:pt idx="1141">
                  <c:v>41114</c:v>
                </c:pt>
                <c:pt idx="1142">
                  <c:v>41115</c:v>
                </c:pt>
                <c:pt idx="1143">
                  <c:v>41116</c:v>
                </c:pt>
                <c:pt idx="1144">
                  <c:v>41117</c:v>
                </c:pt>
                <c:pt idx="1145">
                  <c:v>41120</c:v>
                </c:pt>
                <c:pt idx="1146">
                  <c:v>41121</c:v>
                </c:pt>
                <c:pt idx="1147">
                  <c:v>41122</c:v>
                </c:pt>
                <c:pt idx="1148">
                  <c:v>41123</c:v>
                </c:pt>
                <c:pt idx="1149">
                  <c:v>41124</c:v>
                </c:pt>
                <c:pt idx="1150">
                  <c:v>41127</c:v>
                </c:pt>
                <c:pt idx="1151">
                  <c:v>41128</c:v>
                </c:pt>
                <c:pt idx="1152">
                  <c:v>41129</c:v>
                </c:pt>
                <c:pt idx="1153">
                  <c:v>41130</c:v>
                </c:pt>
                <c:pt idx="1154">
                  <c:v>41131</c:v>
                </c:pt>
                <c:pt idx="1155">
                  <c:v>41134</c:v>
                </c:pt>
                <c:pt idx="1156">
                  <c:v>41135</c:v>
                </c:pt>
                <c:pt idx="1157">
                  <c:v>41136</c:v>
                </c:pt>
                <c:pt idx="1158">
                  <c:v>41137</c:v>
                </c:pt>
                <c:pt idx="1159">
                  <c:v>41138</c:v>
                </c:pt>
                <c:pt idx="1160">
                  <c:v>41141</c:v>
                </c:pt>
                <c:pt idx="1161">
                  <c:v>41142</c:v>
                </c:pt>
                <c:pt idx="1162">
                  <c:v>41143</c:v>
                </c:pt>
                <c:pt idx="1163">
                  <c:v>41144</c:v>
                </c:pt>
                <c:pt idx="1164">
                  <c:v>41145</c:v>
                </c:pt>
                <c:pt idx="1165">
                  <c:v>41148</c:v>
                </c:pt>
                <c:pt idx="1166">
                  <c:v>41149</c:v>
                </c:pt>
                <c:pt idx="1167">
                  <c:v>41150</c:v>
                </c:pt>
                <c:pt idx="1168">
                  <c:v>41151</c:v>
                </c:pt>
                <c:pt idx="1169">
                  <c:v>41152</c:v>
                </c:pt>
                <c:pt idx="1170">
                  <c:v>41156</c:v>
                </c:pt>
                <c:pt idx="1171">
                  <c:v>41157</c:v>
                </c:pt>
                <c:pt idx="1172">
                  <c:v>41158</c:v>
                </c:pt>
                <c:pt idx="1173">
                  <c:v>41159</c:v>
                </c:pt>
                <c:pt idx="1174">
                  <c:v>41162</c:v>
                </c:pt>
                <c:pt idx="1175">
                  <c:v>41163</c:v>
                </c:pt>
                <c:pt idx="1176">
                  <c:v>41164</c:v>
                </c:pt>
                <c:pt idx="1177">
                  <c:v>41165</c:v>
                </c:pt>
                <c:pt idx="1178">
                  <c:v>41166</c:v>
                </c:pt>
                <c:pt idx="1179">
                  <c:v>41169</c:v>
                </c:pt>
                <c:pt idx="1180">
                  <c:v>41170</c:v>
                </c:pt>
                <c:pt idx="1181">
                  <c:v>41171</c:v>
                </c:pt>
                <c:pt idx="1182">
                  <c:v>41172</c:v>
                </c:pt>
                <c:pt idx="1183">
                  <c:v>41173</c:v>
                </c:pt>
                <c:pt idx="1184">
                  <c:v>41176</c:v>
                </c:pt>
                <c:pt idx="1185">
                  <c:v>41177</c:v>
                </c:pt>
                <c:pt idx="1186">
                  <c:v>41178</c:v>
                </c:pt>
                <c:pt idx="1187">
                  <c:v>41179</c:v>
                </c:pt>
                <c:pt idx="1188">
                  <c:v>41180</c:v>
                </c:pt>
                <c:pt idx="1189">
                  <c:v>41183</c:v>
                </c:pt>
                <c:pt idx="1190">
                  <c:v>41184</c:v>
                </c:pt>
                <c:pt idx="1191">
                  <c:v>41185</c:v>
                </c:pt>
                <c:pt idx="1192">
                  <c:v>41186</c:v>
                </c:pt>
                <c:pt idx="1193">
                  <c:v>41187</c:v>
                </c:pt>
                <c:pt idx="1194">
                  <c:v>41191</c:v>
                </c:pt>
                <c:pt idx="1195">
                  <c:v>41192</c:v>
                </c:pt>
                <c:pt idx="1196">
                  <c:v>41193</c:v>
                </c:pt>
                <c:pt idx="1197">
                  <c:v>41194</c:v>
                </c:pt>
                <c:pt idx="1198">
                  <c:v>41197</c:v>
                </c:pt>
                <c:pt idx="1199">
                  <c:v>41198</c:v>
                </c:pt>
                <c:pt idx="1200">
                  <c:v>41199</c:v>
                </c:pt>
                <c:pt idx="1201">
                  <c:v>41200</c:v>
                </c:pt>
                <c:pt idx="1202">
                  <c:v>41201</c:v>
                </c:pt>
                <c:pt idx="1203">
                  <c:v>41204</c:v>
                </c:pt>
                <c:pt idx="1204">
                  <c:v>41205</c:v>
                </c:pt>
                <c:pt idx="1205">
                  <c:v>41206</c:v>
                </c:pt>
                <c:pt idx="1206">
                  <c:v>41207</c:v>
                </c:pt>
                <c:pt idx="1207">
                  <c:v>41208</c:v>
                </c:pt>
                <c:pt idx="1208">
                  <c:v>41211</c:v>
                </c:pt>
                <c:pt idx="1209">
                  <c:v>41213</c:v>
                </c:pt>
                <c:pt idx="1210">
                  <c:v>41214</c:v>
                </c:pt>
                <c:pt idx="1211">
                  <c:v>41215</c:v>
                </c:pt>
                <c:pt idx="1212">
                  <c:v>41218</c:v>
                </c:pt>
                <c:pt idx="1213">
                  <c:v>41219</c:v>
                </c:pt>
                <c:pt idx="1214">
                  <c:v>41220</c:v>
                </c:pt>
                <c:pt idx="1215">
                  <c:v>41221</c:v>
                </c:pt>
                <c:pt idx="1216">
                  <c:v>41222</c:v>
                </c:pt>
                <c:pt idx="1217">
                  <c:v>41226</c:v>
                </c:pt>
                <c:pt idx="1218">
                  <c:v>41227</c:v>
                </c:pt>
                <c:pt idx="1219">
                  <c:v>41228</c:v>
                </c:pt>
                <c:pt idx="1220">
                  <c:v>41229</c:v>
                </c:pt>
                <c:pt idx="1221">
                  <c:v>41232</c:v>
                </c:pt>
                <c:pt idx="1222">
                  <c:v>41233</c:v>
                </c:pt>
                <c:pt idx="1223">
                  <c:v>41234</c:v>
                </c:pt>
                <c:pt idx="1224">
                  <c:v>41236</c:v>
                </c:pt>
                <c:pt idx="1225">
                  <c:v>41239</c:v>
                </c:pt>
                <c:pt idx="1226">
                  <c:v>41240</c:v>
                </c:pt>
                <c:pt idx="1227">
                  <c:v>41241</c:v>
                </c:pt>
                <c:pt idx="1228">
                  <c:v>41242</c:v>
                </c:pt>
                <c:pt idx="1229">
                  <c:v>41243</c:v>
                </c:pt>
                <c:pt idx="1230">
                  <c:v>41246</c:v>
                </c:pt>
                <c:pt idx="1231">
                  <c:v>41247</c:v>
                </c:pt>
                <c:pt idx="1232">
                  <c:v>41248</c:v>
                </c:pt>
                <c:pt idx="1233">
                  <c:v>41249</c:v>
                </c:pt>
                <c:pt idx="1234">
                  <c:v>41250</c:v>
                </c:pt>
                <c:pt idx="1235">
                  <c:v>41253</c:v>
                </c:pt>
                <c:pt idx="1236">
                  <c:v>41254</c:v>
                </c:pt>
                <c:pt idx="1237">
                  <c:v>41255</c:v>
                </c:pt>
                <c:pt idx="1238">
                  <c:v>41256</c:v>
                </c:pt>
                <c:pt idx="1239">
                  <c:v>41257</c:v>
                </c:pt>
                <c:pt idx="1240">
                  <c:v>41260</c:v>
                </c:pt>
                <c:pt idx="1241">
                  <c:v>41261</c:v>
                </c:pt>
                <c:pt idx="1242">
                  <c:v>41262</c:v>
                </c:pt>
                <c:pt idx="1243">
                  <c:v>41263</c:v>
                </c:pt>
                <c:pt idx="1244">
                  <c:v>41264</c:v>
                </c:pt>
                <c:pt idx="1245">
                  <c:v>41267</c:v>
                </c:pt>
                <c:pt idx="1246">
                  <c:v>41269</c:v>
                </c:pt>
                <c:pt idx="1247">
                  <c:v>41270</c:v>
                </c:pt>
                <c:pt idx="1248">
                  <c:v>41271</c:v>
                </c:pt>
                <c:pt idx="1249">
                  <c:v>41274</c:v>
                </c:pt>
                <c:pt idx="1250">
                  <c:v>41276</c:v>
                </c:pt>
                <c:pt idx="1251">
                  <c:v>41277</c:v>
                </c:pt>
                <c:pt idx="1252">
                  <c:v>41278</c:v>
                </c:pt>
                <c:pt idx="1253">
                  <c:v>41281</c:v>
                </c:pt>
                <c:pt idx="1254">
                  <c:v>41282</c:v>
                </c:pt>
                <c:pt idx="1255">
                  <c:v>41283</c:v>
                </c:pt>
                <c:pt idx="1256">
                  <c:v>41284</c:v>
                </c:pt>
                <c:pt idx="1257">
                  <c:v>41285</c:v>
                </c:pt>
                <c:pt idx="1258">
                  <c:v>41288</c:v>
                </c:pt>
                <c:pt idx="1259">
                  <c:v>41289</c:v>
                </c:pt>
                <c:pt idx="1260">
                  <c:v>41290</c:v>
                </c:pt>
                <c:pt idx="1261">
                  <c:v>41291</c:v>
                </c:pt>
                <c:pt idx="1262">
                  <c:v>41292</c:v>
                </c:pt>
                <c:pt idx="1263">
                  <c:v>41296</c:v>
                </c:pt>
                <c:pt idx="1264">
                  <c:v>41297</c:v>
                </c:pt>
                <c:pt idx="1265">
                  <c:v>41298</c:v>
                </c:pt>
                <c:pt idx="1266">
                  <c:v>41299</c:v>
                </c:pt>
                <c:pt idx="1267">
                  <c:v>41302</c:v>
                </c:pt>
                <c:pt idx="1268">
                  <c:v>41303</c:v>
                </c:pt>
                <c:pt idx="1269">
                  <c:v>41304</c:v>
                </c:pt>
                <c:pt idx="1270">
                  <c:v>41305</c:v>
                </c:pt>
                <c:pt idx="1271">
                  <c:v>41306</c:v>
                </c:pt>
                <c:pt idx="1272">
                  <c:v>41309</c:v>
                </c:pt>
                <c:pt idx="1273">
                  <c:v>41310</c:v>
                </c:pt>
                <c:pt idx="1274">
                  <c:v>41311</c:v>
                </c:pt>
                <c:pt idx="1275">
                  <c:v>41312</c:v>
                </c:pt>
                <c:pt idx="1276">
                  <c:v>41313</c:v>
                </c:pt>
                <c:pt idx="1277">
                  <c:v>41316</c:v>
                </c:pt>
                <c:pt idx="1278">
                  <c:v>41317</c:v>
                </c:pt>
                <c:pt idx="1279">
                  <c:v>41318</c:v>
                </c:pt>
                <c:pt idx="1280">
                  <c:v>41319</c:v>
                </c:pt>
                <c:pt idx="1281">
                  <c:v>41320</c:v>
                </c:pt>
                <c:pt idx="1282">
                  <c:v>41324</c:v>
                </c:pt>
                <c:pt idx="1283">
                  <c:v>41325</c:v>
                </c:pt>
                <c:pt idx="1284">
                  <c:v>41326</c:v>
                </c:pt>
                <c:pt idx="1285">
                  <c:v>41327</c:v>
                </c:pt>
                <c:pt idx="1286">
                  <c:v>41330</c:v>
                </c:pt>
                <c:pt idx="1287">
                  <c:v>41331</c:v>
                </c:pt>
                <c:pt idx="1288">
                  <c:v>41332</c:v>
                </c:pt>
                <c:pt idx="1289">
                  <c:v>41333</c:v>
                </c:pt>
                <c:pt idx="1290">
                  <c:v>41334</c:v>
                </c:pt>
                <c:pt idx="1291">
                  <c:v>41337</c:v>
                </c:pt>
                <c:pt idx="1292">
                  <c:v>41338</c:v>
                </c:pt>
                <c:pt idx="1293">
                  <c:v>41339</c:v>
                </c:pt>
                <c:pt idx="1294">
                  <c:v>41340</c:v>
                </c:pt>
                <c:pt idx="1295">
                  <c:v>41341</c:v>
                </c:pt>
                <c:pt idx="1296">
                  <c:v>41344</c:v>
                </c:pt>
                <c:pt idx="1297">
                  <c:v>41345</c:v>
                </c:pt>
                <c:pt idx="1298">
                  <c:v>41346</c:v>
                </c:pt>
                <c:pt idx="1299">
                  <c:v>41347</c:v>
                </c:pt>
                <c:pt idx="1300">
                  <c:v>41348</c:v>
                </c:pt>
                <c:pt idx="1301">
                  <c:v>41351</c:v>
                </c:pt>
                <c:pt idx="1302">
                  <c:v>41352</c:v>
                </c:pt>
                <c:pt idx="1303">
                  <c:v>41353</c:v>
                </c:pt>
                <c:pt idx="1304">
                  <c:v>41354</c:v>
                </c:pt>
                <c:pt idx="1305">
                  <c:v>41355</c:v>
                </c:pt>
                <c:pt idx="1306">
                  <c:v>41358</c:v>
                </c:pt>
                <c:pt idx="1307">
                  <c:v>41359</c:v>
                </c:pt>
                <c:pt idx="1308">
                  <c:v>41360</c:v>
                </c:pt>
                <c:pt idx="1309">
                  <c:v>41361</c:v>
                </c:pt>
                <c:pt idx="1310">
                  <c:v>41365</c:v>
                </c:pt>
                <c:pt idx="1311">
                  <c:v>41366</c:v>
                </c:pt>
                <c:pt idx="1312">
                  <c:v>41367</c:v>
                </c:pt>
                <c:pt idx="1313">
                  <c:v>41368</c:v>
                </c:pt>
                <c:pt idx="1314">
                  <c:v>41369</c:v>
                </c:pt>
                <c:pt idx="1315">
                  <c:v>41372</c:v>
                </c:pt>
                <c:pt idx="1316">
                  <c:v>41373</c:v>
                </c:pt>
                <c:pt idx="1317">
                  <c:v>41374</c:v>
                </c:pt>
                <c:pt idx="1318">
                  <c:v>41375</c:v>
                </c:pt>
                <c:pt idx="1319">
                  <c:v>41376</c:v>
                </c:pt>
                <c:pt idx="1320">
                  <c:v>41379</c:v>
                </c:pt>
                <c:pt idx="1321">
                  <c:v>41380</c:v>
                </c:pt>
                <c:pt idx="1322">
                  <c:v>41381</c:v>
                </c:pt>
                <c:pt idx="1323">
                  <c:v>41382</c:v>
                </c:pt>
                <c:pt idx="1324">
                  <c:v>41383</c:v>
                </c:pt>
                <c:pt idx="1325">
                  <c:v>41386</c:v>
                </c:pt>
                <c:pt idx="1326">
                  <c:v>41387</c:v>
                </c:pt>
                <c:pt idx="1327">
                  <c:v>41388</c:v>
                </c:pt>
                <c:pt idx="1328">
                  <c:v>41389</c:v>
                </c:pt>
                <c:pt idx="1329">
                  <c:v>41390</c:v>
                </c:pt>
                <c:pt idx="1330">
                  <c:v>41393</c:v>
                </c:pt>
                <c:pt idx="1331">
                  <c:v>41394</c:v>
                </c:pt>
                <c:pt idx="1332">
                  <c:v>41395</c:v>
                </c:pt>
                <c:pt idx="1333">
                  <c:v>41396</c:v>
                </c:pt>
                <c:pt idx="1334">
                  <c:v>41397</c:v>
                </c:pt>
                <c:pt idx="1335">
                  <c:v>41400</c:v>
                </c:pt>
                <c:pt idx="1336">
                  <c:v>41401</c:v>
                </c:pt>
                <c:pt idx="1337">
                  <c:v>41402</c:v>
                </c:pt>
                <c:pt idx="1338">
                  <c:v>41403</c:v>
                </c:pt>
                <c:pt idx="1339">
                  <c:v>41404</c:v>
                </c:pt>
                <c:pt idx="1340">
                  <c:v>41407</c:v>
                </c:pt>
                <c:pt idx="1341">
                  <c:v>41408</c:v>
                </c:pt>
                <c:pt idx="1342">
                  <c:v>41409</c:v>
                </c:pt>
                <c:pt idx="1343">
                  <c:v>41410</c:v>
                </c:pt>
                <c:pt idx="1344">
                  <c:v>41411</c:v>
                </c:pt>
                <c:pt idx="1345">
                  <c:v>41414</c:v>
                </c:pt>
                <c:pt idx="1346">
                  <c:v>41415</c:v>
                </c:pt>
                <c:pt idx="1347">
                  <c:v>41416</c:v>
                </c:pt>
                <c:pt idx="1348">
                  <c:v>41417</c:v>
                </c:pt>
                <c:pt idx="1349">
                  <c:v>41418</c:v>
                </c:pt>
                <c:pt idx="1350">
                  <c:v>41422</c:v>
                </c:pt>
                <c:pt idx="1351">
                  <c:v>41423</c:v>
                </c:pt>
                <c:pt idx="1352">
                  <c:v>41424</c:v>
                </c:pt>
                <c:pt idx="1353">
                  <c:v>41425</c:v>
                </c:pt>
                <c:pt idx="1354">
                  <c:v>41428</c:v>
                </c:pt>
                <c:pt idx="1355">
                  <c:v>41429</c:v>
                </c:pt>
                <c:pt idx="1356">
                  <c:v>41430</c:v>
                </c:pt>
                <c:pt idx="1357">
                  <c:v>41431</c:v>
                </c:pt>
                <c:pt idx="1358">
                  <c:v>41432</c:v>
                </c:pt>
                <c:pt idx="1359">
                  <c:v>41435</c:v>
                </c:pt>
                <c:pt idx="1360">
                  <c:v>41436</c:v>
                </c:pt>
                <c:pt idx="1361">
                  <c:v>41437</c:v>
                </c:pt>
                <c:pt idx="1362">
                  <c:v>41438</c:v>
                </c:pt>
                <c:pt idx="1363">
                  <c:v>41439</c:v>
                </c:pt>
                <c:pt idx="1364">
                  <c:v>41442</c:v>
                </c:pt>
                <c:pt idx="1365">
                  <c:v>41443</c:v>
                </c:pt>
                <c:pt idx="1366">
                  <c:v>41444</c:v>
                </c:pt>
                <c:pt idx="1367">
                  <c:v>41445</c:v>
                </c:pt>
                <c:pt idx="1368">
                  <c:v>41446</c:v>
                </c:pt>
                <c:pt idx="1369">
                  <c:v>41449</c:v>
                </c:pt>
                <c:pt idx="1370">
                  <c:v>41450</c:v>
                </c:pt>
                <c:pt idx="1371">
                  <c:v>41451</c:v>
                </c:pt>
                <c:pt idx="1372">
                  <c:v>41452</c:v>
                </c:pt>
                <c:pt idx="1373">
                  <c:v>41453</c:v>
                </c:pt>
                <c:pt idx="1374">
                  <c:v>41456</c:v>
                </c:pt>
                <c:pt idx="1375">
                  <c:v>41457</c:v>
                </c:pt>
                <c:pt idx="1376">
                  <c:v>41458</c:v>
                </c:pt>
                <c:pt idx="1377">
                  <c:v>41460</c:v>
                </c:pt>
                <c:pt idx="1378">
                  <c:v>41463</c:v>
                </c:pt>
                <c:pt idx="1379">
                  <c:v>41464</c:v>
                </c:pt>
                <c:pt idx="1380">
                  <c:v>41465</c:v>
                </c:pt>
                <c:pt idx="1381">
                  <c:v>41466</c:v>
                </c:pt>
                <c:pt idx="1382">
                  <c:v>41467</c:v>
                </c:pt>
                <c:pt idx="1383">
                  <c:v>41470</c:v>
                </c:pt>
                <c:pt idx="1384">
                  <c:v>41471</c:v>
                </c:pt>
                <c:pt idx="1385">
                  <c:v>41472</c:v>
                </c:pt>
                <c:pt idx="1386">
                  <c:v>41473</c:v>
                </c:pt>
                <c:pt idx="1387">
                  <c:v>41474</c:v>
                </c:pt>
                <c:pt idx="1388">
                  <c:v>41477</c:v>
                </c:pt>
                <c:pt idx="1389">
                  <c:v>41478</c:v>
                </c:pt>
                <c:pt idx="1390">
                  <c:v>41479</c:v>
                </c:pt>
                <c:pt idx="1391">
                  <c:v>41480</c:v>
                </c:pt>
                <c:pt idx="1392">
                  <c:v>41481</c:v>
                </c:pt>
                <c:pt idx="1393">
                  <c:v>41484</c:v>
                </c:pt>
                <c:pt idx="1394">
                  <c:v>41485</c:v>
                </c:pt>
                <c:pt idx="1395">
                  <c:v>41486</c:v>
                </c:pt>
                <c:pt idx="1396">
                  <c:v>41487</c:v>
                </c:pt>
                <c:pt idx="1397">
                  <c:v>41488</c:v>
                </c:pt>
                <c:pt idx="1398">
                  <c:v>41491</c:v>
                </c:pt>
                <c:pt idx="1399">
                  <c:v>41492</c:v>
                </c:pt>
                <c:pt idx="1400">
                  <c:v>41493</c:v>
                </c:pt>
                <c:pt idx="1401">
                  <c:v>41494</c:v>
                </c:pt>
                <c:pt idx="1402">
                  <c:v>41495</c:v>
                </c:pt>
                <c:pt idx="1403">
                  <c:v>41498</c:v>
                </c:pt>
                <c:pt idx="1404">
                  <c:v>41499</c:v>
                </c:pt>
                <c:pt idx="1405">
                  <c:v>41500</c:v>
                </c:pt>
                <c:pt idx="1406">
                  <c:v>41501</c:v>
                </c:pt>
                <c:pt idx="1407">
                  <c:v>41502</c:v>
                </c:pt>
                <c:pt idx="1408">
                  <c:v>41505</c:v>
                </c:pt>
                <c:pt idx="1409">
                  <c:v>41506</c:v>
                </c:pt>
                <c:pt idx="1410">
                  <c:v>41507</c:v>
                </c:pt>
                <c:pt idx="1411">
                  <c:v>41508</c:v>
                </c:pt>
                <c:pt idx="1412">
                  <c:v>41509</c:v>
                </c:pt>
                <c:pt idx="1413">
                  <c:v>41512</c:v>
                </c:pt>
                <c:pt idx="1414">
                  <c:v>41513</c:v>
                </c:pt>
                <c:pt idx="1415">
                  <c:v>41514</c:v>
                </c:pt>
                <c:pt idx="1416">
                  <c:v>41515</c:v>
                </c:pt>
                <c:pt idx="1417">
                  <c:v>41516</c:v>
                </c:pt>
                <c:pt idx="1418">
                  <c:v>41520</c:v>
                </c:pt>
                <c:pt idx="1419">
                  <c:v>41521</c:v>
                </c:pt>
                <c:pt idx="1420">
                  <c:v>41522</c:v>
                </c:pt>
                <c:pt idx="1421">
                  <c:v>41523</c:v>
                </c:pt>
                <c:pt idx="1422">
                  <c:v>41526</c:v>
                </c:pt>
                <c:pt idx="1423">
                  <c:v>41527</c:v>
                </c:pt>
                <c:pt idx="1424">
                  <c:v>41528</c:v>
                </c:pt>
                <c:pt idx="1425">
                  <c:v>41529</c:v>
                </c:pt>
                <c:pt idx="1426">
                  <c:v>41530</c:v>
                </c:pt>
                <c:pt idx="1427">
                  <c:v>41533</c:v>
                </c:pt>
                <c:pt idx="1428">
                  <c:v>41534</c:v>
                </c:pt>
                <c:pt idx="1429">
                  <c:v>41535</c:v>
                </c:pt>
                <c:pt idx="1430">
                  <c:v>41536</c:v>
                </c:pt>
                <c:pt idx="1431">
                  <c:v>41537</c:v>
                </c:pt>
                <c:pt idx="1432">
                  <c:v>41540</c:v>
                </c:pt>
                <c:pt idx="1433">
                  <c:v>41541</c:v>
                </c:pt>
                <c:pt idx="1434">
                  <c:v>41542</c:v>
                </c:pt>
                <c:pt idx="1435">
                  <c:v>41543</c:v>
                </c:pt>
                <c:pt idx="1436">
                  <c:v>41544</c:v>
                </c:pt>
                <c:pt idx="1437">
                  <c:v>41547</c:v>
                </c:pt>
                <c:pt idx="1438">
                  <c:v>41548</c:v>
                </c:pt>
                <c:pt idx="1439">
                  <c:v>41549</c:v>
                </c:pt>
                <c:pt idx="1440">
                  <c:v>41550</c:v>
                </c:pt>
                <c:pt idx="1441">
                  <c:v>41551</c:v>
                </c:pt>
                <c:pt idx="1442">
                  <c:v>41554</c:v>
                </c:pt>
                <c:pt idx="1443">
                  <c:v>41555</c:v>
                </c:pt>
                <c:pt idx="1444">
                  <c:v>41556</c:v>
                </c:pt>
                <c:pt idx="1445">
                  <c:v>41557</c:v>
                </c:pt>
                <c:pt idx="1446">
                  <c:v>41558</c:v>
                </c:pt>
                <c:pt idx="1447">
                  <c:v>41562</c:v>
                </c:pt>
                <c:pt idx="1448">
                  <c:v>41563</c:v>
                </c:pt>
                <c:pt idx="1449">
                  <c:v>41564</c:v>
                </c:pt>
                <c:pt idx="1450">
                  <c:v>41565</c:v>
                </c:pt>
                <c:pt idx="1451">
                  <c:v>41568</c:v>
                </c:pt>
                <c:pt idx="1452">
                  <c:v>41569</c:v>
                </c:pt>
                <c:pt idx="1453">
                  <c:v>41570</c:v>
                </c:pt>
                <c:pt idx="1454">
                  <c:v>41571</c:v>
                </c:pt>
                <c:pt idx="1455">
                  <c:v>41572</c:v>
                </c:pt>
                <c:pt idx="1456">
                  <c:v>41575</c:v>
                </c:pt>
                <c:pt idx="1457">
                  <c:v>41576</c:v>
                </c:pt>
                <c:pt idx="1458">
                  <c:v>41577</c:v>
                </c:pt>
                <c:pt idx="1459">
                  <c:v>41578</c:v>
                </c:pt>
                <c:pt idx="1460">
                  <c:v>41579</c:v>
                </c:pt>
                <c:pt idx="1461">
                  <c:v>41582</c:v>
                </c:pt>
                <c:pt idx="1462">
                  <c:v>41583</c:v>
                </c:pt>
                <c:pt idx="1463">
                  <c:v>41584</c:v>
                </c:pt>
                <c:pt idx="1464">
                  <c:v>41585</c:v>
                </c:pt>
                <c:pt idx="1465">
                  <c:v>41586</c:v>
                </c:pt>
                <c:pt idx="1466">
                  <c:v>41590</c:v>
                </c:pt>
                <c:pt idx="1467">
                  <c:v>41591</c:v>
                </c:pt>
                <c:pt idx="1468">
                  <c:v>41592</c:v>
                </c:pt>
                <c:pt idx="1469">
                  <c:v>41593</c:v>
                </c:pt>
                <c:pt idx="1470">
                  <c:v>41596</c:v>
                </c:pt>
                <c:pt idx="1471">
                  <c:v>41597</c:v>
                </c:pt>
                <c:pt idx="1472">
                  <c:v>41598</c:v>
                </c:pt>
                <c:pt idx="1473">
                  <c:v>41599</c:v>
                </c:pt>
                <c:pt idx="1474">
                  <c:v>41600</c:v>
                </c:pt>
                <c:pt idx="1475">
                  <c:v>41603</c:v>
                </c:pt>
                <c:pt idx="1476">
                  <c:v>41604</c:v>
                </c:pt>
                <c:pt idx="1477">
                  <c:v>41605</c:v>
                </c:pt>
                <c:pt idx="1478">
                  <c:v>41607</c:v>
                </c:pt>
                <c:pt idx="1479">
                  <c:v>41610</c:v>
                </c:pt>
                <c:pt idx="1480">
                  <c:v>41611</c:v>
                </c:pt>
                <c:pt idx="1481">
                  <c:v>41612</c:v>
                </c:pt>
                <c:pt idx="1482">
                  <c:v>41613</c:v>
                </c:pt>
                <c:pt idx="1483">
                  <c:v>41614</c:v>
                </c:pt>
                <c:pt idx="1484">
                  <c:v>41617</c:v>
                </c:pt>
                <c:pt idx="1485">
                  <c:v>41618</c:v>
                </c:pt>
                <c:pt idx="1486">
                  <c:v>41619</c:v>
                </c:pt>
                <c:pt idx="1487">
                  <c:v>41620</c:v>
                </c:pt>
                <c:pt idx="1488">
                  <c:v>41621</c:v>
                </c:pt>
                <c:pt idx="1489">
                  <c:v>41624</c:v>
                </c:pt>
                <c:pt idx="1490">
                  <c:v>41625</c:v>
                </c:pt>
                <c:pt idx="1491">
                  <c:v>41626</c:v>
                </c:pt>
                <c:pt idx="1492">
                  <c:v>41627</c:v>
                </c:pt>
                <c:pt idx="1493">
                  <c:v>41628</c:v>
                </c:pt>
                <c:pt idx="1494">
                  <c:v>41631</c:v>
                </c:pt>
                <c:pt idx="1495">
                  <c:v>41632</c:v>
                </c:pt>
                <c:pt idx="1496">
                  <c:v>41634</c:v>
                </c:pt>
                <c:pt idx="1497">
                  <c:v>41635</c:v>
                </c:pt>
                <c:pt idx="1498">
                  <c:v>41638</c:v>
                </c:pt>
                <c:pt idx="1499">
                  <c:v>41639</c:v>
                </c:pt>
                <c:pt idx="1500">
                  <c:v>41641</c:v>
                </c:pt>
                <c:pt idx="1501">
                  <c:v>41642</c:v>
                </c:pt>
                <c:pt idx="1502">
                  <c:v>41645</c:v>
                </c:pt>
                <c:pt idx="1503">
                  <c:v>41646</c:v>
                </c:pt>
                <c:pt idx="1504">
                  <c:v>41647</c:v>
                </c:pt>
                <c:pt idx="1505">
                  <c:v>41648</c:v>
                </c:pt>
                <c:pt idx="1506">
                  <c:v>41649</c:v>
                </c:pt>
                <c:pt idx="1507">
                  <c:v>41652</c:v>
                </c:pt>
                <c:pt idx="1508">
                  <c:v>41653</c:v>
                </c:pt>
                <c:pt idx="1509">
                  <c:v>41654</c:v>
                </c:pt>
                <c:pt idx="1510">
                  <c:v>41655</c:v>
                </c:pt>
                <c:pt idx="1511">
                  <c:v>41656</c:v>
                </c:pt>
                <c:pt idx="1512">
                  <c:v>41660</c:v>
                </c:pt>
                <c:pt idx="1513">
                  <c:v>41661</c:v>
                </c:pt>
                <c:pt idx="1514">
                  <c:v>41662</c:v>
                </c:pt>
                <c:pt idx="1515">
                  <c:v>41663</c:v>
                </c:pt>
                <c:pt idx="1516">
                  <c:v>41666</c:v>
                </c:pt>
                <c:pt idx="1517">
                  <c:v>41667</c:v>
                </c:pt>
                <c:pt idx="1518">
                  <c:v>41668</c:v>
                </c:pt>
                <c:pt idx="1519">
                  <c:v>41669</c:v>
                </c:pt>
                <c:pt idx="1520">
                  <c:v>41670</c:v>
                </c:pt>
                <c:pt idx="1521">
                  <c:v>41673</c:v>
                </c:pt>
                <c:pt idx="1522">
                  <c:v>41674</c:v>
                </c:pt>
                <c:pt idx="1523">
                  <c:v>41675</c:v>
                </c:pt>
                <c:pt idx="1524">
                  <c:v>41676</c:v>
                </c:pt>
                <c:pt idx="1525">
                  <c:v>41677</c:v>
                </c:pt>
                <c:pt idx="1526">
                  <c:v>41680</c:v>
                </c:pt>
                <c:pt idx="1527">
                  <c:v>41681</c:v>
                </c:pt>
                <c:pt idx="1528">
                  <c:v>41682</c:v>
                </c:pt>
                <c:pt idx="1529">
                  <c:v>41683</c:v>
                </c:pt>
                <c:pt idx="1530">
                  <c:v>41684</c:v>
                </c:pt>
                <c:pt idx="1531">
                  <c:v>41688</c:v>
                </c:pt>
                <c:pt idx="1532">
                  <c:v>41689</c:v>
                </c:pt>
                <c:pt idx="1533">
                  <c:v>41690</c:v>
                </c:pt>
                <c:pt idx="1534">
                  <c:v>41691</c:v>
                </c:pt>
                <c:pt idx="1535">
                  <c:v>41694</c:v>
                </c:pt>
                <c:pt idx="1536">
                  <c:v>41695</c:v>
                </c:pt>
                <c:pt idx="1537">
                  <c:v>41696</c:v>
                </c:pt>
                <c:pt idx="1538">
                  <c:v>41697</c:v>
                </c:pt>
                <c:pt idx="1539">
                  <c:v>41698</c:v>
                </c:pt>
                <c:pt idx="1540">
                  <c:v>41701</c:v>
                </c:pt>
                <c:pt idx="1541">
                  <c:v>41702</c:v>
                </c:pt>
                <c:pt idx="1542">
                  <c:v>41703</c:v>
                </c:pt>
                <c:pt idx="1543">
                  <c:v>41704</c:v>
                </c:pt>
                <c:pt idx="1544">
                  <c:v>41705</c:v>
                </c:pt>
                <c:pt idx="1545">
                  <c:v>41708</c:v>
                </c:pt>
                <c:pt idx="1546">
                  <c:v>41709</c:v>
                </c:pt>
                <c:pt idx="1547">
                  <c:v>41710</c:v>
                </c:pt>
                <c:pt idx="1548">
                  <c:v>41711</c:v>
                </c:pt>
                <c:pt idx="1549">
                  <c:v>41712</c:v>
                </c:pt>
                <c:pt idx="1550">
                  <c:v>41715</c:v>
                </c:pt>
                <c:pt idx="1551">
                  <c:v>41716</c:v>
                </c:pt>
                <c:pt idx="1552">
                  <c:v>41717</c:v>
                </c:pt>
                <c:pt idx="1553">
                  <c:v>41718</c:v>
                </c:pt>
                <c:pt idx="1554">
                  <c:v>41719</c:v>
                </c:pt>
                <c:pt idx="1555">
                  <c:v>41722</c:v>
                </c:pt>
                <c:pt idx="1556">
                  <c:v>41723</c:v>
                </c:pt>
                <c:pt idx="1557">
                  <c:v>41724</c:v>
                </c:pt>
                <c:pt idx="1558">
                  <c:v>41725</c:v>
                </c:pt>
                <c:pt idx="1559">
                  <c:v>41726</c:v>
                </c:pt>
                <c:pt idx="1560">
                  <c:v>41729</c:v>
                </c:pt>
                <c:pt idx="1561">
                  <c:v>41730</c:v>
                </c:pt>
                <c:pt idx="1562">
                  <c:v>41731</c:v>
                </c:pt>
                <c:pt idx="1563">
                  <c:v>41732</c:v>
                </c:pt>
                <c:pt idx="1564">
                  <c:v>41733</c:v>
                </c:pt>
                <c:pt idx="1565">
                  <c:v>41736</c:v>
                </c:pt>
                <c:pt idx="1566">
                  <c:v>41737</c:v>
                </c:pt>
                <c:pt idx="1567">
                  <c:v>41738</c:v>
                </c:pt>
                <c:pt idx="1568">
                  <c:v>41739</c:v>
                </c:pt>
                <c:pt idx="1569">
                  <c:v>41740</c:v>
                </c:pt>
                <c:pt idx="1570">
                  <c:v>41743</c:v>
                </c:pt>
                <c:pt idx="1571">
                  <c:v>41744</c:v>
                </c:pt>
                <c:pt idx="1572">
                  <c:v>41745</c:v>
                </c:pt>
                <c:pt idx="1573">
                  <c:v>41746</c:v>
                </c:pt>
                <c:pt idx="1574">
                  <c:v>41750</c:v>
                </c:pt>
                <c:pt idx="1575">
                  <c:v>41751</c:v>
                </c:pt>
                <c:pt idx="1576">
                  <c:v>41752</c:v>
                </c:pt>
                <c:pt idx="1577">
                  <c:v>41753</c:v>
                </c:pt>
                <c:pt idx="1578">
                  <c:v>41754</c:v>
                </c:pt>
                <c:pt idx="1579">
                  <c:v>41757</c:v>
                </c:pt>
                <c:pt idx="1580">
                  <c:v>41758</c:v>
                </c:pt>
                <c:pt idx="1581">
                  <c:v>41759</c:v>
                </c:pt>
                <c:pt idx="1582">
                  <c:v>41760</c:v>
                </c:pt>
                <c:pt idx="1583">
                  <c:v>41761</c:v>
                </c:pt>
                <c:pt idx="1584">
                  <c:v>41764</c:v>
                </c:pt>
                <c:pt idx="1585">
                  <c:v>41765</c:v>
                </c:pt>
                <c:pt idx="1586">
                  <c:v>41766</c:v>
                </c:pt>
                <c:pt idx="1587">
                  <c:v>41767</c:v>
                </c:pt>
                <c:pt idx="1588">
                  <c:v>41768</c:v>
                </c:pt>
                <c:pt idx="1589">
                  <c:v>41771</c:v>
                </c:pt>
                <c:pt idx="1590">
                  <c:v>41772</c:v>
                </c:pt>
                <c:pt idx="1591">
                  <c:v>41773</c:v>
                </c:pt>
                <c:pt idx="1592">
                  <c:v>41774</c:v>
                </c:pt>
                <c:pt idx="1593">
                  <c:v>41775</c:v>
                </c:pt>
                <c:pt idx="1594">
                  <c:v>41778</c:v>
                </c:pt>
                <c:pt idx="1595">
                  <c:v>41779</c:v>
                </c:pt>
                <c:pt idx="1596">
                  <c:v>41780</c:v>
                </c:pt>
                <c:pt idx="1597">
                  <c:v>41781</c:v>
                </c:pt>
                <c:pt idx="1598">
                  <c:v>41782</c:v>
                </c:pt>
                <c:pt idx="1599">
                  <c:v>41786</c:v>
                </c:pt>
                <c:pt idx="1600">
                  <c:v>41787</c:v>
                </c:pt>
                <c:pt idx="1601">
                  <c:v>41788</c:v>
                </c:pt>
                <c:pt idx="1602">
                  <c:v>41789</c:v>
                </c:pt>
                <c:pt idx="1603">
                  <c:v>41792</c:v>
                </c:pt>
                <c:pt idx="1604">
                  <c:v>41793</c:v>
                </c:pt>
                <c:pt idx="1605">
                  <c:v>41794</c:v>
                </c:pt>
                <c:pt idx="1606">
                  <c:v>41795</c:v>
                </c:pt>
                <c:pt idx="1607">
                  <c:v>41796</c:v>
                </c:pt>
                <c:pt idx="1608">
                  <c:v>41799</c:v>
                </c:pt>
                <c:pt idx="1609">
                  <c:v>41800</c:v>
                </c:pt>
                <c:pt idx="1610">
                  <c:v>41801</c:v>
                </c:pt>
                <c:pt idx="1611">
                  <c:v>41802</c:v>
                </c:pt>
                <c:pt idx="1612">
                  <c:v>41803</c:v>
                </c:pt>
                <c:pt idx="1613">
                  <c:v>41806</c:v>
                </c:pt>
                <c:pt idx="1614">
                  <c:v>41807</c:v>
                </c:pt>
                <c:pt idx="1615">
                  <c:v>41808</c:v>
                </c:pt>
                <c:pt idx="1616">
                  <c:v>41809</c:v>
                </c:pt>
                <c:pt idx="1617">
                  <c:v>41810</c:v>
                </c:pt>
                <c:pt idx="1618">
                  <c:v>41813</c:v>
                </c:pt>
                <c:pt idx="1619">
                  <c:v>41814</c:v>
                </c:pt>
                <c:pt idx="1620">
                  <c:v>41815</c:v>
                </c:pt>
                <c:pt idx="1621">
                  <c:v>41816</c:v>
                </c:pt>
                <c:pt idx="1622">
                  <c:v>41817</c:v>
                </c:pt>
                <c:pt idx="1623">
                  <c:v>41820</c:v>
                </c:pt>
                <c:pt idx="1624">
                  <c:v>41821</c:v>
                </c:pt>
                <c:pt idx="1625">
                  <c:v>41822</c:v>
                </c:pt>
                <c:pt idx="1626">
                  <c:v>41823</c:v>
                </c:pt>
                <c:pt idx="1627">
                  <c:v>41827</c:v>
                </c:pt>
                <c:pt idx="1628">
                  <c:v>41828</c:v>
                </c:pt>
                <c:pt idx="1629">
                  <c:v>41829</c:v>
                </c:pt>
                <c:pt idx="1630">
                  <c:v>41830</c:v>
                </c:pt>
                <c:pt idx="1631">
                  <c:v>41831</c:v>
                </c:pt>
                <c:pt idx="1632">
                  <c:v>41834</c:v>
                </c:pt>
                <c:pt idx="1633">
                  <c:v>41835</c:v>
                </c:pt>
                <c:pt idx="1634">
                  <c:v>41836</c:v>
                </c:pt>
                <c:pt idx="1635">
                  <c:v>41837</c:v>
                </c:pt>
                <c:pt idx="1636">
                  <c:v>41838</c:v>
                </c:pt>
                <c:pt idx="1637">
                  <c:v>41841</c:v>
                </c:pt>
                <c:pt idx="1638">
                  <c:v>41842</c:v>
                </c:pt>
                <c:pt idx="1639">
                  <c:v>41843</c:v>
                </c:pt>
                <c:pt idx="1640">
                  <c:v>41844</c:v>
                </c:pt>
                <c:pt idx="1641">
                  <c:v>41845</c:v>
                </c:pt>
                <c:pt idx="1642">
                  <c:v>41848</c:v>
                </c:pt>
                <c:pt idx="1643">
                  <c:v>41849</c:v>
                </c:pt>
                <c:pt idx="1644">
                  <c:v>41850</c:v>
                </c:pt>
                <c:pt idx="1645">
                  <c:v>41851</c:v>
                </c:pt>
                <c:pt idx="1646">
                  <c:v>41852</c:v>
                </c:pt>
                <c:pt idx="1647">
                  <c:v>41855</c:v>
                </c:pt>
                <c:pt idx="1648">
                  <c:v>41856</c:v>
                </c:pt>
                <c:pt idx="1649">
                  <c:v>41857</c:v>
                </c:pt>
                <c:pt idx="1650">
                  <c:v>41858</c:v>
                </c:pt>
                <c:pt idx="1651">
                  <c:v>41859</c:v>
                </c:pt>
                <c:pt idx="1652">
                  <c:v>41862</c:v>
                </c:pt>
                <c:pt idx="1653">
                  <c:v>41863</c:v>
                </c:pt>
                <c:pt idx="1654">
                  <c:v>41864</c:v>
                </c:pt>
                <c:pt idx="1655">
                  <c:v>41865</c:v>
                </c:pt>
                <c:pt idx="1656">
                  <c:v>41866</c:v>
                </c:pt>
                <c:pt idx="1657">
                  <c:v>41869</c:v>
                </c:pt>
                <c:pt idx="1658">
                  <c:v>41870</c:v>
                </c:pt>
                <c:pt idx="1659">
                  <c:v>41871</c:v>
                </c:pt>
                <c:pt idx="1660">
                  <c:v>41872</c:v>
                </c:pt>
                <c:pt idx="1661">
                  <c:v>41873</c:v>
                </c:pt>
                <c:pt idx="1662">
                  <c:v>41876</c:v>
                </c:pt>
                <c:pt idx="1663">
                  <c:v>41877</c:v>
                </c:pt>
                <c:pt idx="1664">
                  <c:v>41878</c:v>
                </c:pt>
                <c:pt idx="1665">
                  <c:v>41879</c:v>
                </c:pt>
                <c:pt idx="1666">
                  <c:v>41880</c:v>
                </c:pt>
                <c:pt idx="1667">
                  <c:v>41884</c:v>
                </c:pt>
                <c:pt idx="1668">
                  <c:v>41885</c:v>
                </c:pt>
                <c:pt idx="1669">
                  <c:v>41886</c:v>
                </c:pt>
                <c:pt idx="1670">
                  <c:v>41887</c:v>
                </c:pt>
                <c:pt idx="1671">
                  <c:v>41890</c:v>
                </c:pt>
                <c:pt idx="1672">
                  <c:v>41891</c:v>
                </c:pt>
                <c:pt idx="1673">
                  <c:v>41892</c:v>
                </c:pt>
                <c:pt idx="1674">
                  <c:v>41893</c:v>
                </c:pt>
                <c:pt idx="1675">
                  <c:v>41894</c:v>
                </c:pt>
                <c:pt idx="1676">
                  <c:v>41897</c:v>
                </c:pt>
                <c:pt idx="1677">
                  <c:v>41898</c:v>
                </c:pt>
                <c:pt idx="1678">
                  <c:v>41899</c:v>
                </c:pt>
                <c:pt idx="1679">
                  <c:v>41900</c:v>
                </c:pt>
                <c:pt idx="1680">
                  <c:v>41901</c:v>
                </c:pt>
                <c:pt idx="1681">
                  <c:v>41904</c:v>
                </c:pt>
                <c:pt idx="1682">
                  <c:v>41905</c:v>
                </c:pt>
                <c:pt idx="1683">
                  <c:v>41906</c:v>
                </c:pt>
                <c:pt idx="1684">
                  <c:v>41907</c:v>
                </c:pt>
                <c:pt idx="1685">
                  <c:v>41908</c:v>
                </c:pt>
                <c:pt idx="1686">
                  <c:v>41911</c:v>
                </c:pt>
                <c:pt idx="1687">
                  <c:v>41912</c:v>
                </c:pt>
                <c:pt idx="1688">
                  <c:v>41913</c:v>
                </c:pt>
                <c:pt idx="1689">
                  <c:v>41914</c:v>
                </c:pt>
                <c:pt idx="1690">
                  <c:v>41915</c:v>
                </c:pt>
                <c:pt idx="1691">
                  <c:v>41918</c:v>
                </c:pt>
                <c:pt idx="1692">
                  <c:v>41919</c:v>
                </c:pt>
                <c:pt idx="1693">
                  <c:v>41920</c:v>
                </c:pt>
                <c:pt idx="1694">
                  <c:v>41921</c:v>
                </c:pt>
                <c:pt idx="1695">
                  <c:v>41922</c:v>
                </c:pt>
                <c:pt idx="1696">
                  <c:v>41926</c:v>
                </c:pt>
                <c:pt idx="1697">
                  <c:v>41927</c:v>
                </c:pt>
                <c:pt idx="1698">
                  <c:v>41928</c:v>
                </c:pt>
                <c:pt idx="1699">
                  <c:v>41929</c:v>
                </c:pt>
                <c:pt idx="1700">
                  <c:v>41932</c:v>
                </c:pt>
                <c:pt idx="1701">
                  <c:v>41933</c:v>
                </c:pt>
                <c:pt idx="1702">
                  <c:v>41934</c:v>
                </c:pt>
                <c:pt idx="1703">
                  <c:v>41935</c:v>
                </c:pt>
                <c:pt idx="1704">
                  <c:v>41936</c:v>
                </c:pt>
                <c:pt idx="1705">
                  <c:v>41939</c:v>
                </c:pt>
                <c:pt idx="1706">
                  <c:v>41940</c:v>
                </c:pt>
                <c:pt idx="1707">
                  <c:v>41941</c:v>
                </c:pt>
                <c:pt idx="1708">
                  <c:v>41942</c:v>
                </c:pt>
                <c:pt idx="1709">
                  <c:v>41943</c:v>
                </c:pt>
                <c:pt idx="1710">
                  <c:v>41946</c:v>
                </c:pt>
                <c:pt idx="1711">
                  <c:v>41947</c:v>
                </c:pt>
                <c:pt idx="1712">
                  <c:v>41948</c:v>
                </c:pt>
                <c:pt idx="1713">
                  <c:v>41949</c:v>
                </c:pt>
                <c:pt idx="1714">
                  <c:v>41950</c:v>
                </c:pt>
                <c:pt idx="1715">
                  <c:v>41953</c:v>
                </c:pt>
                <c:pt idx="1716">
                  <c:v>41955</c:v>
                </c:pt>
                <c:pt idx="1717">
                  <c:v>41956</c:v>
                </c:pt>
                <c:pt idx="1718">
                  <c:v>41957</c:v>
                </c:pt>
                <c:pt idx="1719">
                  <c:v>41960</c:v>
                </c:pt>
                <c:pt idx="1720">
                  <c:v>41961</c:v>
                </c:pt>
                <c:pt idx="1721">
                  <c:v>41962</c:v>
                </c:pt>
                <c:pt idx="1722">
                  <c:v>41963</c:v>
                </c:pt>
                <c:pt idx="1723">
                  <c:v>41964</c:v>
                </c:pt>
                <c:pt idx="1724">
                  <c:v>41967</c:v>
                </c:pt>
                <c:pt idx="1725">
                  <c:v>41968</c:v>
                </c:pt>
                <c:pt idx="1726">
                  <c:v>41969</c:v>
                </c:pt>
                <c:pt idx="1727">
                  <c:v>41971</c:v>
                </c:pt>
                <c:pt idx="1728">
                  <c:v>41974</c:v>
                </c:pt>
                <c:pt idx="1729">
                  <c:v>41975</c:v>
                </c:pt>
                <c:pt idx="1730">
                  <c:v>41976</c:v>
                </c:pt>
                <c:pt idx="1731">
                  <c:v>41977</c:v>
                </c:pt>
                <c:pt idx="1732">
                  <c:v>41978</c:v>
                </c:pt>
                <c:pt idx="1733">
                  <c:v>41981</c:v>
                </c:pt>
                <c:pt idx="1734">
                  <c:v>41982</c:v>
                </c:pt>
                <c:pt idx="1735">
                  <c:v>41983</c:v>
                </c:pt>
                <c:pt idx="1736">
                  <c:v>41984</c:v>
                </c:pt>
                <c:pt idx="1737">
                  <c:v>41985</c:v>
                </c:pt>
                <c:pt idx="1738">
                  <c:v>41988</c:v>
                </c:pt>
                <c:pt idx="1739">
                  <c:v>41989</c:v>
                </c:pt>
                <c:pt idx="1740">
                  <c:v>41990</c:v>
                </c:pt>
                <c:pt idx="1741">
                  <c:v>41991</c:v>
                </c:pt>
                <c:pt idx="1742">
                  <c:v>41992</c:v>
                </c:pt>
                <c:pt idx="1743">
                  <c:v>41995</c:v>
                </c:pt>
                <c:pt idx="1744">
                  <c:v>41996</c:v>
                </c:pt>
                <c:pt idx="1745">
                  <c:v>41997</c:v>
                </c:pt>
                <c:pt idx="1746">
                  <c:v>41999</c:v>
                </c:pt>
                <c:pt idx="1747">
                  <c:v>42002</c:v>
                </c:pt>
                <c:pt idx="1748">
                  <c:v>42003</c:v>
                </c:pt>
                <c:pt idx="1749">
                  <c:v>42004</c:v>
                </c:pt>
                <c:pt idx="1750">
                  <c:v>42006</c:v>
                </c:pt>
                <c:pt idx="1751">
                  <c:v>42009</c:v>
                </c:pt>
                <c:pt idx="1752">
                  <c:v>42010</c:v>
                </c:pt>
                <c:pt idx="1753">
                  <c:v>42011</c:v>
                </c:pt>
                <c:pt idx="1754">
                  <c:v>42012</c:v>
                </c:pt>
                <c:pt idx="1755">
                  <c:v>42013</c:v>
                </c:pt>
                <c:pt idx="1756">
                  <c:v>42016</c:v>
                </c:pt>
                <c:pt idx="1757">
                  <c:v>42017</c:v>
                </c:pt>
                <c:pt idx="1758">
                  <c:v>42018</c:v>
                </c:pt>
                <c:pt idx="1759">
                  <c:v>42019</c:v>
                </c:pt>
                <c:pt idx="1760">
                  <c:v>42020</c:v>
                </c:pt>
                <c:pt idx="1761">
                  <c:v>42024</c:v>
                </c:pt>
                <c:pt idx="1762">
                  <c:v>42025</c:v>
                </c:pt>
                <c:pt idx="1763">
                  <c:v>42026</c:v>
                </c:pt>
                <c:pt idx="1764">
                  <c:v>42027</c:v>
                </c:pt>
                <c:pt idx="1765">
                  <c:v>42030</c:v>
                </c:pt>
                <c:pt idx="1766">
                  <c:v>42031</c:v>
                </c:pt>
                <c:pt idx="1767">
                  <c:v>42032</c:v>
                </c:pt>
                <c:pt idx="1768">
                  <c:v>42033</c:v>
                </c:pt>
                <c:pt idx="1769">
                  <c:v>42034</c:v>
                </c:pt>
                <c:pt idx="1770">
                  <c:v>42037</c:v>
                </c:pt>
                <c:pt idx="1771">
                  <c:v>42038</c:v>
                </c:pt>
                <c:pt idx="1772">
                  <c:v>42039</c:v>
                </c:pt>
                <c:pt idx="1773">
                  <c:v>42040</c:v>
                </c:pt>
                <c:pt idx="1774">
                  <c:v>42041</c:v>
                </c:pt>
                <c:pt idx="1775">
                  <c:v>42044</c:v>
                </c:pt>
                <c:pt idx="1776">
                  <c:v>42045</c:v>
                </c:pt>
                <c:pt idx="1777">
                  <c:v>42046</c:v>
                </c:pt>
                <c:pt idx="1778">
                  <c:v>42047</c:v>
                </c:pt>
                <c:pt idx="1779">
                  <c:v>42048</c:v>
                </c:pt>
                <c:pt idx="1780">
                  <c:v>42052</c:v>
                </c:pt>
                <c:pt idx="1781">
                  <c:v>42053</c:v>
                </c:pt>
                <c:pt idx="1782">
                  <c:v>42054</c:v>
                </c:pt>
                <c:pt idx="1783">
                  <c:v>42055</c:v>
                </c:pt>
                <c:pt idx="1784">
                  <c:v>42058</c:v>
                </c:pt>
                <c:pt idx="1785">
                  <c:v>42059</c:v>
                </c:pt>
                <c:pt idx="1786">
                  <c:v>42060</c:v>
                </c:pt>
                <c:pt idx="1787">
                  <c:v>42061</c:v>
                </c:pt>
                <c:pt idx="1788">
                  <c:v>42062</c:v>
                </c:pt>
                <c:pt idx="1789">
                  <c:v>42065</c:v>
                </c:pt>
                <c:pt idx="1790">
                  <c:v>42066</c:v>
                </c:pt>
                <c:pt idx="1791">
                  <c:v>42067</c:v>
                </c:pt>
                <c:pt idx="1792">
                  <c:v>42068</c:v>
                </c:pt>
                <c:pt idx="1793">
                  <c:v>42069</c:v>
                </c:pt>
                <c:pt idx="1794">
                  <c:v>42072</c:v>
                </c:pt>
                <c:pt idx="1795">
                  <c:v>42073</c:v>
                </c:pt>
                <c:pt idx="1796">
                  <c:v>42074</c:v>
                </c:pt>
                <c:pt idx="1797">
                  <c:v>42075</c:v>
                </c:pt>
                <c:pt idx="1798">
                  <c:v>42076</c:v>
                </c:pt>
                <c:pt idx="1799">
                  <c:v>42079</c:v>
                </c:pt>
                <c:pt idx="1800">
                  <c:v>42080</c:v>
                </c:pt>
                <c:pt idx="1801">
                  <c:v>42081</c:v>
                </c:pt>
                <c:pt idx="1802">
                  <c:v>42082</c:v>
                </c:pt>
                <c:pt idx="1803">
                  <c:v>42083</c:v>
                </c:pt>
                <c:pt idx="1804">
                  <c:v>42086</c:v>
                </c:pt>
                <c:pt idx="1805">
                  <c:v>42087</c:v>
                </c:pt>
                <c:pt idx="1806">
                  <c:v>42088</c:v>
                </c:pt>
                <c:pt idx="1807">
                  <c:v>42089</c:v>
                </c:pt>
                <c:pt idx="1808">
                  <c:v>42090</c:v>
                </c:pt>
                <c:pt idx="1809">
                  <c:v>42093</c:v>
                </c:pt>
                <c:pt idx="1810">
                  <c:v>42094</c:v>
                </c:pt>
                <c:pt idx="1811">
                  <c:v>42095</c:v>
                </c:pt>
                <c:pt idx="1812">
                  <c:v>42096</c:v>
                </c:pt>
                <c:pt idx="1813">
                  <c:v>42097</c:v>
                </c:pt>
                <c:pt idx="1814">
                  <c:v>42100</c:v>
                </c:pt>
                <c:pt idx="1815">
                  <c:v>42101</c:v>
                </c:pt>
                <c:pt idx="1816">
                  <c:v>42102</c:v>
                </c:pt>
                <c:pt idx="1817">
                  <c:v>42103</c:v>
                </c:pt>
                <c:pt idx="1818">
                  <c:v>42104</c:v>
                </c:pt>
                <c:pt idx="1819">
                  <c:v>42107</c:v>
                </c:pt>
                <c:pt idx="1820">
                  <c:v>42108</c:v>
                </c:pt>
                <c:pt idx="1821">
                  <c:v>42109</c:v>
                </c:pt>
                <c:pt idx="1822">
                  <c:v>42110</c:v>
                </c:pt>
                <c:pt idx="1823">
                  <c:v>42111</c:v>
                </c:pt>
                <c:pt idx="1824">
                  <c:v>42114</c:v>
                </c:pt>
                <c:pt idx="1825">
                  <c:v>42115</c:v>
                </c:pt>
                <c:pt idx="1826">
                  <c:v>42116</c:v>
                </c:pt>
                <c:pt idx="1827">
                  <c:v>42117</c:v>
                </c:pt>
                <c:pt idx="1828">
                  <c:v>42118</c:v>
                </c:pt>
                <c:pt idx="1829">
                  <c:v>42121</c:v>
                </c:pt>
                <c:pt idx="1830">
                  <c:v>42122</c:v>
                </c:pt>
                <c:pt idx="1831">
                  <c:v>42123</c:v>
                </c:pt>
                <c:pt idx="1832">
                  <c:v>42124</c:v>
                </c:pt>
                <c:pt idx="1833">
                  <c:v>42125</c:v>
                </c:pt>
                <c:pt idx="1834">
                  <c:v>42128</c:v>
                </c:pt>
                <c:pt idx="1835">
                  <c:v>42129</c:v>
                </c:pt>
                <c:pt idx="1836">
                  <c:v>42130</c:v>
                </c:pt>
                <c:pt idx="1837">
                  <c:v>42131</c:v>
                </c:pt>
                <c:pt idx="1838">
                  <c:v>42132</c:v>
                </c:pt>
                <c:pt idx="1839">
                  <c:v>42135</c:v>
                </c:pt>
                <c:pt idx="1840">
                  <c:v>42136</c:v>
                </c:pt>
                <c:pt idx="1841">
                  <c:v>42137</c:v>
                </c:pt>
                <c:pt idx="1842">
                  <c:v>42138</c:v>
                </c:pt>
                <c:pt idx="1843">
                  <c:v>42139</c:v>
                </c:pt>
                <c:pt idx="1844">
                  <c:v>42142</c:v>
                </c:pt>
                <c:pt idx="1845">
                  <c:v>42143</c:v>
                </c:pt>
                <c:pt idx="1846">
                  <c:v>42144</c:v>
                </c:pt>
                <c:pt idx="1847">
                  <c:v>42145</c:v>
                </c:pt>
                <c:pt idx="1848">
                  <c:v>42146</c:v>
                </c:pt>
                <c:pt idx="1849">
                  <c:v>42150</c:v>
                </c:pt>
                <c:pt idx="1850">
                  <c:v>42151</c:v>
                </c:pt>
                <c:pt idx="1851">
                  <c:v>42152</c:v>
                </c:pt>
                <c:pt idx="1852">
                  <c:v>42153</c:v>
                </c:pt>
                <c:pt idx="1853">
                  <c:v>42156</c:v>
                </c:pt>
                <c:pt idx="1854">
                  <c:v>42157</c:v>
                </c:pt>
                <c:pt idx="1855">
                  <c:v>42158</c:v>
                </c:pt>
                <c:pt idx="1856">
                  <c:v>42159</c:v>
                </c:pt>
                <c:pt idx="1857">
                  <c:v>42160</c:v>
                </c:pt>
                <c:pt idx="1858">
                  <c:v>42163</c:v>
                </c:pt>
                <c:pt idx="1859">
                  <c:v>42164</c:v>
                </c:pt>
                <c:pt idx="1860">
                  <c:v>42165</c:v>
                </c:pt>
                <c:pt idx="1861">
                  <c:v>42166</c:v>
                </c:pt>
                <c:pt idx="1862">
                  <c:v>42167</c:v>
                </c:pt>
                <c:pt idx="1863">
                  <c:v>42170</c:v>
                </c:pt>
                <c:pt idx="1864">
                  <c:v>42171</c:v>
                </c:pt>
                <c:pt idx="1865">
                  <c:v>42172</c:v>
                </c:pt>
                <c:pt idx="1866">
                  <c:v>42173</c:v>
                </c:pt>
                <c:pt idx="1867">
                  <c:v>42174</c:v>
                </c:pt>
                <c:pt idx="1868">
                  <c:v>42177</c:v>
                </c:pt>
                <c:pt idx="1869">
                  <c:v>42178</c:v>
                </c:pt>
                <c:pt idx="1870">
                  <c:v>42179</c:v>
                </c:pt>
                <c:pt idx="1871">
                  <c:v>42180</c:v>
                </c:pt>
                <c:pt idx="1872">
                  <c:v>42181</c:v>
                </c:pt>
                <c:pt idx="1873">
                  <c:v>42184</c:v>
                </c:pt>
                <c:pt idx="1874">
                  <c:v>42185</c:v>
                </c:pt>
                <c:pt idx="1875">
                  <c:v>42186</c:v>
                </c:pt>
                <c:pt idx="1876">
                  <c:v>42187</c:v>
                </c:pt>
                <c:pt idx="1877">
                  <c:v>42191</c:v>
                </c:pt>
                <c:pt idx="1878">
                  <c:v>42192</c:v>
                </c:pt>
                <c:pt idx="1879">
                  <c:v>42193</c:v>
                </c:pt>
                <c:pt idx="1880">
                  <c:v>42194</c:v>
                </c:pt>
                <c:pt idx="1881">
                  <c:v>42195</c:v>
                </c:pt>
                <c:pt idx="1882">
                  <c:v>42198</c:v>
                </c:pt>
                <c:pt idx="1883">
                  <c:v>42199</c:v>
                </c:pt>
                <c:pt idx="1884">
                  <c:v>42200</c:v>
                </c:pt>
                <c:pt idx="1885">
                  <c:v>42201</c:v>
                </c:pt>
                <c:pt idx="1886">
                  <c:v>42202</c:v>
                </c:pt>
                <c:pt idx="1887">
                  <c:v>42205</c:v>
                </c:pt>
                <c:pt idx="1888">
                  <c:v>42206</c:v>
                </c:pt>
                <c:pt idx="1889">
                  <c:v>42207</c:v>
                </c:pt>
                <c:pt idx="1890">
                  <c:v>42208</c:v>
                </c:pt>
                <c:pt idx="1891">
                  <c:v>42209</c:v>
                </c:pt>
                <c:pt idx="1892">
                  <c:v>42212</c:v>
                </c:pt>
                <c:pt idx="1893">
                  <c:v>42213</c:v>
                </c:pt>
                <c:pt idx="1894">
                  <c:v>42214</c:v>
                </c:pt>
                <c:pt idx="1895">
                  <c:v>42215</c:v>
                </c:pt>
                <c:pt idx="1896">
                  <c:v>42216</c:v>
                </c:pt>
                <c:pt idx="1897">
                  <c:v>42219</c:v>
                </c:pt>
                <c:pt idx="1898">
                  <c:v>42220</c:v>
                </c:pt>
                <c:pt idx="1899">
                  <c:v>42221</c:v>
                </c:pt>
                <c:pt idx="1900">
                  <c:v>42222</c:v>
                </c:pt>
                <c:pt idx="1901">
                  <c:v>42223</c:v>
                </c:pt>
                <c:pt idx="1902">
                  <c:v>42226</c:v>
                </c:pt>
                <c:pt idx="1903">
                  <c:v>42227</c:v>
                </c:pt>
                <c:pt idx="1904">
                  <c:v>42228</c:v>
                </c:pt>
                <c:pt idx="1905">
                  <c:v>42229</c:v>
                </c:pt>
                <c:pt idx="1906">
                  <c:v>42230</c:v>
                </c:pt>
                <c:pt idx="1907">
                  <c:v>42233</c:v>
                </c:pt>
                <c:pt idx="1908">
                  <c:v>42234</c:v>
                </c:pt>
                <c:pt idx="1909">
                  <c:v>42235</c:v>
                </c:pt>
                <c:pt idx="1910">
                  <c:v>42236</c:v>
                </c:pt>
                <c:pt idx="1911">
                  <c:v>42237</c:v>
                </c:pt>
                <c:pt idx="1912">
                  <c:v>42240</c:v>
                </c:pt>
                <c:pt idx="1913">
                  <c:v>42241</c:v>
                </c:pt>
                <c:pt idx="1914">
                  <c:v>42242</c:v>
                </c:pt>
                <c:pt idx="1915">
                  <c:v>42243</c:v>
                </c:pt>
                <c:pt idx="1916">
                  <c:v>42244</c:v>
                </c:pt>
                <c:pt idx="1917">
                  <c:v>42247</c:v>
                </c:pt>
                <c:pt idx="1918">
                  <c:v>42248</c:v>
                </c:pt>
                <c:pt idx="1919">
                  <c:v>42249</c:v>
                </c:pt>
                <c:pt idx="1920">
                  <c:v>42250</c:v>
                </c:pt>
                <c:pt idx="1921">
                  <c:v>42251</c:v>
                </c:pt>
                <c:pt idx="1922">
                  <c:v>42255</c:v>
                </c:pt>
                <c:pt idx="1923">
                  <c:v>42256</c:v>
                </c:pt>
                <c:pt idx="1924">
                  <c:v>42257</c:v>
                </c:pt>
                <c:pt idx="1925">
                  <c:v>42258</c:v>
                </c:pt>
                <c:pt idx="1926">
                  <c:v>42261</c:v>
                </c:pt>
                <c:pt idx="1927">
                  <c:v>42262</c:v>
                </c:pt>
                <c:pt idx="1928">
                  <c:v>42263</c:v>
                </c:pt>
                <c:pt idx="1929">
                  <c:v>42264</c:v>
                </c:pt>
                <c:pt idx="1930">
                  <c:v>42265</c:v>
                </c:pt>
                <c:pt idx="1931">
                  <c:v>42268</c:v>
                </c:pt>
                <c:pt idx="1932">
                  <c:v>42269</c:v>
                </c:pt>
                <c:pt idx="1933">
                  <c:v>42270</c:v>
                </c:pt>
                <c:pt idx="1934">
                  <c:v>42271</c:v>
                </c:pt>
                <c:pt idx="1935">
                  <c:v>42272</c:v>
                </c:pt>
                <c:pt idx="1936">
                  <c:v>42275</c:v>
                </c:pt>
                <c:pt idx="1937">
                  <c:v>42276</c:v>
                </c:pt>
                <c:pt idx="1938">
                  <c:v>42277</c:v>
                </c:pt>
                <c:pt idx="1939">
                  <c:v>42278</c:v>
                </c:pt>
                <c:pt idx="1940">
                  <c:v>42279</c:v>
                </c:pt>
                <c:pt idx="1941">
                  <c:v>42282</c:v>
                </c:pt>
                <c:pt idx="1942">
                  <c:v>42283</c:v>
                </c:pt>
                <c:pt idx="1943">
                  <c:v>42284</c:v>
                </c:pt>
                <c:pt idx="1944">
                  <c:v>42285</c:v>
                </c:pt>
                <c:pt idx="1945">
                  <c:v>42286</c:v>
                </c:pt>
                <c:pt idx="1946">
                  <c:v>42290</c:v>
                </c:pt>
                <c:pt idx="1947">
                  <c:v>42291</c:v>
                </c:pt>
                <c:pt idx="1948">
                  <c:v>42292</c:v>
                </c:pt>
                <c:pt idx="1949">
                  <c:v>42293</c:v>
                </c:pt>
                <c:pt idx="1950">
                  <c:v>42296</c:v>
                </c:pt>
                <c:pt idx="1951">
                  <c:v>42297</c:v>
                </c:pt>
                <c:pt idx="1952">
                  <c:v>42298</c:v>
                </c:pt>
                <c:pt idx="1953">
                  <c:v>42299</c:v>
                </c:pt>
                <c:pt idx="1954">
                  <c:v>42300</c:v>
                </c:pt>
                <c:pt idx="1955">
                  <c:v>42303</c:v>
                </c:pt>
                <c:pt idx="1956">
                  <c:v>42304</c:v>
                </c:pt>
                <c:pt idx="1957">
                  <c:v>42305</c:v>
                </c:pt>
                <c:pt idx="1958">
                  <c:v>42306</c:v>
                </c:pt>
                <c:pt idx="1959">
                  <c:v>42307</c:v>
                </c:pt>
                <c:pt idx="1960">
                  <c:v>42310</c:v>
                </c:pt>
                <c:pt idx="1961">
                  <c:v>42311</c:v>
                </c:pt>
                <c:pt idx="1962">
                  <c:v>42312</c:v>
                </c:pt>
                <c:pt idx="1963">
                  <c:v>42313</c:v>
                </c:pt>
                <c:pt idx="1964">
                  <c:v>42314</c:v>
                </c:pt>
                <c:pt idx="1965">
                  <c:v>42317</c:v>
                </c:pt>
                <c:pt idx="1966">
                  <c:v>42318</c:v>
                </c:pt>
                <c:pt idx="1967">
                  <c:v>42320</c:v>
                </c:pt>
                <c:pt idx="1968">
                  <c:v>42321</c:v>
                </c:pt>
                <c:pt idx="1969">
                  <c:v>42324</c:v>
                </c:pt>
                <c:pt idx="1970">
                  <c:v>42325</c:v>
                </c:pt>
                <c:pt idx="1971">
                  <c:v>42326</c:v>
                </c:pt>
                <c:pt idx="1972">
                  <c:v>42327</c:v>
                </c:pt>
                <c:pt idx="1973">
                  <c:v>42328</c:v>
                </c:pt>
                <c:pt idx="1974">
                  <c:v>42331</c:v>
                </c:pt>
                <c:pt idx="1975">
                  <c:v>42332</c:v>
                </c:pt>
                <c:pt idx="1976">
                  <c:v>42333</c:v>
                </c:pt>
                <c:pt idx="1977">
                  <c:v>42335</c:v>
                </c:pt>
                <c:pt idx="1978">
                  <c:v>42338</c:v>
                </c:pt>
                <c:pt idx="1979">
                  <c:v>42339</c:v>
                </c:pt>
                <c:pt idx="1980">
                  <c:v>42340</c:v>
                </c:pt>
                <c:pt idx="1981">
                  <c:v>42341</c:v>
                </c:pt>
                <c:pt idx="1982">
                  <c:v>42342</c:v>
                </c:pt>
                <c:pt idx="1983">
                  <c:v>42345</c:v>
                </c:pt>
                <c:pt idx="1984">
                  <c:v>42346</c:v>
                </c:pt>
                <c:pt idx="1985">
                  <c:v>42347</c:v>
                </c:pt>
                <c:pt idx="1986">
                  <c:v>42348</c:v>
                </c:pt>
                <c:pt idx="1987">
                  <c:v>42349</c:v>
                </c:pt>
                <c:pt idx="1988">
                  <c:v>42352</c:v>
                </c:pt>
                <c:pt idx="1989">
                  <c:v>42353</c:v>
                </c:pt>
                <c:pt idx="1990">
                  <c:v>42354</c:v>
                </c:pt>
                <c:pt idx="1991">
                  <c:v>42355</c:v>
                </c:pt>
                <c:pt idx="1992">
                  <c:v>42356</c:v>
                </c:pt>
                <c:pt idx="1993">
                  <c:v>42359</c:v>
                </c:pt>
                <c:pt idx="1994">
                  <c:v>42360</c:v>
                </c:pt>
                <c:pt idx="1995">
                  <c:v>42361</c:v>
                </c:pt>
                <c:pt idx="1996">
                  <c:v>42362</c:v>
                </c:pt>
                <c:pt idx="1997">
                  <c:v>42366</c:v>
                </c:pt>
                <c:pt idx="1998">
                  <c:v>42367</c:v>
                </c:pt>
                <c:pt idx="1999">
                  <c:v>42368</c:v>
                </c:pt>
                <c:pt idx="2000">
                  <c:v>42369</c:v>
                </c:pt>
                <c:pt idx="2001">
                  <c:v>42373</c:v>
                </c:pt>
                <c:pt idx="2002">
                  <c:v>42374</c:v>
                </c:pt>
                <c:pt idx="2003">
                  <c:v>42375</c:v>
                </c:pt>
                <c:pt idx="2004">
                  <c:v>42376</c:v>
                </c:pt>
                <c:pt idx="2005">
                  <c:v>42377</c:v>
                </c:pt>
                <c:pt idx="2006">
                  <c:v>42380</c:v>
                </c:pt>
                <c:pt idx="2007">
                  <c:v>42381</c:v>
                </c:pt>
                <c:pt idx="2008">
                  <c:v>42382</c:v>
                </c:pt>
                <c:pt idx="2009">
                  <c:v>42383</c:v>
                </c:pt>
                <c:pt idx="2010">
                  <c:v>42384</c:v>
                </c:pt>
                <c:pt idx="2011">
                  <c:v>42388</c:v>
                </c:pt>
                <c:pt idx="2012">
                  <c:v>42389</c:v>
                </c:pt>
                <c:pt idx="2013">
                  <c:v>42390</c:v>
                </c:pt>
                <c:pt idx="2014">
                  <c:v>42391</c:v>
                </c:pt>
                <c:pt idx="2015">
                  <c:v>42394</c:v>
                </c:pt>
                <c:pt idx="2016">
                  <c:v>42395</c:v>
                </c:pt>
                <c:pt idx="2017">
                  <c:v>42396</c:v>
                </c:pt>
                <c:pt idx="2018">
                  <c:v>42397</c:v>
                </c:pt>
                <c:pt idx="2019">
                  <c:v>42398</c:v>
                </c:pt>
                <c:pt idx="2020">
                  <c:v>42401</c:v>
                </c:pt>
                <c:pt idx="2021">
                  <c:v>42402</c:v>
                </c:pt>
                <c:pt idx="2022">
                  <c:v>42403</c:v>
                </c:pt>
                <c:pt idx="2023">
                  <c:v>42404</c:v>
                </c:pt>
                <c:pt idx="2024">
                  <c:v>42405</c:v>
                </c:pt>
                <c:pt idx="2025">
                  <c:v>42408</c:v>
                </c:pt>
                <c:pt idx="2026">
                  <c:v>42409</c:v>
                </c:pt>
                <c:pt idx="2027">
                  <c:v>42410</c:v>
                </c:pt>
                <c:pt idx="2028">
                  <c:v>42411</c:v>
                </c:pt>
                <c:pt idx="2029">
                  <c:v>42412</c:v>
                </c:pt>
                <c:pt idx="2030">
                  <c:v>42416</c:v>
                </c:pt>
                <c:pt idx="2031">
                  <c:v>42417</c:v>
                </c:pt>
                <c:pt idx="2032">
                  <c:v>42418</c:v>
                </c:pt>
                <c:pt idx="2033">
                  <c:v>42419</c:v>
                </c:pt>
                <c:pt idx="2034">
                  <c:v>42422</c:v>
                </c:pt>
                <c:pt idx="2035">
                  <c:v>42423</c:v>
                </c:pt>
                <c:pt idx="2036">
                  <c:v>42424</c:v>
                </c:pt>
                <c:pt idx="2037">
                  <c:v>42425</c:v>
                </c:pt>
                <c:pt idx="2038">
                  <c:v>42426</c:v>
                </c:pt>
                <c:pt idx="2039">
                  <c:v>42429</c:v>
                </c:pt>
                <c:pt idx="2040">
                  <c:v>42430</c:v>
                </c:pt>
                <c:pt idx="2041">
                  <c:v>42431</c:v>
                </c:pt>
                <c:pt idx="2042">
                  <c:v>42432</c:v>
                </c:pt>
                <c:pt idx="2043">
                  <c:v>42433</c:v>
                </c:pt>
                <c:pt idx="2044">
                  <c:v>42436</c:v>
                </c:pt>
                <c:pt idx="2045">
                  <c:v>42437</c:v>
                </c:pt>
                <c:pt idx="2046">
                  <c:v>42438</c:v>
                </c:pt>
                <c:pt idx="2047">
                  <c:v>42439</c:v>
                </c:pt>
                <c:pt idx="2048">
                  <c:v>42440</c:v>
                </c:pt>
                <c:pt idx="2049">
                  <c:v>42443</c:v>
                </c:pt>
                <c:pt idx="2050">
                  <c:v>42444</c:v>
                </c:pt>
                <c:pt idx="2051">
                  <c:v>42445</c:v>
                </c:pt>
                <c:pt idx="2052">
                  <c:v>42446</c:v>
                </c:pt>
                <c:pt idx="2053">
                  <c:v>42447</c:v>
                </c:pt>
                <c:pt idx="2054">
                  <c:v>42450</c:v>
                </c:pt>
                <c:pt idx="2055">
                  <c:v>42451</c:v>
                </c:pt>
                <c:pt idx="2056">
                  <c:v>42452</c:v>
                </c:pt>
                <c:pt idx="2057">
                  <c:v>42453</c:v>
                </c:pt>
                <c:pt idx="2058">
                  <c:v>42457</c:v>
                </c:pt>
                <c:pt idx="2059">
                  <c:v>42458</c:v>
                </c:pt>
                <c:pt idx="2060">
                  <c:v>42459</c:v>
                </c:pt>
                <c:pt idx="2061">
                  <c:v>42459</c:v>
                </c:pt>
                <c:pt idx="2062">
                  <c:v>42461</c:v>
                </c:pt>
                <c:pt idx="2063">
                  <c:v>42464</c:v>
                </c:pt>
                <c:pt idx="2064">
                  <c:v>42465</c:v>
                </c:pt>
                <c:pt idx="2065">
                  <c:v>42466</c:v>
                </c:pt>
                <c:pt idx="2066">
                  <c:v>42467</c:v>
                </c:pt>
                <c:pt idx="2067">
                  <c:v>42468</c:v>
                </c:pt>
                <c:pt idx="2068">
                  <c:v>42471</c:v>
                </c:pt>
                <c:pt idx="2069">
                  <c:v>42472</c:v>
                </c:pt>
                <c:pt idx="2070">
                  <c:v>42473</c:v>
                </c:pt>
                <c:pt idx="2071">
                  <c:v>42474</c:v>
                </c:pt>
                <c:pt idx="2072">
                  <c:v>42475</c:v>
                </c:pt>
                <c:pt idx="2073">
                  <c:v>42478</c:v>
                </c:pt>
                <c:pt idx="2074">
                  <c:v>42479</c:v>
                </c:pt>
                <c:pt idx="2075">
                  <c:v>42480</c:v>
                </c:pt>
                <c:pt idx="2076">
                  <c:v>42481</c:v>
                </c:pt>
                <c:pt idx="2077">
                  <c:v>42482</c:v>
                </c:pt>
                <c:pt idx="2078">
                  <c:v>42485</c:v>
                </c:pt>
                <c:pt idx="2079">
                  <c:v>42486</c:v>
                </c:pt>
                <c:pt idx="2080">
                  <c:v>42487</c:v>
                </c:pt>
                <c:pt idx="2081">
                  <c:v>42488</c:v>
                </c:pt>
                <c:pt idx="2082">
                  <c:v>42489</c:v>
                </c:pt>
                <c:pt idx="2083">
                  <c:v>42492</c:v>
                </c:pt>
                <c:pt idx="2084">
                  <c:v>42493</c:v>
                </c:pt>
                <c:pt idx="2085">
                  <c:v>42494</c:v>
                </c:pt>
                <c:pt idx="2086">
                  <c:v>42495</c:v>
                </c:pt>
                <c:pt idx="2087">
                  <c:v>42496</c:v>
                </c:pt>
                <c:pt idx="2088">
                  <c:v>42499</c:v>
                </c:pt>
                <c:pt idx="2089">
                  <c:v>42500</c:v>
                </c:pt>
                <c:pt idx="2090">
                  <c:v>42501</c:v>
                </c:pt>
                <c:pt idx="2091">
                  <c:v>42502</c:v>
                </c:pt>
                <c:pt idx="2092">
                  <c:v>42503</c:v>
                </c:pt>
                <c:pt idx="2093">
                  <c:v>42506</c:v>
                </c:pt>
                <c:pt idx="2094">
                  <c:v>42507</c:v>
                </c:pt>
                <c:pt idx="2095">
                  <c:v>42508</c:v>
                </c:pt>
                <c:pt idx="2096">
                  <c:v>42509</c:v>
                </c:pt>
                <c:pt idx="2097">
                  <c:v>42510</c:v>
                </c:pt>
                <c:pt idx="2098">
                  <c:v>42513</c:v>
                </c:pt>
                <c:pt idx="2099">
                  <c:v>42514</c:v>
                </c:pt>
                <c:pt idx="2100">
                  <c:v>42515</c:v>
                </c:pt>
                <c:pt idx="2101">
                  <c:v>42516</c:v>
                </c:pt>
                <c:pt idx="2102">
                  <c:v>42517</c:v>
                </c:pt>
                <c:pt idx="2103">
                  <c:v>42521</c:v>
                </c:pt>
                <c:pt idx="2104">
                  <c:v>42522</c:v>
                </c:pt>
                <c:pt idx="2105">
                  <c:v>42523</c:v>
                </c:pt>
                <c:pt idx="2106">
                  <c:v>42524</c:v>
                </c:pt>
                <c:pt idx="2107">
                  <c:v>42527</c:v>
                </c:pt>
                <c:pt idx="2108">
                  <c:v>42528</c:v>
                </c:pt>
                <c:pt idx="2109">
                  <c:v>42529</c:v>
                </c:pt>
                <c:pt idx="2110">
                  <c:v>42530</c:v>
                </c:pt>
                <c:pt idx="2111">
                  <c:v>42531</c:v>
                </c:pt>
                <c:pt idx="2112">
                  <c:v>42534</c:v>
                </c:pt>
                <c:pt idx="2113">
                  <c:v>42535</c:v>
                </c:pt>
                <c:pt idx="2114">
                  <c:v>42536</c:v>
                </c:pt>
                <c:pt idx="2115">
                  <c:v>42537</c:v>
                </c:pt>
                <c:pt idx="2116">
                  <c:v>42538</c:v>
                </c:pt>
                <c:pt idx="2117">
                  <c:v>42541</c:v>
                </c:pt>
                <c:pt idx="2118">
                  <c:v>42542</c:v>
                </c:pt>
                <c:pt idx="2119">
                  <c:v>42543</c:v>
                </c:pt>
                <c:pt idx="2120">
                  <c:v>42544</c:v>
                </c:pt>
                <c:pt idx="2121">
                  <c:v>42545</c:v>
                </c:pt>
                <c:pt idx="2122">
                  <c:v>42548</c:v>
                </c:pt>
                <c:pt idx="2123">
                  <c:v>42549</c:v>
                </c:pt>
                <c:pt idx="2124">
                  <c:v>42550</c:v>
                </c:pt>
                <c:pt idx="2125">
                  <c:v>42551</c:v>
                </c:pt>
                <c:pt idx="2126">
                  <c:v>42552</c:v>
                </c:pt>
                <c:pt idx="2127">
                  <c:v>42556</c:v>
                </c:pt>
                <c:pt idx="2128">
                  <c:v>42557</c:v>
                </c:pt>
                <c:pt idx="2129">
                  <c:v>42558</c:v>
                </c:pt>
                <c:pt idx="2130">
                  <c:v>42559</c:v>
                </c:pt>
                <c:pt idx="2131">
                  <c:v>42562</c:v>
                </c:pt>
                <c:pt idx="2132">
                  <c:v>42563</c:v>
                </c:pt>
                <c:pt idx="2133">
                  <c:v>42564</c:v>
                </c:pt>
                <c:pt idx="2134">
                  <c:v>42565</c:v>
                </c:pt>
                <c:pt idx="2135">
                  <c:v>42566</c:v>
                </c:pt>
                <c:pt idx="2136">
                  <c:v>42569</c:v>
                </c:pt>
                <c:pt idx="2137">
                  <c:v>42570</c:v>
                </c:pt>
                <c:pt idx="2138">
                  <c:v>42571</c:v>
                </c:pt>
                <c:pt idx="2139">
                  <c:v>42572</c:v>
                </c:pt>
                <c:pt idx="2140">
                  <c:v>42573</c:v>
                </c:pt>
                <c:pt idx="2141">
                  <c:v>42576</c:v>
                </c:pt>
                <c:pt idx="2142">
                  <c:v>42577</c:v>
                </c:pt>
                <c:pt idx="2143">
                  <c:v>42578</c:v>
                </c:pt>
                <c:pt idx="2144">
                  <c:v>42579</c:v>
                </c:pt>
                <c:pt idx="2145">
                  <c:v>42580</c:v>
                </c:pt>
                <c:pt idx="2146">
                  <c:v>42583</c:v>
                </c:pt>
                <c:pt idx="2147">
                  <c:v>42584</c:v>
                </c:pt>
                <c:pt idx="2148">
                  <c:v>42585</c:v>
                </c:pt>
                <c:pt idx="2149">
                  <c:v>42586</c:v>
                </c:pt>
                <c:pt idx="2150">
                  <c:v>42587</c:v>
                </c:pt>
                <c:pt idx="2151">
                  <c:v>42590</c:v>
                </c:pt>
                <c:pt idx="2152">
                  <c:v>42591</c:v>
                </c:pt>
                <c:pt idx="2153">
                  <c:v>42592</c:v>
                </c:pt>
                <c:pt idx="2154">
                  <c:v>42593</c:v>
                </c:pt>
                <c:pt idx="2155">
                  <c:v>42594</c:v>
                </c:pt>
                <c:pt idx="2156">
                  <c:v>42597</c:v>
                </c:pt>
                <c:pt idx="2157">
                  <c:v>42598</c:v>
                </c:pt>
                <c:pt idx="2158">
                  <c:v>42599</c:v>
                </c:pt>
                <c:pt idx="2159">
                  <c:v>42600</c:v>
                </c:pt>
                <c:pt idx="2160">
                  <c:v>42601</c:v>
                </c:pt>
                <c:pt idx="2161">
                  <c:v>42604</c:v>
                </c:pt>
                <c:pt idx="2162">
                  <c:v>42605</c:v>
                </c:pt>
                <c:pt idx="2163">
                  <c:v>42606</c:v>
                </c:pt>
                <c:pt idx="2164">
                  <c:v>42607</c:v>
                </c:pt>
                <c:pt idx="2165">
                  <c:v>42608</c:v>
                </c:pt>
                <c:pt idx="2166">
                  <c:v>42611</c:v>
                </c:pt>
                <c:pt idx="2167">
                  <c:v>42612</c:v>
                </c:pt>
                <c:pt idx="2168">
                  <c:v>42613</c:v>
                </c:pt>
                <c:pt idx="2169">
                  <c:v>42614</c:v>
                </c:pt>
                <c:pt idx="2170">
                  <c:v>42615</c:v>
                </c:pt>
                <c:pt idx="2171">
                  <c:v>42619</c:v>
                </c:pt>
                <c:pt idx="2172">
                  <c:v>42620</c:v>
                </c:pt>
                <c:pt idx="2173">
                  <c:v>42621</c:v>
                </c:pt>
                <c:pt idx="2174">
                  <c:v>42622</c:v>
                </c:pt>
                <c:pt idx="2175">
                  <c:v>42625</c:v>
                </c:pt>
                <c:pt idx="2176">
                  <c:v>42626</c:v>
                </c:pt>
                <c:pt idx="2177">
                  <c:v>42627</c:v>
                </c:pt>
                <c:pt idx="2178">
                  <c:v>42628</c:v>
                </c:pt>
                <c:pt idx="2179">
                  <c:v>42629</c:v>
                </c:pt>
                <c:pt idx="2180">
                  <c:v>42632</c:v>
                </c:pt>
                <c:pt idx="2181">
                  <c:v>42633</c:v>
                </c:pt>
                <c:pt idx="2182">
                  <c:v>42634</c:v>
                </c:pt>
                <c:pt idx="2183">
                  <c:v>42635</c:v>
                </c:pt>
                <c:pt idx="2184">
                  <c:v>42636</c:v>
                </c:pt>
                <c:pt idx="2185">
                  <c:v>42639</c:v>
                </c:pt>
                <c:pt idx="2186">
                  <c:v>42640</c:v>
                </c:pt>
                <c:pt idx="2187">
                  <c:v>42641</c:v>
                </c:pt>
                <c:pt idx="2188">
                  <c:v>42642</c:v>
                </c:pt>
                <c:pt idx="2189">
                  <c:v>42643</c:v>
                </c:pt>
                <c:pt idx="2190">
                  <c:v>42646</c:v>
                </c:pt>
                <c:pt idx="2191">
                  <c:v>42647</c:v>
                </c:pt>
                <c:pt idx="2192">
                  <c:v>42648</c:v>
                </c:pt>
                <c:pt idx="2193">
                  <c:v>42649</c:v>
                </c:pt>
                <c:pt idx="2194">
                  <c:v>42650</c:v>
                </c:pt>
                <c:pt idx="2195">
                  <c:v>42654</c:v>
                </c:pt>
                <c:pt idx="2196">
                  <c:v>42655</c:v>
                </c:pt>
                <c:pt idx="2197">
                  <c:v>42656</c:v>
                </c:pt>
                <c:pt idx="2198">
                  <c:v>42657</c:v>
                </c:pt>
                <c:pt idx="2199">
                  <c:v>42660</c:v>
                </c:pt>
                <c:pt idx="2200">
                  <c:v>42661</c:v>
                </c:pt>
                <c:pt idx="2201">
                  <c:v>42662</c:v>
                </c:pt>
                <c:pt idx="2202">
                  <c:v>42663</c:v>
                </c:pt>
                <c:pt idx="2203">
                  <c:v>42664</c:v>
                </c:pt>
                <c:pt idx="2204">
                  <c:v>42667</c:v>
                </c:pt>
                <c:pt idx="2205">
                  <c:v>42668</c:v>
                </c:pt>
                <c:pt idx="2206">
                  <c:v>42669</c:v>
                </c:pt>
                <c:pt idx="2207">
                  <c:v>42670</c:v>
                </c:pt>
                <c:pt idx="2208">
                  <c:v>42671</c:v>
                </c:pt>
                <c:pt idx="2209">
                  <c:v>42674</c:v>
                </c:pt>
                <c:pt idx="2210">
                  <c:v>42675</c:v>
                </c:pt>
                <c:pt idx="2211">
                  <c:v>42676</c:v>
                </c:pt>
                <c:pt idx="2212">
                  <c:v>42677</c:v>
                </c:pt>
                <c:pt idx="2213">
                  <c:v>42678</c:v>
                </c:pt>
                <c:pt idx="2214">
                  <c:v>42681</c:v>
                </c:pt>
                <c:pt idx="2215">
                  <c:v>42682</c:v>
                </c:pt>
                <c:pt idx="2216">
                  <c:v>42683</c:v>
                </c:pt>
                <c:pt idx="2217">
                  <c:v>42684</c:v>
                </c:pt>
                <c:pt idx="2218">
                  <c:v>42688</c:v>
                </c:pt>
                <c:pt idx="2219">
                  <c:v>42689</c:v>
                </c:pt>
                <c:pt idx="2220">
                  <c:v>42690</c:v>
                </c:pt>
                <c:pt idx="2221">
                  <c:v>42691</c:v>
                </c:pt>
                <c:pt idx="2222">
                  <c:v>42692</c:v>
                </c:pt>
                <c:pt idx="2223">
                  <c:v>42695</c:v>
                </c:pt>
                <c:pt idx="2224">
                  <c:v>42696</c:v>
                </c:pt>
                <c:pt idx="2225">
                  <c:v>42697</c:v>
                </c:pt>
                <c:pt idx="2226">
                  <c:v>42699</c:v>
                </c:pt>
                <c:pt idx="2227">
                  <c:v>42702</c:v>
                </c:pt>
                <c:pt idx="2228">
                  <c:v>42703</c:v>
                </c:pt>
                <c:pt idx="2229">
                  <c:v>42704</c:v>
                </c:pt>
                <c:pt idx="2230">
                  <c:v>42705</c:v>
                </c:pt>
                <c:pt idx="2231">
                  <c:v>42706</c:v>
                </c:pt>
                <c:pt idx="2232">
                  <c:v>42709</c:v>
                </c:pt>
                <c:pt idx="2233">
                  <c:v>42710</c:v>
                </c:pt>
                <c:pt idx="2234">
                  <c:v>42711</c:v>
                </c:pt>
                <c:pt idx="2235">
                  <c:v>42712</c:v>
                </c:pt>
                <c:pt idx="2236">
                  <c:v>42713</c:v>
                </c:pt>
                <c:pt idx="2237">
                  <c:v>42716</c:v>
                </c:pt>
                <c:pt idx="2238">
                  <c:v>42717</c:v>
                </c:pt>
                <c:pt idx="2239">
                  <c:v>42718</c:v>
                </c:pt>
                <c:pt idx="2240">
                  <c:v>42719</c:v>
                </c:pt>
                <c:pt idx="2241">
                  <c:v>42720</c:v>
                </c:pt>
                <c:pt idx="2242">
                  <c:v>42723</c:v>
                </c:pt>
                <c:pt idx="2243">
                  <c:v>42724</c:v>
                </c:pt>
                <c:pt idx="2244">
                  <c:v>42725</c:v>
                </c:pt>
                <c:pt idx="2245">
                  <c:v>42726</c:v>
                </c:pt>
                <c:pt idx="2246">
                  <c:v>42727</c:v>
                </c:pt>
                <c:pt idx="2247">
                  <c:v>42731</c:v>
                </c:pt>
                <c:pt idx="2248">
                  <c:v>42732</c:v>
                </c:pt>
                <c:pt idx="2249">
                  <c:v>42733</c:v>
                </c:pt>
                <c:pt idx="2250">
                  <c:v>42734</c:v>
                </c:pt>
                <c:pt idx="2251">
                  <c:v>42738</c:v>
                </c:pt>
                <c:pt idx="2252">
                  <c:v>42739</c:v>
                </c:pt>
                <c:pt idx="2253">
                  <c:v>42740</c:v>
                </c:pt>
                <c:pt idx="2254">
                  <c:v>42741</c:v>
                </c:pt>
                <c:pt idx="2255">
                  <c:v>42744</c:v>
                </c:pt>
                <c:pt idx="2256">
                  <c:v>42745</c:v>
                </c:pt>
                <c:pt idx="2257">
                  <c:v>42746</c:v>
                </c:pt>
                <c:pt idx="2258">
                  <c:v>42747</c:v>
                </c:pt>
                <c:pt idx="2259">
                  <c:v>42748</c:v>
                </c:pt>
                <c:pt idx="2260">
                  <c:v>42752</c:v>
                </c:pt>
                <c:pt idx="2261">
                  <c:v>42753</c:v>
                </c:pt>
                <c:pt idx="2262">
                  <c:v>42754</c:v>
                </c:pt>
                <c:pt idx="2263">
                  <c:v>42755</c:v>
                </c:pt>
                <c:pt idx="2264">
                  <c:v>42758</c:v>
                </c:pt>
                <c:pt idx="2265">
                  <c:v>42759</c:v>
                </c:pt>
                <c:pt idx="2266">
                  <c:v>42760</c:v>
                </c:pt>
                <c:pt idx="2267">
                  <c:v>42761</c:v>
                </c:pt>
                <c:pt idx="2268">
                  <c:v>42762</c:v>
                </c:pt>
                <c:pt idx="2269">
                  <c:v>42765</c:v>
                </c:pt>
                <c:pt idx="2270">
                  <c:v>42766</c:v>
                </c:pt>
                <c:pt idx="2271">
                  <c:v>42767</c:v>
                </c:pt>
                <c:pt idx="2272">
                  <c:v>42768</c:v>
                </c:pt>
                <c:pt idx="2273">
                  <c:v>42769</c:v>
                </c:pt>
                <c:pt idx="2274">
                  <c:v>42772</c:v>
                </c:pt>
                <c:pt idx="2275">
                  <c:v>42773</c:v>
                </c:pt>
                <c:pt idx="2276">
                  <c:v>42774</c:v>
                </c:pt>
                <c:pt idx="2277">
                  <c:v>42775</c:v>
                </c:pt>
                <c:pt idx="2278">
                  <c:v>42776</c:v>
                </c:pt>
                <c:pt idx="2279">
                  <c:v>42779</c:v>
                </c:pt>
                <c:pt idx="2280">
                  <c:v>42780</c:v>
                </c:pt>
                <c:pt idx="2281">
                  <c:v>42781</c:v>
                </c:pt>
                <c:pt idx="2282">
                  <c:v>42782</c:v>
                </c:pt>
                <c:pt idx="2283">
                  <c:v>42783</c:v>
                </c:pt>
                <c:pt idx="2284">
                  <c:v>42787</c:v>
                </c:pt>
                <c:pt idx="2285">
                  <c:v>42788</c:v>
                </c:pt>
                <c:pt idx="2286">
                  <c:v>42789</c:v>
                </c:pt>
                <c:pt idx="2287">
                  <c:v>42790</c:v>
                </c:pt>
                <c:pt idx="2288">
                  <c:v>42793</c:v>
                </c:pt>
                <c:pt idx="2289">
                  <c:v>42794</c:v>
                </c:pt>
                <c:pt idx="2290">
                  <c:v>42795</c:v>
                </c:pt>
                <c:pt idx="2291">
                  <c:v>42796</c:v>
                </c:pt>
                <c:pt idx="2292">
                  <c:v>42797</c:v>
                </c:pt>
                <c:pt idx="2293">
                  <c:v>42800</c:v>
                </c:pt>
                <c:pt idx="2294">
                  <c:v>42801</c:v>
                </c:pt>
                <c:pt idx="2295">
                  <c:v>42802</c:v>
                </c:pt>
                <c:pt idx="2296">
                  <c:v>42803</c:v>
                </c:pt>
                <c:pt idx="2297">
                  <c:v>42804</c:v>
                </c:pt>
                <c:pt idx="2298">
                  <c:v>42807</c:v>
                </c:pt>
                <c:pt idx="2299">
                  <c:v>42808</c:v>
                </c:pt>
                <c:pt idx="2300">
                  <c:v>42809</c:v>
                </c:pt>
                <c:pt idx="2301">
                  <c:v>42810</c:v>
                </c:pt>
                <c:pt idx="2302">
                  <c:v>42811</c:v>
                </c:pt>
                <c:pt idx="2303">
                  <c:v>42814</c:v>
                </c:pt>
                <c:pt idx="2304">
                  <c:v>42815</c:v>
                </c:pt>
                <c:pt idx="2305">
                  <c:v>42816</c:v>
                </c:pt>
                <c:pt idx="2306">
                  <c:v>42817</c:v>
                </c:pt>
                <c:pt idx="2307">
                  <c:v>42818</c:v>
                </c:pt>
                <c:pt idx="2308">
                  <c:v>42821</c:v>
                </c:pt>
                <c:pt idx="2309">
                  <c:v>42822</c:v>
                </c:pt>
                <c:pt idx="2310">
                  <c:v>42823</c:v>
                </c:pt>
                <c:pt idx="2311">
                  <c:v>42824</c:v>
                </c:pt>
                <c:pt idx="2312">
                  <c:v>42825</c:v>
                </c:pt>
                <c:pt idx="2313">
                  <c:v>42828</c:v>
                </c:pt>
                <c:pt idx="2314">
                  <c:v>42829</c:v>
                </c:pt>
                <c:pt idx="2315">
                  <c:v>42830</c:v>
                </c:pt>
                <c:pt idx="2316">
                  <c:v>42831</c:v>
                </c:pt>
                <c:pt idx="2317">
                  <c:v>42832</c:v>
                </c:pt>
                <c:pt idx="2318">
                  <c:v>42835</c:v>
                </c:pt>
                <c:pt idx="2319">
                  <c:v>42836</c:v>
                </c:pt>
                <c:pt idx="2320">
                  <c:v>42837</c:v>
                </c:pt>
                <c:pt idx="2321">
                  <c:v>42838</c:v>
                </c:pt>
                <c:pt idx="2322">
                  <c:v>42842</c:v>
                </c:pt>
                <c:pt idx="2323">
                  <c:v>42843</c:v>
                </c:pt>
                <c:pt idx="2324">
                  <c:v>42844</c:v>
                </c:pt>
                <c:pt idx="2325">
                  <c:v>42845</c:v>
                </c:pt>
                <c:pt idx="2326">
                  <c:v>42846</c:v>
                </c:pt>
                <c:pt idx="2327">
                  <c:v>42849</c:v>
                </c:pt>
                <c:pt idx="2328">
                  <c:v>42850</c:v>
                </c:pt>
                <c:pt idx="2329">
                  <c:v>42851</c:v>
                </c:pt>
                <c:pt idx="2330">
                  <c:v>42852</c:v>
                </c:pt>
                <c:pt idx="2331">
                  <c:v>42853</c:v>
                </c:pt>
                <c:pt idx="2332">
                  <c:v>42856</c:v>
                </c:pt>
                <c:pt idx="2333">
                  <c:v>42857</c:v>
                </c:pt>
                <c:pt idx="2334">
                  <c:v>42858</c:v>
                </c:pt>
                <c:pt idx="2335">
                  <c:v>42859</c:v>
                </c:pt>
                <c:pt idx="2336">
                  <c:v>42860</c:v>
                </c:pt>
                <c:pt idx="2337">
                  <c:v>42863</c:v>
                </c:pt>
                <c:pt idx="2338">
                  <c:v>42864</c:v>
                </c:pt>
                <c:pt idx="2339">
                  <c:v>42865</c:v>
                </c:pt>
                <c:pt idx="2340">
                  <c:v>42866</c:v>
                </c:pt>
                <c:pt idx="2341">
                  <c:v>42867</c:v>
                </c:pt>
                <c:pt idx="2342">
                  <c:v>42870</c:v>
                </c:pt>
                <c:pt idx="2343">
                  <c:v>42871</c:v>
                </c:pt>
                <c:pt idx="2344">
                  <c:v>42872</c:v>
                </c:pt>
                <c:pt idx="2345">
                  <c:v>42873</c:v>
                </c:pt>
                <c:pt idx="2346">
                  <c:v>42874</c:v>
                </c:pt>
                <c:pt idx="2347">
                  <c:v>42877</c:v>
                </c:pt>
                <c:pt idx="2348">
                  <c:v>42878</c:v>
                </c:pt>
                <c:pt idx="2349">
                  <c:v>42879</c:v>
                </c:pt>
                <c:pt idx="2350">
                  <c:v>42880</c:v>
                </c:pt>
                <c:pt idx="2351">
                  <c:v>42881</c:v>
                </c:pt>
                <c:pt idx="2352">
                  <c:v>42885</c:v>
                </c:pt>
                <c:pt idx="2353">
                  <c:v>42886</c:v>
                </c:pt>
                <c:pt idx="2354">
                  <c:v>42887</c:v>
                </c:pt>
                <c:pt idx="2355">
                  <c:v>42888</c:v>
                </c:pt>
                <c:pt idx="2356">
                  <c:v>42891</c:v>
                </c:pt>
                <c:pt idx="2357">
                  <c:v>42892</c:v>
                </c:pt>
                <c:pt idx="2358">
                  <c:v>42893</c:v>
                </c:pt>
                <c:pt idx="2359">
                  <c:v>42894</c:v>
                </c:pt>
                <c:pt idx="2360">
                  <c:v>42895</c:v>
                </c:pt>
                <c:pt idx="2361">
                  <c:v>42898</c:v>
                </c:pt>
                <c:pt idx="2362">
                  <c:v>42899</c:v>
                </c:pt>
                <c:pt idx="2363">
                  <c:v>42900</c:v>
                </c:pt>
                <c:pt idx="2364">
                  <c:v>42901</c:v>
                </c:pt>
                <c:pt idx="2365">
                  <c:v>42902</c:v>
                </c:pt>
                <c:pt idx="2366">
                  <c:v>42905</c:v>
                </c:pt>
                <c:pt idx="2367">
                  <c:v>42906</c:v>
                </c:pt>
                <c:pt idx="2368">
                  <c:v>42907</c:v>
                </c:pt>
                <c:pt idx="2369">
                  <c:v>42908</c:v>
                </c:pt>
                <c:pt idx="2370">
                  <c:v>42909</c:v>
                </c:pt>
                <c:pt idx="2371">
                  <c:v>42912</c:v>
                </c:pt>
                <c:pt idx="2372">
                  <c:v>42913</c:v>
                </c:pt>
                <c:pt idx="2373">
                  <c:v>42914</c:v>
                </c:pt>
                <c:pt idx="2374">
                  <c:v>42915</c:v>
                </c:pt>
                <c:pt idx="2375">
                  <c:v>42916</c:v>
                </c:pt>
                <c:pt idx="2376">
                  <c:v>42919</c:v>
                </c:pt>
                <c:pt idx="2377">
                  <c:v>42921</c:v>
                </c:pt>
                <c:pt idx="2378">
                  <c:v>42922</c:v>
                </c:pt>
                <c:pt idx="2379">
                  <c:v>42923</c:v>
                </c:pt>
                <c:pt idx="2380">
                  <c:v>42926</c:v>
                </c:pt>
                <c:pt idx="2381">
                  <c:v>42927</c:v>
                </c:pt>
                <c:pt idx="2382">
                  <c:v>42928</c:v>
                </c:pt>
                <c:pt idx="2383">
                  <c:v>42929</c:v>
                </c:pt>
                <c:pt idx="2384">
                  <c:v>42930</c:v>
                </c:pt>
                <c:pt idx="2385">
                  <c:v>42933</c:v>
                </c:pt>
                <c:pt idx="2386">
                  <c:v>42934</c:v>
                </c:pt>
                <c:pt idx="2387">
                  <c:v>42935</c:v>
                </c:pt>
                <c:pt idx="2388">
                  <c:v>42936</c:v>
                </c:pt>
                <c:pt idx="2389">
                  <c:v>42937</c:v>
                </c:pt>
                <c:pt idx="2390">
                  <c:v>42940</c:v>
                </c:pt>
                <c:pt idx="2391">
                  <c:v>42941</c:v>
                </c:pt>
                <c:pt idx="2392">
                  <c:v>42942</c:v>
                </c:pt>
                <c:pt idx="2393">
                  <c:v>42943</c:v>
                </c:pt>
                <c:pt idx="2394">
                  <c:v>42944</c:v>
                </c:pt>
                <c:pt idx="2395">
                  <c:v>42947</c:v>
                </c:pt>
                <c:pt idx="2396">
                  <c:v>42948</c:v>
                </c:pt>
                <c:pt idx="2397">
                  <c:v>42949</c:v>
                </c:pt>
                <c:pt idx="2398">
                  <c:v>42950</c:v>
                </c:pt>
                <c:pt idx="2399">
                  <c:v>42951</c:v>
                </c:pt>
                <c:pt idx="2400">
                  <c:v>42954</c:v>
                </c:pt>
                <c:pt idx="2401">
                  <c:v>42955</c:v>
                </c:pt>
                <c:pt idx="2402">
                  <c:v>42956</c:v>
                </c:pt>
                <c:pt idx="2403">
                  <c:v>42957</c:v>
                </c:pt>
                <c:pt idx="2404">
                  <c:v>42958</c:v>
                </c:pt>
                <c:pt idx="2405">
                  <c:v>42961</c:v>
                </c:pt>
                <c:pt idx="2406">
                  <c:v>42962</c:v>
                </c:pt>
                <c:pt idx="2407">
                  <c:v>42963</c:v>
                </c:pt>
                <c:pt idx="2408">
                  <c:v>42964</c:v>
                </c:pt>
                <c:pt idx="2409">
                  <c:v>42965</c:v>
                </c:pt>
                <c:pt idx="2410">
                  <c:v>42968</c:v>
                </c:pt>
                <c:pt idx="2411">
                  <c:v>42969</c:v>
                </c:pt>
                <c:pt idx="2412">
                  <c:v>42970</c:v>
                </c:pt>
                <c:pt idx="2413">
                  <c:v>42971</c:v>
                </c:pt>
                <c:pt idx="2414">
                  <c:v>42972</c:v>
                </c:pt>
                <c:pt idx="2415">
                  <c:v>42975</c:v>
                </c:pt>
                <c:pt idx="2416">
                  <c:v>42976</c:v>
                </c:pt>
                <c:pt idx="2417">
                  <c:v>42977</c:v>
                </c:pt>
                <c:pt idx="2418">
                  <c:v>42978</c:v>
                </c:pt>
                <c:pt idx="2419">
                  <c:v>42979</c:v>
                </c:pt>
              </c:numCache>
            </c:numRef>
          </c:cat>
          <c:val>
            <c:numRef>
              <c:f>Sheet1!$C$2:$C$2421</c:f>
              <c:numCache>
                <c:formatCode>General</c:formatCode>
                <c:ptCount val="2420"/>
                <c:pt idx="0">
                  <c:v>4.3499999999999996</c:v>
                </c:pt>
                <c:pt idx="1">
                  <c:v>4.37</c:v>
                </c:pt>
                <c:pt idx="2">
                  <c:v>4.3600000000000003</c:v>
                </c:pt>
                <c:pt idx="3">
                  <c:v>4.34</c:v>
                </c:pt>
                <c:pt idx="4">
                  <c:v>4.3499999999999996</c:v>
                </c:pt>
                <c:pt idx="5">
                  <c:v>4.32</c:v>
                </c:pt>
                <c:pt idx="6">
                  <c:v>4.4400000000000004</c:v>
                </c:pt>
                <c:pt idx="7">
                  <c:v>4.3899999999999997</c:v>
                </c:pt>
                <c:pt idx="8">
                  <c:v>4.37</c:v>
                </c:pt>
                <c:pt idx="9">
                  <c:v>4.28</c:v>
                </c:pt>
                <c:pt idx="10">
                  <c:v>4.32</c:v>
                </c:pt>
                <c:pt idx="11">
                  <c:v>4.25</c:v>
                </c:pt>
                <c:pt idx="12">
                  <c:v>4.28</c:v>
                </c:pt>
                <c:pt idx="13">
                  <c:v>4.2300000000000004</c:v>
                </c:pt>
                <c:pt idx="14">
                  <c:v>4.2300000000000004</c:v>
                </c:pt>
                <c:pt idx="15">
                  <c:v>4.3600000000000003</c:v>
                </c:pt>
                <c:pt idx="16">
                  <c:v>4.28</c:v>
                </c:pt>
                <c:pt idx="17">
                  <c:v>4.29</c:v>
                </c:pt>
                <c:pt idx="18">
                  <c:v>4.34</c:v>
                </c:pt>
                <c:pt idx="19">
                  <c:v>4.4400000000000004</c:v>
                </c:pt>
                <c:pt idx="20">
                  <c:v>4.3499999999999996</c:v>
                </c:pt>
                <c:pt idx="21">
                  <c:v>4.32</c:v>
                </c:pt>
                <c:pt idx="22">
                  <c:v>4.37</c:v>
                </c:pt>
                <c:pt idx="23">
                  <c:v>4.33</c:v>
                </c:pt>
                <c:pt idx="24">
                  <c:v>4.37</c:v>
                </c:pt>
                <c:pt idx="25">
                  <c:v>4.51</c:v>
                </c:pt>
                <c:pt idx="26">
                  <c:v>4.43</c:v>
                </c:pt>
                <c:pt idx="27">
                  <c:v>4.41</c:v>
                </c:pt>
                <c:pt idx="28">
                  <c:v>4.46</c:v>
                </c:pt>
                <c:pt idx="29">
                  <c:v>4.5199999999999996</c:v>
                </c:pt>
                <c:pt idx="30">
                  <c:v>4.67</c:v>
                </c:pt>
                <c:pt idx="31">
                  <c:v>4.58</c:v>
                </c:pt>
                <c:pt idx="32">
                  <c:v>4.66</c:v>
                </c:pt>
                <c:pt idx="33">
                  <c:v>4.6500000000000004</c:v>
                </c:pt>
                <c:pt idx="34">
                  <c:v>4.54</c:v>
                </c:pt>
                <c:pt idx="35">
                  <c:v>4.58</c:v>
                </c:pt>
                <c:pt idx="36">
                  <c:v>4.67</c:v>
                </c:pt>
                <c:pt idx="37">
                  <c:v>4.66</c:v>
                </c:pt>
                <c:pt idx="38">
                  <c:v>4.6500000000000004</c:v>
                </c:pt>
                <c:pt idx="39">
                  <c:v>4.55</c:v>
                </c:pt>
                <c:pt idx="40">
                  <c:v>4.41</c:v>
                </c:pt>
                <c:pt idx="41">
                  <c:v>4.42</c:v>
                </c:pt>
                <c:pt idx="42">
                  <c:v>4.5199999999999996</c:v>
                </c:pt>
                <c:pt idx="43">
                  <c:v>4.5999999999999996</c:v>
                </c:pt>
                <c:pt idx="44">
                  <c:v>4.57</c:v>
                </c:pt>
                <c:pt idx="45">
                  <c:v>4.55</c:v>
                </c:pt>
                <c:pt idx="46">
                  <c:v>4.45</c:v>
                </c:pt>
                <c:pt idx="47">
                  <c:v>4.53</c:v>
                </c:pt>
                <c:pt idx="48">
                  <c:v>4.4000000000000004</c:v>
                </c:pt>
                <c:pt idx="49">
                  <c:v>4.47</c:v>
                </c:pt>
                <c:pt idx="50">
                  <c:v>4.3499999999999996</c:v>
                </c:pt>
                <c:pt idx="51">
                  <c:v>4.29</c:v>
                </c:pt>
                <c:pt idx="52">
                  <c:v>4.3499999999999996</c:v>
                </c:pt>
                <c:pt idx="53">
                  <c:v>4.22</c:v>
                </c:pt>
                <c:pt idx="54">
                  <c:v>4.17</c:v>
                </c:pt>
                <c:pt idx="55">
                  <c:v>4.33</c:v>
                </c:pt>
                <c:pt idx="56">
                  <c:v>4.3</c:v>
                </c:pt>
                <c:pt idx="57">
                  <c:v>4.33</c:v>
                </c:pt>
                <c:pt idx="58">
                  <c:v>4.38</c:v>
                </c:pt>
                <c:pt idx="59">
                  <c:v>4.33</c:v>
                </c:pt>
                <c:pt idx="60">
                  <c:v>4.3</c:v>
                </c:pt>
                <c:pt idx="61">
                  <c:v>4.4000000000000004</c:v>
                </c:pt>
                <c:pt idx="62">
                  <c:v>4.38</c:v>
                </c:pt>
                <c:pt idx="63">
                  <c:v>4.4000000000000004</c:v>
                </c:pt>
                <c:pt idx="64">
                  <c:v>4.32</c:v>
                </c:pt>
                <c:pt idx="65">
                  <c:v>4.3600000000000003</c:v>
                </c:pt>
                <c:pt idx="66">
                  <c:v>4.37</c:v>
                </c:pt>
                <c:pt idx="67">
                  <c:v>4.3099999999999996</c:v>
                </c:pt>
                <c:pt idx="68">
                  <c:v>4.34</c:v>
                </c:pt>
                <c:pt idx="69">
                  <c:v>4.3</c:v>
                </c:pt>
                <c:pt idx="70">
                  <c:v>4.3499999999999996</c:v>
                </c:pt>
                <c:pt idx="71">
                  <c:v>4.42</c:v>
                </c:pt>
                <c:pt idx="72">
                  <c:v>4.54</c:v>
                </c:pt>
                <c:pt idx="73">
                  <c:v>4.54</c:v>
                </c:pt>
                <c:pt idx="74">
                  <c:v>4.51</c:v>
                </c:pt>
                <c:pt idx="75">
                  <c:v>4.4800000000000004</c:v>
                </c:pt>
                <c:pt idx="76">
                  <c:v>4.46</c:v>
                </c:pt>
                <c:pt idx="77">
                  <c:v>4.49</c:v>
                </c:pt>
                <c:pt idx="78">
                  <c:v>4.5599999999999996</c:v>
                </c:pt>
                <c:pt idx="79">
                  <c:v>4.6100000000000003</c:v>
                </c:pt>
                <c:pt idx="80">
                  <c:v>4.57</c:v>
                </c:pt>
                <c:pt idx="81">
                  <c:v>4.55</c:v>
                </c:pt>
                <c:pt idx="82">
                  <c:v>4.49</c:v>
                </c:pt>
                <c:pt idx="83">
                  <c:v>4.49</c:v>
                </c:pt>
                <c:pt idx="84">
                  <c:v>4.57</c:v>
                </c:pt>
                <c:pt idx="85">
                  <c:v>4.58</c:v>
                </c:pt>
                <c:pt idx="86">
                  <c:v>4.6399999999999997</c:v>
                </c:pt>
                <c:pt idx="87">
                  <c:v>4.6100000000000003</c:v>
                </c:pt>
                <c:pt idx="88">
                  <c:v>4.5</c:v>
                </c:pt>
                <c:pt idx="89">
                  <c:v>4.53</c:v>
                </c:pt>
                <c:pt idx="90">
                  <c:v>4.53</c:v>
                </c:pt>
                <c:pt idx="91">
                  <c:v>4.62</c:v>
                </c:pt>
                <c:pt idx="92">
                  <c:v>4.63</c:v>
                </c:pt>
                <c:pt idx="93">
                  <c:v>4.5599999999999996</c:v>
                </c:pt>
                <c:pt idx="94">
                  <c:v>4.58</c:v>
                </c:pt>
                <c:pt idx="95">
                  <c:v>4.5599999999999996</c:v>
                </c:pt>
                <c:pt idx="96">
                  <c:v>4.53</c:v>
                </c:pt>
                <c:pt idx="97">
                  <c:v>4.55</c:v>
                </c:pt>
                <c:pt idx="98">
                  <c:v>4.63</c:v>
                </c:pt>
                <c:pt idx="99">
                  <c:v>4.57</c:v>
                </c:pt>
                <c:pt idx="100">
                  <c:v>4.6500000000000004</c:v>
                </c:pt>
                <c:pt idx="101">
                  <c:v>4.71</c:v>
                </c:pt>
                <c:pt idx="102">
                  <c:v>4.76</c:v>
                </c:pt>
                <c:pt idx="103">
                  <c:v>4.72</c:v>
                </c:pt>
                <c:pt idx="104">
                  <c:v>4.68</c:v>
                </c:pt>
                <c:pt idx="105">
                  <c:v>4.63</c:v>
                </c:pt>
                <c:pt idx="106">
                  <c:v>4.71</c:v>
                </c:pt>
                <c:pt idx="107">
                  <c:v>4.75</c:v>
                </c:pt>
                <c:pt idx="108">
                  <c:v>4.6500000000000004</c:v>
                </c:pt>
                <c:pt idx="109">
                  <c:v>4.6399999999999997</c:v>
                </c:pt>
                <c:pt idx="110">
                  <c:v>4.7</c:v>
                </c:pt>
                <c:pt idx="111">
                  <c:v>4.72</c:v>
                </c:pt>
                <c:pt idx="112">
                  <c:v>4.7699999999999996</c:v>
                </c:pt>
                <c:pt idx="113">
                  <c:v>4.79</c:v>
                </c:pt>
                <c:pt idx="114">
                  <c:v>4.7699999999999996</c:v>
                </c:pt>
                <c:pt idx="115">
                  <c:v>4.78</c:v>
                </c:pt>
                <c:pt idx="116">
                  <c:v>4.72</c:v>
                </c:pt>
                <c:pt idx="117">
                  <c:v>4.76</c:v>
                </c:pt>
                <c:pt idx="118">
                  <c:v>4.71</c:v>
                </c:pt>
                <c:pt idx="119">
                  <c:v>4.71</c:v>
                </c:pt>
                <c:pt idx="120">
                  <c:v>4.6500000000000004</c:v>
                </c:pt>
                <c:pt idx="121">
                  <c:v>4.6500000000000004</c:v>
                </c:pt>
                <c:pt idx="122">
                  <c:v>4.62</c:v>
                </c:pt>
                <c:pt idx="123">
                  <c:v>4.53</c:v>
                </c:pt>
                <c:pt idx="124">
                  <c:v>4.53</c:v>
                </c:pt>
                <c:pt idx="125">
                  <c:v>4.55</c:v>
                </c:pt>
                <c:pt idx="126">
                  <c:v>4.51</c:v>
                </c:pt>
                <c:pt idx="127">
                  <c:v>4.53</c:v>
                </c:pt>
                <c:pt idx="128">
                  <c:v>4.51</c:v>
                </c:pt>
                <c:pt idx="129">
                  <c:v>4.46</c:v>
                </c:pt>
                <c:pt idx="130">
                  <c:v>4.42</c:v>
                </c:pt>
                <c:pt idx="131">
                  <c:v>4.42</c:v>
                </c:pt>
                <c:pt idx="132">
                  <c:v>4.5199999999999996</c:v>
                </c:pt>
                <c:pt idx="133">
                  <c:v>4.47</c:v>
                </c:pt>
                <c:pt idx="134">
                  <c:v>4.4800000000000004</c:v>
                </c:pt>
                <c:pt idx="135">
                  <c:v>4.59</c:v>
                </c:pt>
                <c:pt idx="136">
                  <c:v>4.6500000000000004</c:v>
                </c:pt>
                <c:pt idx="137">
                  <c:v>4.66</c:v>
                </c:pt>
                <c:pt idx="138">
                  <c:v>4.6399999999999997</c:v>
                </c:pt>
                <c:pt idx="139">
                  <c:v>4.67</c:v>
                </c:pt>
                <c:pt idx="140">
                  <c:v>4.6900000000000004</c:v>
                </c:pt>
                <c:pt idx="141">
                  <c:v>4.5999999999999996</c:v>
                </c:pt>
                <c:pt idx="142">
                  <c:v>4.6900000000000004</c:v>
                </c:pt>
                <c:pt idx="143">
                  <c:v>4.63</c:v>
                </c:pt>
                <c:pt idx="144">
                  <c:v>4.6399999999999997</c:v>
                </c:pt>
                <c:pt idx="145">
                  <c:v>4.6399999999999997</c:v>
                </c:pt>
                <c:pt idx="146">
                  <c:v>4.59</c:v>
                </c:pt>
                <c:pt idx="147">
                  <c:v>4.57</c:v>
                </c:pt>
                <c:pt idx="148">
                  <c:v>4.58</c:v>
                </c:pt>
                <c:pt idx="149">
                  <c:v>4.63</c:v>
                </c:pt>
                <c:pt idx="150">
                  <c:v>4.68</c:v>
                </c:pt>
                <c:pt idx="151">
                  <c:v>4.5599999999999996</c:v>
                </c:pt>
                <c:pt idx="152">
                  <c:v>4.55</c:v>
                </c:pt>
                <c:pt idx="153">
                  <c:v>4.6100000000000003</c:v>
                </c:pt>
                <c:pt idx="154">
                  <c:v>4.55</c:v>
                </c:pt>
                <c:pt idx="155">
                  <c:v>4.57</c:v>
                </c:pt>
                <c:pt idx="156">
                  <c:v>4.5199999999999996</c:v>
                </c:pt>
                <c:pt idx="157">
                  <c:v>4.47</c:v>
                </c:pt>
                <c:pt idx="158">
                  <c:v>4.4400000000000004</c:v>
                </c:pt>
                <c:pt idx="159">
                  <c:v>4.47</c:v>
                </c:pt>
                <c:pt idx="160">
                  <c:v>4.43</c:v>
                </c:pt>
                <c:pt idx="161">
                  <c:v>4.46</c:v>
                </c:pt>
                <c:pt idx="162">
                  <c:v>4.46</c:v>
                </c:pt>
                <c:pt idx="163">
                  <c:v>4.4000000000000004</c:v>
                </c:pt>
                <c:pt idx="164">
                  <c:v>4.4000000000000004</c:v>
                </c:pt>
                <c:pt idx="165">
                  <c:v>4.38</c:v>
                </c:pt>
                <c:pt idx="166">
                  <c:v>4.38</c:v>
                </c:pt>
                <c:pt idx="167">
                  <c:v>4.43</c:v>
                </c:pt>
                <c:pt idx="168">
                  <c:v>4.3600000000000003</c:v>
                </c:pt>
                <c:pt idx="169">
                  <c:v>4.32</c:v>
                </c:pt>
                <c:pt idx="170">
                  <c:v>4.2699999999999996</c:v>
                </c:pt>
                <c:pt idx="171">
                  <c:v>4.2699999999999996</c:v>
                </c:pt>
                <c:pt idx="172">
                  <c:v>4.26</c:v>
                </c:pt>
                <c:pt idx="173">
                  <c:v>4.2</c:v>
                </c:pt>
                <c:pt idx="174">
                  <c:v>4.2300000000000004</c:v>
                </c:pt>
                <c:pt idx="175">
                  <c:v>4.2</c:v>
                </c:pt>
                <c:pt idx="176">
                  <c:v>4.32</c:v>
                </c:pt>
                <c:pt idx="177">
                  <c:v>4.12</c:v>
                </c:pt>
                <c:pt idx="178">
                  <c:v>4.08</c:v>
                </c:pt>
                <c:pt idx="179">
                  <c:v>4.08</c:v>
                </c:pt>
                <c:pt idx="180">
                  <c:v>4.1399999999999997</c:v>
                </c:pt>
                <c:pt idx="181">
                  <c:v>4.3600000000000003</c:v>
                </c:pt>
                <c:pt idx="182">
                  <c:v>4.41</c:v>
                </c:pt>
                <c:pt idx="183">
                  <c:v>4.43</c:v>
                </c:pt>
                <c:pt idx="184">
                  <c:v>4.4000000000000004</c:v>
                </c:pt>
                <c:pt idx="185">
                  <c:v>4.4000000000000004</c:v>
                </c:pt>
                <c:pt idx="186">
                  <c:v>4.3600000000000003</c:v>
                </c:pt>
                <c:pt idx="187">
                  <c:v>4.13</c:v>
                </c:pt>
                <c:pt idx="188">
                  <c:v>4.3099999999999996</c:v>
                </c:pt>
                <c:pt idx="189">
                  <c:v>4.22</c:v>
                </c:pt>
                <c:pt idx="190">
                  <c:v>4.16</c:v>
                </c:pt>
                <c:pt idx="191">
                  <c:v>4.1100000000000003</c:v>
                </c:pt>
                <c:pt idx="192">
                  <c:v>3.99</c:v>
                </c:pt>
                <c:pt idx="193">
                  <c:v>4.01</c:v>
                </c:pt>
                <c:pt idx="194">
                  <c:v>4.09</c:v>
                </c:pt>
                <c:pt idx="195">
                  <c:v>4.1399999999999997</c:v>
                </c:pt>
                <c:pt idx="196">
                  <c:v>4.1500000000000004</c:v>
                </c:pt>
                <c:pt idx="197">
                  <c:v>4.2699999999999996</c:v>
                </c:pt>
                <c:pt idx="198">
                  <c:v>4.25</c:v>
                </c:pt>
                <c:pt idx="199">
                  <c:v>4.25</c:v>
                </c:pt>
                <c:pt idx="200">
                  <c:v>4.32</c:v>
                </c:pt>
                <c:pt idx="201">
                  <c:v>4.26</c:v>
                </c:pt>
                <c:pt idx="202">
                  <c:v>4.2</c:v>
                </c:pt>
                <c:pt idx="203">
                  <c:v>4.07</c:v>
                </c:pt>
                <c:pt idx="204">
                  <c:v>3.99</c:v>
                </c:pt>
                <c:pt idx="205">
                  <c:v>4.1100000000000003</c:v>
                </c:pt>
                <c:pt idx="206">
                  <c:v>4.12</c:v>
                </c:pt>
                <c:pt idx="207">
                  <c:v>4.1900000000000004</c:v>
                </c:pt>
                <c:pt idx="208">
                  <c:v>4.26</c:v>
                </c:pt>
                <c:pt idx="209">
                  <c:v>4.3</c:v>
                </c:pt>
                <c:pt idx="210">
                  <c:v>4.3499999999999996</c:v>
                </c:pt>
                <c:pt idx="211">
                  <c:v>4.33</c:v>
                </c:pt>
                <c:pt idx="212">
                  <c:v>4.2</c:v>
                </c:pt>
                <c:pt idx="213">
                  <c:v>4.13</c:v>
                </c:pt>
                <c:pt idx="214">
                  <c:v>4.1900000000000004</c:v>
                </c:pt>
                <c:pt idx="215">
                  <c:v>4.25</c:v>
                </c:pt>
                <c:pt idx="216">
                  <c:v>4.21</c:v>
                </c:pt>
                <c:pt idx="217">
                  <c:v>4.17</c:v>
                </c:pt>
                <c:pt idx="218">
                  <c:v>4.34</c:v>
                </c:pt>
                <c:pt idx="219">
                  <c:v>4.22</c:v>
                </c:pt>
                <c:pt idx="220">
                  <c:v>4.2</c:v>
                </c:pt>
                <c:pt idx="221">
                  <c:v>4.1399999999999997</c:v>
                </c:pt>
                <c:pt idx="222">
                  <c:v>3.96</c:v>
                </c:pt>
                <c:pt idx="223">
                  <c:v>3.64</c:v>
                </c:pt>
                <c:pt idx="224">
                  <c:v>3.7</c:v>
                </c:pt>
                <c:pt idx="225">
                  <c:v>3.78</c:v>
                </c:pt>
                <c:pt idx="226">
                  <c:v>3.63</c:v>
                </c:pt>
                <c:pt idx="227">
                  <c:v>3.54</c:v>
                </c:pt>
                <c:pt idx="228">
                  <c:v>3.45</c:v>
                </c:pt>
                <c:pt idx="229">
                  <c:v>3.22</c:v>
                </c:pt>
                <c:pt idx="230">
                  <c:v>3.18</c:v>
                </c:pt>
                <c:pt idx="231">
                  <c:v>3.17</c:v>
                </c:pt>
                <c:pt idx="232">
                  <c:v>3.06</c:v>
                </c:pt>
                <c:pt idx="233">
                  <c:v>3.11</c:v>
                </c:pt>
                <c:pt idx="234">
                  <c:v>3.16</c:v>
                </c:pt>
                <c:pt idx="235">
                  <c:v>3.06</c:v>
                </c:pt>
                <c:pt idx="236">
                  <c:v>3.09</c:v>
                </c:pt>
                <c:pt idx="237">
                  <c:v>3.07</c:v>
                </c:pt>
                <c:pt idx="238">
                  <c:v>3.07</c:v>
                </c:pt>
                <c:pt idx="239">
                  <c:v>2.98</c:v>
                </c:pt>
                <c:pt idx="240">
                  <c:v>2.86</c:v>
                </c:pt>
                <c:pt idx="241">
                  <c:v>2.66</c:v>
                </c:pt>
                <c:pt idx="242">
                  <c:v>2.5299999999999998</c:v>
                </c:pt>
                <c:pt idx="243">
                  <c:v>2.5499999999999998</c:v>
                </c:pt>
                <c:pt idx="244">
                  <c:v>2.6</c:v>
                </c:pt>
                <c:pt idx="245">
                  <c:v>2.63</c:v>
                </c:pt>
                <c:pt idx="246">
                  <c:v>2.63</c:v>
                </c:pt>
                <c:pt idx="247">
                  <c:v>2.61</c:v>
                </c:pt>
                <c:pt idx="248">
                  <c:v>2.63</c:v>
                </c:pt>
                <c:pt idx="249">
                  <c:v>2.58</c:v>
                </c:pt>
                <c:pt idx="250">
                  <c:v>2.69</c:v>
                </c:pt>
                <c:pt idx="251">
                  <c:v>2.83</c:v>
                </c:pt>
                <c:pt idx="252">
                  <c:v>3</c:v>
                </c:pt>
                <c:pt idx="253">
                  <c:v>3.04</c:v>
                </c:pt>
                <c:pt idx="254">
                  <c:v>3.05</c:v>
                </c:pt>
                <c:pt idx="255">
                  <c:v>3.04</c:v>
                </c:pt>
                <c:pt idx="256">
                  <c:v>3.04</c:v>
                </c:pt>
                <c:pt idx="257">
                  <c:v>2.99</c:v>
                </c:pt>
                <c:pt idx="258">
                  <c:v>3</c:v>
                </c:pt>
                <c:pt idx="259">
                  <c:v>2.89</c:v>
                </c:pt>
                <c:pt idx="260">
                  <c:v>2.86</c:v>
                </c:pt>
                <c:pt idx="261">
                  <c:v>2.89</c:v>
                </c:pt>
                <c:pt idx="262">
                  <c:v>2.97</c:v>
                </c:pt>
                <c:pt idx="263">
                  <c:v>3.15</c:v>
                </c:pt>
                <c:pt idx="264">
                  <c:v>3.25</c:v>
                </c:pt>
                <c:pt idx="265">
                  <c:v>3.32</c:v>
                </c:pt>
                <c:pt idx="266">
                  <c:v>3.39</c:v>
                </c:pt>
                <c:pt idx="267">
                  <c:v>3.26</c:v>
                </c:pt>
                <c:pt idx="268">
                  <c:v>3.44</c:v>
                </c:pt>
                <c:pt idx="269">
                  <c:v>3.57</c:v>
                </c:pt>
                <c:pt idx="270">
                  <c:v>3.58</c:v>
                </c:pt>
                <c:pt idx="271">
                  <c:v>3.47</c:v>
                </c:pt>
                <c:pt idx="272">
                  <c:v>3.64</c:v>
                </c:pt>
                <c:pt idx="273">
                  <c:v>3.65</c:v>
                </c:pt>
                <c:pt idx="274">
                  <c:v>3.63</c:v>
                </c:pt>
                <c:pt idx="275">
                  <c:v>3.7</c:v>
                </c:pt>
                <c:pt idx="276">
                  <c:v>3.69</c:v>
                </c:pt>
                <c:pt idx="277">
                  <c:v>3.54</c:v>
                </c:pt>
                <c:pt idx="278">
                  <c:v>3.45</c:v>
                </c:pt>
                <c:pt idx="279">
                  <c:v>3.47</c:v>
                </c:pt>
                <c:pt idx="280">
                  <c:v>3.68</c:v>
                </c:pt>
                <c:pt idx="281">
                  <c:v>3.47</c:v>
                </c:pt>
                <c:pt idx="282">
                  <c:v>3.54</c:v>
                </c:pt>
                <c:pt idx="283">
                  <c:v>3.68</c:v>
                </c:pt>
                <c:pt idx="284">
                  <c:v>3.56</c:v>
                </c:pt>
                <c:pt idx="285">
                  <c:v>3.53</c:v>
                </c:pt>
                <c:pt idx="286">
                  <c:v>3.49</c:v>
                </c:pt>
                <c:pt idx="287">
                  <c:v>3.59</c:v>
                </c:pt>
                <c:pt idx="288">
                  <c:v>3.66</c:v>
                </c:pt>
                <c:pt idx="289">
                  <c:v>3.71</c:v>
                </c:pt>
                <c:pt idx="290">
                  <c:v>3.64</c:v>
                </c:pt>
                <c:pt idx="291">
                  <c:v>3.67</c:v>
                </c:pt>
                <c:pt idx="292">
                  <c:v>3.69</c:v>
                </c:pt>
                <c:pt idx="293">
                  <c:v>3.51</c:v>
                </c:pt>
                <c:pt idx="294">
                  <c:v>3.5</c:v>
                </c:pt>
                <c:pt idx="295">
                  <c:v>3.59</c:v>
                </c:pt>
                <c:pt idx="296">
                  <c:v>3.7</c:v>
                </c:pt>
                <c:pt idx="297">
                  <c:v>3.67</c:v>
                </c:pt>
                <c:pt idx="298">
                  <c:v>3.63</c:v>
                </c:pt>
                <c:pt idx="299">
                  <c:v>3.66</c:v>
                </c:pt>
                <c:pt idx="300">
                  <c:v>3.76</c:v>
                </c:pt>
                <c:pt idx="301">
                  <c:v>3.83</c:v>
                </c:pt>
                <c:pt idx="302">
                  <c:v>3.57</c:v>
                </c:pt>
                <c:pt idx="303">
                  <c:v>3.62</c:v>
                </c:pt>
                <c:pt idx="304">
                  <c:v>3.65</c:v>
                </c:pt>
                <c:pt idx="305">
                  <c:v>3.69</c:v>
                </c:pt>
                <c:pt idx="306">
                  <c:v>3.6</c:v>
                </c:pt>
                <c:pt idx="307">
                  <c:v>3.73</c:v>
                </c:pt>
                <c:pt idx="308">
                  <c:v>3.66</c:v>
                </c:pt>
                <c:pt idx="309">
                  <c:v>3.62</c:v>
                </c:pt>
                <c:pt idx="310">
                  <c:v>3.6</c:v>
                </c:pt>
                <c:pt idx="311">
                  <c:v>3.56</c:v>
                </c:pt>
                <c:pt idx="312">
                  <c:v>3.51</c:v>
                </c:pt>
                <c:pt idx="313">
                  <c:v>3.57</c:v>
                </c:pt>
                <c:pt idx="314">
                  <c:v>3.7</c:v>
                </c:pt>
                <c:pt idx="315">
                  <c:v>3.73</c:v>
                </c:pt>
                <c:pt idx="316">
                  <c:v>3.72</c:v>
                </c:pt>
                <c:pt idx="317">
                  <c:v>3.66</c:v>
                </c:pt>
                <c:pt idx="318">
                  <c:v>3.76</c:v>
                </c:pt>
                <c:pt idx="319">
                  <c:v>3.69</c:v>
                </c:pt>
                <c:pt idx="320">
                  <c:v>3.64</c:v>
                </c:pt>
                <c:pt idx="321">
                  <c:v>3.66</c:v>
                </c:pt>
                <c:pt idx="322">
                  <c:v>3.72</c:v>
                </c:pt>
                <c:pt idx="323">
                  <c:v>3.79</c:v>
                </c:pt>
                <c:pt idx="324">
                  <c:v>3.69</c:v>
                </c:pt>
                <c:pt idx="325">
                  <c:v>3.74</c:v>
                </c:pt>
                <c:pt idx="326">
                  <c:v>3.82</c:v>
                </c:pt>
                <c:pt idx="327">
                  <c:v>3.8</c:v>
                </c:pt>
                <c:pt idx="328">
                  <c:v>3.89</c:v>
                </c:pt>
                <c:pt idx="329">
                  <c:v>3.84</c:v>
                </c:pt>
                <c:pt idx="330">
                  <c:v>3.97</c:v>
                </c:pt>
                <c:pt idx="331">
                  <c:v>4.01</c:v>
                </c:pt>
                <c:pt idx="332">
                  <c:v>4.05</c:v>
                </c:pt>
                <c:pt idx="333">
                  <c:v>4.09</c:v>
                </c:pt>
                <c:pt idx="334">
                  <c:v>4.0599999999999996</c:v>
                </c:pt>
                <c:pt idx="335">
                  <c:v>4.0599999999999996</c:v>
                </c:pt>
                <c:pt idx="336">
                  <c:v>4.09</c:v>
                </c:pt>
                <c:pt idx="337">
                  <c:v>4.25</c:v>
                </c:pt>
                <c:pt idx="338">
                  <c:v>4.28</c:v>
                </c:pt>
                <c:pt idx="339">
                  <c:v>4.18</c:v>
                </c:pt>
                <c:pt idx="340">
                  <c:v>4.16</c:v>
                </c:pt>
                <c:pt idx="341">
                  <c:v>4.09</c:v>
                </c:pt>
                <c:pt idx="342">
                  <c:v>4.0599999999999996</c:v>
                </c:pt>
                <c:pt idx="343">
                  <c:v>4.09</c:v>
                </c:pt>
                <c:pt idx="344">
                  <c:v>4.18</c:v>
                </c:pt>
                <c:pt idx="345">
                  <c:v>4.21</c:v>
                </c:pt>
                <c:pt idx="346">
                  <c:v>4.1399999999999997</c:v>
                </c:pt>
                <c:pt idx="347">
                  <c:v>4.3</c:v>
                </c:pt>
                <c:pt idx="348">
                  <c:v>4.38</c:v>
                </c:pt>
                <c:pt idx="349">
                  <c:v>4.45</c:v>
                </c:pt>
                <c:pt idx="350">
                  <c:v>4.59</c:v>
                </c:pt>
                <c:pt idx="351">
                  <c:v>4.54</c:v>
                </c:pt>
                <c:pt idx="352">
                  <c:v>4.34</c:v>
                </c:pt>
                <c:pt idx="353">
                  <c:v>4.55</c:v>
                </c:pt>
                <c:pt idx="354">
                  <c:v>4.5</c:v>
                </c:pt>
                <c:pt idx="355">
                  <c:v>4.45</c:v>
                </c:pt>
                <c:pt idx="356">
                  <c:v>4.58</c:v>
                </c:pt>
                <c:pt idx="357">
                  <c:v>4.63</c:v>
                </c:pt>
                <c:pt idx="358">
                  <c:v>4.6500000000000004</c:v>
                </c:pt>
                <c:pt idx="359">
                  <c:v>4.6399999999999997</c:v>
                </c:pt>
                <c:pt idx="360">
                  <c:v>4.76</c:v>
                </c:pt>
                <c:pt idx="361">
                  <c:v>4.6900000000000004</c:v>
                </c:pt>
                <c:pt idx="362">
                  <c:v>4.6500000000000004</c:v>
                </c:pt>
                <c:pt idx="363">
                  <c:v>4.6100000000000003</c:v>
                </c:pt>
                <c:pt idx="364">
                  <c:v>4.4800000000000004</c:v>
                </c:pt>
                <c:pt idx="365">
                  <c:v>4.5</c:v>
                </c:pt>
                <c:pt idx="366">
                  <c:v>4.63</c:v>
                </c:pt>
                <c:pt idx="367">
                  <c:v>4.5199999999999996</c:v>
                </c:pt>
                <c:pt idx="368">
                  <c:v>4.45</c:v>
                </c:pt>
                <c:pt idx="369">
                  <c:v>4.37</c:v>
                </c:pt>
                <c:pt idx="370">
                  <c:v>4.4400000000000004</c:v>
                </c:pt>
                <c:pt idx="371">
                  <c:v>4.33</c:v>
                </c:pt>
                <c:pt idx="372">
                  <c:v>4.3</c:v>
                </c:pt>
                <c:pt idx="373">
                  <c:v>4.3099999999999996</c:v>
                </c:pt>
                <c:pt idx="374">
                  <c:v>4.32</c:v>
                </c:pt>
                <c:pt idx="375">
                  <c:v>4.34</c:v>
                </c:pt>
                <c:pt idx="376">
                  <c:v>4.32</c:v>
                </c:pt>
                <c:pt idx="377">
                  <c:v>4.3499999999999996</c:v>
                </c:pt>
                <c:pt idx="378">
                  <c:v>4.3099999999999996</c:v>
                </c:pt>
                <c:pt idx="379">
                  <c:v>4.17</c:v>
                </c:pt>
                <c:pt idx="380">
                  <c:v>4.3099999999999996</c:v>
                </c:pt>
                <c:pt idx="381">
                  <c:v>4.2</c:v>
                </c:pt>
                <c:pt idx="382">
                  <c:v>4.25</c:v>
                </c:pt>
                <c:pt idx="383">
                  <c:v>4.38</c:v>
                </c:pt>
                <c:pt idx="384">
                  <c:v>4.4800000000000004</c:v>
                </c:pt>
                <c:pt idx="385">
                  <c:v>4.45</c:v>
                </c:pt>
                <c:pt idx="386">
                  <c:v>4.53</c:v>
                </c:pt>
                <c:pt idx="387">
                  <c:v>4.47</c:v>
                </c:pt>
                <c:pt idx="388">
                  <c:v>4.38</c:v>
                </c:pt>
                <c:pt idx="389">
                  <c:v>4.45</c:v>
                </c:pt>
                <c:pt idx="390">
                  <c:v>4.58</c:v>
                </c:pt>
                <c:pt idx="391">
                  <c:v>4.55</c:v>
                </c:pt>
                <c:pt idx="392">
                  <c:v>4.62</c:v>
                </c:pt>
                <c:pt idx="393">
                  <c:v>4.5599999999999996</c:v>
                </c:pt>
                <c:pt idx="394">
                  <c:v>4.5</c:v>
                </c:pt>
                <c:pt idx="395">
                  <c:v>4.4400000000000004</c:v>
                </c:pt>
                <c:pt idx="396">
                  <c:v>4.3099999999999996</c:v>
                </c:pt>
                <c:pt idx="397">
                  <c:v>4.42</c:v>
                </c:pt>
                <c:pt idx="398">
                  <c:v>4.45</c:v>
                </c:pt>
                <c:pt idx="399">
                  <c:v>4.57</c:v>
                </c:pt>
                <c:pt idx="400">
                  <c:v>4.53</c:v>
                </c:pt>
                <c:pt idx="401">
                  <c:v>4.6100000000000003</c:v>
                </c:pt>
                <c:pt idx="402">
                  <c:v>4.5199999999999996</c:v>
                </c:pt>
                <c:pt idx="403">
                  <c:v>4.4400000000000004</c:v>
                </c:pt>
                <c:pt idx="404">
                  <c:v>4.53</c:v>
                </c:pt>
                <c:pt idx="405">
                  <c:v>4.4400000000000004</c:v>
                </c:pt>
                <c:pt idx="406">
                  <c:v>4.41</c:v>
                </c:pt>
                <c:pt idx="407">
                  <c:v>4.33</c:v>
                </c:pt>
                <c:pt idx="408">
                  <c:v>4.3499999999999996</c:v>
                </c:pt>
                <c:pt idx="409">
                  <c:v>4.28</c:v>
                </c:pt>
                <c:pt idx="410">
                  <c:v>4.24</c:v>
                </c:pt>
                <c:pt idx="411">
                  <c:v>4.3600000000000003</c:v>
                </c:pt>
                <c:pt idx="412">
                  <c:v>4.2699999999999996</c:v>
                </c:pt>
                <c:pt idx="413">
                  <c:v>4.22</c:v>
                </c:pt>
                <c:pt idx="414">
                  <c:v>4.2</c:v>
                </c:pt>
                <c:pt idx="415">
                  <c:v>4.2300000000000004</c:v>
                </c:pt>
                <c:pt idx="416">
                  <c:v>4.21</c:v>
                </c:pt>
                <c:pt idx="417">
                  <c:v>4.18</c:v>
                </c:pt>
                <c:pt idx="418">
                  <c:v>4.1900000000000004</c:v>
                </c:pt>
                <c:pt idx="419">
                  <c:v>4.09</c:v>
                </c:pt>
                <c:pt idx="420">
                  <c:v>4.1500000000000004</c:v>
                </c:pt>
                <c:pt idx="421">
                  <c:v>4.2699999999999996</c:v>
                </c:pt>
                <c:pt idx="422">
                  <c:v>4.3099999999999996</c:v>
                </c:pt>
                <c:pt idx="423">
                  <c:v>4.33</c:v>
                </c:pt>
                <c:pt idx="424">
                  <c:v>4.1900000000000004</c:v>
                </c:pt>
                <c:pt idx="425">
                  <c:v>4.18</c:v>
                </c:pt>
                <c:pt idx="426">
                  <c:v>4.22</c:v>
                </c:pt>
                <c:pt idx="427">
                  <c:v>4.2699999999999996</c:v>
                </c:pt>
                <c:pt idx="428">
                  <c:v>4.26</c:v>
                </c:pt>
                <c:pt idx="429">
                  <c:v>4.1900000000000004</c:v>
                </c:pt>
                <c:pt idx="430">
                  <c:v>4.24</c:v>
                </c:pt>
                <c:pt idx="431">
                  <c:v>4.2300000000000004</c:v>
                </c:pt>
                <c:pt idx="432">
                  <c:v>4.2</c:v>
                </c:pt>
                <c:pt idx="433">
                  <c:v>4.21</c:v>
                </c:pt>
                <c:pt idx="434">
                  <c:v>4.17</c:v>
                </c:pt>
                <c:pt idx="435">
                  <c:v>4.0999999999999996</c:v>
                </c:pt>
                <c:pt idx="436">
                  <c:v>4.04</c:v>
                </c:pt>
                <c:pt idx="437">
                  <c:v>4.03</c:v>
                </c:pt>
                <c:pt idx="438">
                  <c:v>4.03</c:v>
                </c:pt>
                <c:pt idx="439">
                  <c:v>3.97</c:v>
                </c:pt>
                <c:pt idx="440">
                  <c:v>4.01</c:v>
                </c:pt>
                <c:pt idx="441">
                  <c:v>4.01</c:v>
                </c:pt>
                <c:pt idx="442">
                  <c:v>4.07</c:v>
                </c:pt>
                <c:pt idx="443">
                  <c:v>3.99</c:v>
                </c:pt>
                <c:pt idx="444">
                  <c:v>4.09</c:v>
                </c:pt>
                <c:pt idx="445">
                  <c:v>4.22</c:v>
                </c:pt>
                <c:pt idx="446">
                  <c:v>4.16</c:v>
                </c:pt>
                <c:pt idx="447">
                  <c:v>4.28</c:v>
                </c:pt>
                <c:pt idx="448">
                  <c:v>4.3099999999999996</c:v>
                </c:pt>
                <c:pt idx="449">
                  <c:v>4.24</c:v>
                </c:pt>
                <c:pt idx="450">
                  <c:v>4.21</c:v>
                </c:pt>
                <c:pt idx="451">
                  <c:v>4.16</c:v>
                </c:pt>
                <c:pt idx="452">
                  <c:v>4.22</c:v>
                </c:pt>
                <c:pt idx="453">
                  <c:v>4.24</c:v>
                </c:pt>
                <c:pt idx="454">
                  <c:v>4.29</c:v>
                </c:pt>
                <c:pt idx="455">
                  <c:v>4.37</c:v>
                </c:pt>
                <c:pt idx="456">
                  <c:v>4.29</c:v>
                </c:pt>
                <c:pt idx="457">
                  <c:v>4.25</c:v>
                </c:pt>
                <c:pt idx="458">
                  <c:v>4.3499999999999996</c:v>
                </c:pt>
                <c:pt idx="459">
                  <c:v>4.2300000000000004</c:v>
                </c:pt>
                <c:pt idx="460">
                  <c:v>4.26</c:v>
                </c:pt>
                <c:pt idx="461">
                  <c:v>4.34</c:v>
                </c:pt>
                <c:pt idx="462">
                  <c:v>4.41</c:v>
                </c:pt>
                <c:pt idx="463">
                  <c:v>4.41</c:v>
                </c:pt>
                <c:pt idx="464">
                  <c:v>4.4000000000000004</c:v>
                </c:pt>
                <c:pt idx="465">
                  <c:v>4.4000000000000004</c:v>
                </c:pt>
                <c:pt idx="466">
                  <c:v>4.41</c:v>
                </c:pt>
                <c:pt idx="467">
                  <c:v>4.41</c:v>
                </c:pt>
                <c:pt idx="468">
                  <c:v>4.3600000000000003</c:v>
                </c:pt>
                <c:pt idx="469">
                  <c:v>4.26</c:v>
                </c:pt>
                <c:pt idx="470">
                  <c:v>4.26</c:v>
                </c:pt>
                <c:pt idx="471">
                  <c:v>4.29</c:v>
                </c:pt>
                <c:pt idx="472">
                  <c:v>4.29</c:v>
                </c:pt>
                <c:pt idx="473">
                  <c:v>4.3</c:v>
                </c:pt>
                <c:pt idx="474">
                  <c:v>4.29</c:v>
                </c:pt>
                <c:pt idx="475">
                  <c:v>4.25</c:v>
                </c:pt>
                <c:pt idx="476">
                  <c:v>4.2300000000000004</c:v>
                </c:pt>
                <c:pt idx="477">
                  <c:v>4.21</c:v>
                </c:pt>
                <c:pt idx="478">
                  <c:v>4.2</c:v>
                </c:pt>
                <c:pt idx="479">
                  <c:v>4.26</c:v>
                </c:pt>
                <c:pt idx="480">
                  <c:v>4.26</c:v>
                </c:pt>
                <c:pt idx="481">
                  <c:v>4.33</c:v>
                </c:pt>
                <c:pt idx="482">
                  <c:v>4.4000000000000004</c:v>
                </c:pt>
                <c:pt idx="483">
                  <c:v>4.4000000000000004</c:v>
                </c:pt>
                <c:pt idx="484">
                  <c:v>4.3899999999999997</c:v>
                </c:pt>
                <c:pt idx="485">
                  <c:v>4.41</c:v>
                </c:pt>
                <c:pt idx="486">
                  <c:v>4.5</c:v>
                </c:pt>
                <c:pt idx="487">
                  <c:v>4.49</c:v>
                </c:pt>
                <c:pt idx="488">
                  <c:v>4.49</c:v>
                </c:pt>
                <c:pt idx="489">
                  <c:v>4.5199999999999996</c:v>
                </c:pt>
                <c:pt idx="490">
                  <c:v>4.5199999999999996</c:v>
                </c:pt>
                <c:pt idx="491">
                  <c:v>4.42</c:v>
                </c:pt>
                <c:pt idx="492">
                  <c:v>4.46</c:v>
                </c:pt>
                <c:pt idx="493">
                  <c:v>4.5599999999999996</c:v>
                </c:pt>
                <c:pt idx="494">
                  <c:v>4.5999999999999996</c:v>
                </c:pt>
                <c:pt idx="495">
                  <c:v>4.6100000000000003</c:v>
                </c:pt>
                <c:pt idx="496">
                  <c:v>4.68</c:v>
                </c:pt>
                <c:pt idx="497">
                  <c:v>4.6900000000000004</c:v>
                </c:pt>
                <c:pt idx="498">
                  <c:v>4.6399999999999997</c:v>
                </c:pt>
                <c:pt idx="499">
                  <c:v>4.6100000000000003</c:v>
                </c:pt>
                <c:pt idx="500">
                  <c:v>4.63</c:v>
                </c:pt>
                <c:pt idx="501">
                  <c:v>4.6500000000000004</c:v>
                </c:pt>
                <c:pt idx="502">
                  <c:v>4.59</c:v>
                </c:pt>
                <c:pt idx="503">
                  <c:v>4.7</c:v>
                </c:pt>
                <c:pt idx="504">
                  <c:v>4.6900000000000004</c:v>
                </c:pt>
                <c:pt idx="505">
                  <c:v>4.7</c:v>
                </c:pt>
                <c:pt idx="506">
                  <c:v>4.74</c:v>
                </c:pt>
                <c:pt idx="507">
                  <c:v>4.62</c:v>
                </c:pt>
                <c:pt idx="508">
                  <c:v>4.71</c:v>
                </c:pt>
                <c:pt idx="509">
                  <c:v>4.63</c:v>
                </c:pt>
                <c:pt idx="510">
                  <c:v>4.58</c:v>
                </c:pt>
                <c:pt idx="511">
                  <c:v>4.5999999999999996</c:v>
                </c:pt>
                <c:pt idx="512">
                  <c:v>4.54</c:v>
                </c:pt>
                <c:pt idx="513">
                  <c:v>4.5</c:v>
                </c:pt>
                <c:pt idx="514">
                  <c:v>4.5</c:v>
                </c:pt>
                <c:pt idx="515">
                  <c:v>4.55</c:v>
                </c:pt>
                <c:pt idx="516">
                  <c:v>4.5599999999999996</c:v>
                </c:pt>
                <c:pt idx="517">
                  <c:v>4.55</c:v>
                </c:pt>
                <c:pt idx="518">
                  <c:v>4.57</c:v>
                </c:pt>
                <c:pt idx="519">
                  <c:v>4.51</c:v>
                </c:pt>
                <c:pt idx="520">
                  <c:v>4.5599999999999996</c:v>
                </c:pt>
                <c:pt idx="521">
                  <c:v>4.55</c:v>
                </c:pt>
                <c:pt idx="522">
                  <c:v>4.62</c:v>
                </c:pt>
                <c:pt idx="523">
                  <c:v>4.53</c:v>
                </c:pt>
                <c:pt idx="524">
                  <c:v>4.51</c:v>
                </c:pt>
                <c:pt idx="525">
                  <c:v>4.5199999999999996</c:v>
                </c:pt>
                <c:pt idx="526">
                  <c:v>4.58</c:v>
                </c:pt>
                <c:pt idx="527">
                  <c:v>4.6500000000000004</c:v>
                </c:pt>
                <c:pt idx="528">
                  <c:v>4.6900000000000004</c:v>
                </c:pt>
                <c:pt idx="529">
                  <c:v>4.66</c:v>
                </c:pt>
                <c:pt idx="530">
                  <c:v>4.63</c:v>
                </c:pt>
                <c:pt idx="531">
                  <c:v>4.7</c:v>
                </c:pt>
                <c:pt idx="532">
                  <c:v>4.74</c:v>
                </c:pt>
                <c:pt idx="533">
                  <c:v>4.71</c:v>
                </c:pt>
                <c:pt idx="534">
                  <c:v>4.7300000000000004</c:v>
                </c:pt>
                <c:pt idx="535">
                  <c:v>4.63</c:v>
                </c:pt>
                <c:pt idx="536">
                  <c:v>4.63</c:v>
                </c:pt>
                <c:pt idx="537">
                  <c:v>4.58</c:v>
                </c:pt>
                <c:pt idx="538">
                  <c:v>4.55</c:v>
                </c:pt>
                <c:pt idx="539">
                  <c:v>4.5599999999999996</c:v>
                </c:pt>
                <c:pt idx="540">
                  <c:v>4.57</c:v>
                </c:pt>
                <c:pt idx="541">
                  <c:v>4.58</c:v>
                </c:pt>
                <c:pt idx="542">
                  <c:v>4.5599999999999996</c:v>
                </c:pt>
                <c:pt idx="543">
                  <c:v>4.6399999999999997</c:v>
                </c:pt>
                <c:pt idx="544">
                  <c:v>4.68</c:v>
                </c:pt>
                <c:pt idx="545">
                  <c:v>4.68</c:v>
                </c:pt>
                <c:pt idx="546">
                  <c:v>4.6900000000000004</c:v>
                </c:pt>
                <c:pt idx="547">
                  <c:v>4.66</c:v>
                </c:pt>
                <c:pt idx="548">
                  <c:v>4.62</c:v>
                </c:pt>
                <c:pt idx="549">
                  <c:v>4.63</c:v>
                </c:pt>
                <c:pt idx="550">
                  <c:v>4.59</c:v>
                </c:pt>
                <c:pt idx="551">
                  <c:v>4.5599999999999996</c:v>
                </c:pt>
                <c:pt idx="552">
                  <c:v>4.59</c:v>
                </c:pt>
                <c:pt idx="553">
                  <c:v>4.58</c:v>
                </c:pt>
                <c:pt idx="554">
                  <c:v>4.57</c:v>
                </c:pt>
                <c:pt idx="555">
                  <c:v>4.5999999999999996</c:v>
                </c:pt>
                <c:pt idx="556">
                  <c:v>4.72</c:v>
                </c:pt>
                <c:pt idx="557">
                  <c:v>4.7699999999999996</c:v>
                </c:pt>
                <c:pt idx="558">
                  <c:v>4.75</c:v>
                </c:pt>
                <c:pt idx="559">
                  <c:v>4.76</c:v>
                </c:pt>
                <c:pt idx="560">
                  <c:v>4.75</c:v>
                </c:pt>
                <c:pt idx="561">
                  <c:v>4.72</c:v>
                </c:pt>
                <c:pt idx="562">
                  <c:v>4.74</c:v>
                </c:pt>
                <c:pt idx="563">
                  <c:v>4.8499999999999996</c:v>
                </c:pt>
                <c:pt idx="564">
                  <c:v>4.84</c:v>
                </c:pt>
                <c:pt idx="565">
                  <c:v>4.74</c:v>
                </c:pt>
                <c:pt idx="566">
                  <c:v>4.75</c:v>
                </c:pt>
                <c:pt idx="567">
                  <c:v>4.74</c:v>
                </c:pt>
                <c:pt idx="568">
                  <c:v>4.7</c:v>
                </c:pt>
                <c:pt idx="569">
                  <c:v>4.68</c:v>
                </c:pt>
                <c:pt idx="570">
                  <c:v>4.72</c:v>
                </c:pt>
                <c:pt idx="571">
                  <c:v>4.72</c:v>
                </c:pt>
                <c:pt idx="572">
                  <c:v>4.67</c:v>
                </c:pt>
                <c:pt idx="573">
                  <c:v>4.7</c:v>
                </c:pt>
                <c:pt idx="574">
                  <c:v>4.67</c:v>
                </c:pt>
                <c:pt idx="575">
                  <c:v>4.6100000000000003</c:v>
                </c:pt>
                <c:pt idx="576">
                  <c:v>4.6500000000000004</c:v>
                </c:pt>
                <c:pt idx="577">
                  <c:v>4.67</c:v>
                </c:pt>
                <c:pt idx="578">
                  <c:v>4.67</c:v>
                </c:pt>
                <c:pt idx="579">
                  <c:v>4.5599999999999996</c:v>
                </c:pt>
                <c:pt idx="580">
                  <c:v>4.63</c:v>
                </c:pt>
                <c:pt idx="581">
                  <c:v>4.5999999999999996</c:v>
                </c:pt>
                <c:pt idx="582">
                  <c:v>4.53</c:v>
                </c:pt>
                <c:pt idx="583">
                  <c:v>4.53</c:v>
                </c:pt>
                <c:pt idx="584">
                  <c:v>4.43</c:v>
                </c:pt>
                <c:pt idx="585">
                  <c:v>4.3899999999999997</c:v>
                </c:pt>
                <c:pt idx="586">
                  <c:v>4.1900000000000004</c:v>
                </c:pt>
                <c:pt idx="587">
                  <c:v>4.28</c:v>
                </c:pt>
                <c:pt idx="588">
                  <c:v>4.41</c:v>
                </c:pt>
                <c:pt idx="589">
                  <c:v>4.42</c:v>
                </c:pt>
                <c:pt idx="590">
                  <c:v>4.47</c:v>
                </c:pt>
                <c:pt idx="591">
                  <c:v>4.47</c:v>
                </c:pt>
                <c:pt idx="592">
                  <c:v>4.32</c:v>
                </c:pt>
                <c:pt idx="593">
                  <c:v>4.3499999999999996</c:v>
                </c:pt>
                <c:pt idx="594">
                  <c:v>4.26</c:v>
                </c:pt>
                <c:pt idx="595">
                  <c:v>4.24</c:v>
                </c:pt>
                <c:pt idx="596">
                  <c:v>4.13</c:v>
                </c:pt>
                <c:pt idx="597">
                  <c:v>4.07</c:v>
                </c:pt>
                <c:pt idx="598">
                  <c:v>4.12</c:v>
                </c:pt>
                <c:pt idx="599">
                  <c:v>4.07</c:v>
                </c:pt>
                <c:pt idx="600">
                  <c:v>4.1100000000000003</c:v>
                </c:pt>
                <c:pt idx="601">
                  <c:v>4.24</c:v>
                </c:pt>
                <c:pt idx="602">
                  <c:v>4.22</c:v>
                </c:pt>
                <c:pt idx="603">
                  <c:v>4.1900000000000004</c:v>
                </c:pt>
                <c:pt idx="604">
                  <c:v>4.24</c:v>
                </c:pt>
                <c:pt idx="605">
                  <c:v>4.29</c:v>
                </c:pt>
                <c:pt idx="606">
                  <c:v>4.13</c:v>
                </c:pt>
                <c:pt idx="607">
                  <c:v>4.1100000000000003</c:v>
                </c:pt>
                <c:pt idx="608">
                  <c:v>4.0999999999999996</c:v>
                </c:pt>
                <c:pt idx="609">
                  <c:v>4.12</c:v>
                </c:pt>
                <c:pt idx="610">
                  <c:v>4.25</c:v>
                </c:pt>
                <c:pt idx="611">
                  <c:v>4.1500000000000004</c:v>
                </c:pt>
                <c:pt idx="612">
                  <c:v>4.2</c:v>
                </c:pt>
                <c:pt idx="613">
                  <c:v>4.2300000000000004</c:v>
                </c:pt>
                <c:pt idx="614">
                  <c:v>4.18</c:v>
                </c:pt>
                <c:pt idx="615">
                  <c:v>4.13</c:v>
                </c:pt>
                <c:pt idx="616">
                  <c:v>4.1500000000000004</c:v>
                </c:pt>
                <c:pt idx="617">
                  <c:v>4.17</c:v>
                </c:pt>
                <c:pt idx="618">
                  <c:v>4.0999999999999996</c:v>
                </c:pt>
                <c:pt idx="619">
                  <c:v>4.05</c:v>
                </c:pt>
                <c:pt idx="620">
                  <c:v>4.09</c:v>
                </c:pt>
                <c:pt idx="621">
                  <c:v>4.07</c:v>
                </c:pt>
                <c:pt idx="622">
                  <c:v>4.01</c:v>
                </c:pt>
                <c:pt idx="623">
                  <c:v>3.94</c:v>
                </c:pt>
                <c:pt idx="624">
                  <c:v>3.91</c:v>
                </c:pt>
                <c:pt idx="625">
                  <c:v>3.88</c:v>
                </c:pt>
                <c:pt idx="626">
                  <c:v>3.94</c:v>
                </c:pt>
                <c:pt idx="627">
                  <c:v>3.89</c:v>
                </c:pt>
                <c:pt idx="628">
                  <c:v>3.96</c:v>
                </c:pt>
                <c:pt idx="629">
                  <c:v>4</c:v>
                </c:pt>
                <c:pt idx="630">
                  <c:v>4.04</c:v>
                </c:pt>
                <c:pt idx="631">
                  <c:v>4.05</c:v>
                </c:pt>
                <c:pt idx="632">
                  <c:v>4.0999999999999996</c:v>
                </c:pt>
                <c:pt idx="633">
                  <c:v>4.03</c:v>
                </c:pt>
                <c:pt idx="634">
                  <c:v>3.97</c:v>
                </c:pt>
                <c:pt idx="635">
                  <c:v>3.95</c:v>
                </c:pt>
                <c:pt idx="636">
                  <c:v>3.99</c:v>
                </c:pt>
                <c:pt idx="637">
                  <c:v>3.99</c:v>
                </c:pt>
                <c:pt idx="638">
                  <c:v>3.89</c:v>
                </c:pt>
                <c:pt idx="639">
                  <c:v>3.95</c:v>
                </c:pt>
                <c:pt idx="640">
                  <c:v>4.01</c:v>
                </c:pt>
                <c:pt idx="641">
                  <c:v>4.03</c:v>
                </c:pt>
                <c:pt idx="642">
                  <c:v>4.08</c:v>
                </c:pt>
                <c:pt idx="643">
                  <c:v>4.07</c:v>
                </c:pt>
                <c:pt idx="644">
                  <c:v>4.08</c:v>
                </c:pt>
                <c:pt idx="645">
                  <c:v>3.98</c:v>
                </c:pt>
                <c:pt idx="646">
                  <c:v>4.0599999999999996</c:v>
                </c:pt>
                <c:pt idx="647">
                  <c:v>4.04</c:v>
                </c:pt>
                <c:pt idx="648">
                  <c:v>4.07</c:v>
                </c:pt>
                <c:pt idx="649">
                  <c:v>4.05</c:v>
                </c:pt>
                <c:pt idx="650">
                  <c:v>4</c:v>
                </c:pt>
                <c:pt idx="651">
                  <c:v>4.01</c:v>
                </c:pt>
                <c:pt idx="652">
                  <c:v>4</c:v>
                </c:pt>
                <c:pt idx="653">
                  <c:v>3.93</c:v>
                </c:pt>
                <c:pt idx="654">
                  <c:v>3.94</c:v>
                </c:pt>
                <c:pt idx="655">
                  <c:v>3.87</c:v>
                </c:pt>
                <c:pt idx="656">
                  <c:v>3.72</c:v>
                </c:pt>
                <c:pt idx="657">
                  <c:v>3.77</c:v>
                </c:pt>
                <c:pt idx="658">
                  <c:v>3.73</c:v>
                </c:pt>
                <c:pt idx="659">
                  <c:v>3.66</c:v>
                </c:pt>
                <c:pt idx="660">
                  <c:v>3.67</c:v>
                </c:pt>
                <c:pt idx="661">
                  <c:v>3.65</c:v>
                </c:pt>
                <c:pt idx="662">
                  <c:v>3.57</c:v>
                </c:pt>
                <c:pt idx="663">
                  <c:v>3.59</c:v>
                </c:pt>
                <c:pt idx="664">
                  <c:v>3.53</c:v>
                </c:pt>
                <c:pt idx="665">
                  <c:v>3.69</c:v>
                </c:pt>
                <c:pt idx="666">
                  <c:v>3.6</c:v>
                </c:pt>
                <c:pt idx="667">
                  <c:v>3.52</c:v>
                </c:pt>
                <c:pt idx="668">
                  <c:v>3.65</c:v>
                </c:pt>
                <c:pt idx="669">
                  <c:v>3.72</c:v>
                </c:pt>
                <c:pt idx="670">
                  <c:v>3.79</c:v>
                </c:pt>
                <c:pt idx="671">
                  <c:v>3.67</c:v>
                </c:pt>
                <c:pt idx="672">
                  <c:v>3.72</c:v>
                </c:pt>
                <c:pt idx="673">
                  <c:v>3.84</c:v>
                </c:pt>
                <c:pt idx="674">
                  <c:v>3.88</c:v>
                </c:pt>
                <c:pt idx="675">
                  <c:v>3.83</c:v>
                </c:pt>
                <c:pt idx="676">
                  <c:v>3.79</c:v>
                </c:pt>
                <c:pt idx="677">
                  <c:v>3.87</c:v>
                </c:pt>
                <c:pt idx="678">
                  <c:v>3.92</c:v>
                </c:pt>
                <c:pt idx="679">
                  <c:v>3.9</c:v>
                </c:pt>
                <c:pt idx="680">
                  <c:v>3.87</c:v>
                </c:pt>
                <c:pt idx="681">
                  <c:v>3.79</c:v>
                </c:pt>
                <c:pt idx="682">
                  <c:v>3.74</c:v>
                </c:pt>
                <c:pt idx="683">
                  <c:v>3.73</c:v>
                </c:pt>
                <c:pt idx="684">
                  <c:v>3.79</c:v>
                </c:pt>
                <c:pt idx="685">
                  <c:v>3.7</c:v>
                </c:pt>
                <c:pt idx="686">
                  <c:v>3.66</c:v>
                </c:pt>
                <c:pt idx="687">
                  <c:v>3.69</c:v>
                </c:pt>
                <c:pt idx="688">
                  <c:v>3.69</c:v>
                </c:pt>
                <c:pt idx="689">
                  <c:v>3.71</c:v>
                </c:pt>
                <c:pt idx="690">
                  <c:v>3.71</c:v>
                </c:pt>
                <c:pt idx="691">
                  <c:v>3.74</c:v>
                </c:pt>
                <c:pt idx="692">
                  <c:v>3.67</c:v>
                </c:pt>
                <c:pt idx="693">
                  <c:v>3.72</c:v>
                </c:pt>
                <c:pt idx="694">
                  <c:v>3.75</c:v>
                </c:pt>
                <c:pt idx="695">
                  <c:v>3.8</c:v>
                </c:pt>
                <c:pt idx="696">
                  <c:v>3.84</c:v>
                </c:pt>
                <c:pt idx="697">
                  <c:v>3.91</c:v>
                </c:pt>
                <c:pt idx="698">
                  <c:v>3.98</c:v>
                </c:pt>
                <c:pt idx="699">
                  <c:v>3.93</c:v>
                </c:pt>
                <c:pt idx="700">
                  <c:v>3.9</c:v>
                </c:pt>
                <c:pt idx="701">
                  <c:v>3.89</c:v>
                </c:pt>
                <c:pt idx="702">
                  <c:v>3.95</c:v>
                </c:pt>
                <c:pt idx="703">
                  <c:v>3.94</c:v>
                </c:pt>
                <c:pt idx="704">
                  <c:v>3.91</c:v>
                </c:pt>
                <c:pt idx="705">
                  <c:v>4</c:v>
                </c:pt>
                <c:pt idx="706">
                  <c:v>4.0599999999999996</c:v>
                </c:pt>
                <c:pt idx="707">
                  <c:v>4.05</c:v>
                </c:pt>
                <c:pt idx="708">
                  <c:v>3.99</c:v>
                </c:pt>
                <c:pt idx="709">
                  <c:v>4.01</c:v>
                </c:pt>
                <c:pt idx="710">
                  <c:v>3.93</c:v>
                </c:pt>
                <c:pt idx="711">
                  <c:v>4.09</c:v>
                </c:pt>
                <c:pt idx="712">
                  <c:v>4.04</c:v>
                </c:pt>
                <c:pt idx="713">
                  <c:v>4.12</c:v>
                </c:pt>
                <c:pt idx="714">
                  <c:v>4.12</c:v>
                </c:pt>
                <c:pt idx="715">
                  <c:v>4.25</c:v>
                </c:pt>
                <c:pt idx="716">
                  <c:v>4.25</c:v>
                </c:pt>
                <c:pt idx="717">
                  <c:v>4.26</c:v>
                </c:pt>
                <c:pt idx="718">
                  <c:v>4.38</c:v>
                </c:pt>
                <c:pt idx="719">
                  <c:v>4.26</c:v>
                </c:pt>
                <c:pt idx="720">
                  <c:v>4.3099999999999996</c:v>
                </c:pt>
                <c:pt idx="721">
                  <c:v>4.29</c:v>
                </c:pt>
                <c:pt idx="722">
                  <c:v>4.25</c:v>
                </c:pt>
                <c:pt idx="723">
                  <c:v>4.2</c:v>
                </c:pt>
                <c:pt idx="724">
                  <c:v>4.18</c:v>
                </c:pt>
                <c:pt idx="725">
                  <c:v>4.29</c:v>
                </c:pt>
                <c:pt idx="726">
                  <c:v>4.21</c:v>
                </c:pt>
                <c:pt idx="727">
                  <c:v>4.16</c:v>
                </c:pt>
                <c:pt idx="728">
                  <c:v>4.12</c:v>
                </c:pt>
                <c:pt idx="729">
                  <c:v>4.24</c:v>
                </c:pt>
                <c:pt idx="730">
                  <c:v>4.2699999999999996</c:v>
                </c:pt>
                <c:pt idx="731">
                  <c:v>4.32</c:v>
                </c:pt>
                <c:pt idx="732">
                  <c:v>4.25</c:v>
                </c:pt>
                <c:pt idx="733">
                  <c:v>4.3899999999999997</c:v>
                </c:pt>
                <c:pt idx="734">
                  <c:v>4.45</c:v>
                </c:pt>
                <c:pt idx="735">
                  <c:v>4.41</c:v>
                </c:pt>
                <c:pt idx="736">
                  <c:v>4.43</c:v>
                </c:pt>
                <c:pt idx="737">
                  <c:v>4.3899999999999997</c:v>
                </c:pt>
                <c:pt idx="738">
                  <c:v>4.54</c:v>
                </c:pt>
                <c:pt idx="739">
                  <c:v>4.59</c:v>
                </c:pt>
                <c:pt idx="740">
                  <c:v>4.57</c:v>
                </c:pt>
                <c:pt idx="741">
                  <c:v>4.41</c:v>
                </c:pt>
                <c:pt idx="742">
                  <c:v>4.4400000000000004</c:v>
                </c:pt>
                <c:pt idx="743">
                  <c:v>4.4400000000000004</c:v>
                </c:pt>
                <c:pt idx="744">
                  <c:v>4.45</c:v>
                </c:pt>
                <c:pt idx="745">
                  <c:v>4.47</c:v>
                </c:pt>
                <c:pt idx="746">
                  <c:v>4.42</c:v>
                </c:pt>
                <c:pt idx="747">
                  <c:v>4.53</c:v>
                </c:pt>
                <c:pt idx="748">
                  <c:v>4.41</c:v>
                </c:pt>
                <c:pt idx="749">
                  <c:v>4.43</c:v>
                </c:pt>
                <c:pt idx="750">
                  <c:v>4.34</c:v>
                </c:pt>
                <c:pt idx="751">
                  <c:v>4.3899999999999997</c:v>
                </c:pt>
                <c:pt idx="752">
                  <c:v>4.4400000000000004</c:v>
                </c:pt>
                <c:pt idx="753">
                  <c:v>4.55</c:v>
                </c:pt>
                <c:pt idx="754">
                  <c:v>4.53</c:v>
                </c:pt>
                <c:pt idx="755">
                  <c:v>4.4800000000000004</c:v>
                </c:pt>
                <c:pt idx="756">
                  <c:v>4.47</c:v>
                </c:pt>
                <c:pt idx="757">
                  <c:v>4.49</c:v>
                </c:pt>
                <c:pt idx="758">
                  <c:v>4.5199999999999996</c:v>
                </c:pt>
                <c:pt idx="759">
                  <c:v>4.5</c:v>
                </c:pt>
                <c:pt idx="760">
                  <c:v>4.53</c:v>
                </c:pt>
                <c:pt idx="761">
                  <c:v>4.5599999999999996</c:v>
                </c:pt>
                <c:pt idx="762">
                  <c:v>4.53</c:v>
                </c:pt>
                <c:pt idx="763">
                  <c:v>4.5999999999999996</c:v>
                </c:pt>
                <c:pt idx="764">
                  <c:v>4.57</c:v>
                </c:pt>
                <c:pt idx="765">
                  <c:v>4.55</c:v>
                </c:pt>
                <c:pt idx="766">
                  <c:v>4.4800000000000004</c:v>
                </c:pt>
                <c:pt idx="767">
                  <c:v>4.59</c:v>
                </c:pt>
                <c:pt idx="768">
                  <c:v>4.57</c:v>
                </c:pt>
                <c:pt idx="769">
                  <c:v>4.53</c:v>
                </c:pt>
                <c:pt idx="770">
                  <c:v>4.58</c:v>
                </c:pt>
                <c:pt idx="771">
                  <c:v>4.62</c:v>
                </c:pt>
                <c:pt idx="772">
                  <c:v>4.6399999999999997</c:v>
                </c:pt>
                <c:pt idx="773">
                  <c:v>4.67</c:v>
                </c:pt>
                <c:pt idx="774">
                  <c:v>4.7300000000000004</c:v>
                </c:pt>
                <c:pt idx="775">
                  <c:v>4.71</c:v>
                </c:pt>
                <c:pt idx="776">
                  <c:v>4.76</c:v>
                </c:pt>
                <c:pt idx="777">
                  <c:v>4.71</c:v>
                </c:pt>
                <c:pt idx="778">
                  <c:v>4.75</c:v>
                </c:pt>
                <c:pt idx="779">
                  <c:v>4.71</c:v>
                </c:pt>
                <c:pt idx="780">
                  <c:v>4.67</c:v>
                </c:pt>
                <c:pt idx="781">
                  <c:v>4.66</c:v>
                </c:pt>
                <c:pt idx="782">
                  <c:v>4.67</c:v>
                </c:pt>
                <c:pt idx="783">
                  <c:v>4.66</c:v>
                </c:pt>
                <c:pt idx="784">
                  <c:v>4.7</c:v>
                </c:pt>
                <c:pt idx="785">
                  <c:v>4.5999999999999996</c:v>
                </c:pt>
                <c:pt idx="786">
                  <c:v>4.59</c:v>
                </c:pt>
                <c:pt idx="787">
                  <c:v>4.54</c:v>
                </c:pt>
                <c:pt idx="788">
                  <c:v>4.51</c:v>
                </c:pt>
                <c:pt idx="789">
                  <c:v>4.49</c:v>
                </c:pt>
                <c:pt idx="790">
                  <c:v>4.4800000000000004</c:v>
                </c:pt>
                <c:pt idx="791">
                  <c:v>4.54</c:v>
                </c:pt>
                <c:pt idx="792">
                  <c:v>4.6399999999999997</c:v>
                </c:pt>
                <c:pt idx="793">
                  <c:v>4.5999999999999996</c:v>
                </c:pt>
                <c:pt idx="794">
                  <c:v>4.6100000000000003</c:v>
                </c:pt>
                <c:pt idx="795">
                  <c:v>4.66</c:v>
                </c:pt>
                <c:pt idx="796">
                  <c:v>4.5999999999999996</c:v>
                </c:pt>
                <c:pt idx="797">
                  <c:v>4.53</c:v>
                </c:pt>
                <c:pt idx="798">
                  <c:v>4.54</c:v>
                </c:pt>
                <c:pt idx="799">
                  <c:v>4.5199999999999996</c:v>
                </c:pt>
                <c:pt idx="800">
                  <c:v>4.47</c:v>
                </c:pt>
                <c:pt idx="801">
                  <c:v>4.38</c:v>
                </c:pt>
                <c:pt idx="802">
                  <c:v>4.42</c:v>
                </c:pt>
                <c:pt idx="803">
                  <c:v>4.43</c:v>
                </c:pt>
                <c:pt idx="804">
                  <c:v>4.45</c:v>
                </c:pt>
                <c:pt idx="805">
                  <c:v>4.4400000000000004</c:v>
                </c:pt>
                <c:pt idx="806">
                  <c:v>4.4400000000000004</c:v>
                </c:pt>
                <c:pt idx="807">
                  <c:v>4.4800000000000004</c:v>
                </c:pt>
                <c:pt idx="808">
                  <c:v>4.51</c:v>
                </c:pt>
                <c:pt idx="809">
                  <c:v>4.51</c:v>
                </c:pt>
                <c:pt idx="810">
                  <c:v>4.54</c:v>
                </c:pt>
                <c:pt idx="811">
                  <c:v>4.5199999999999996</c:v>
                </c:pt>
                <c:pt idx="812">
                  <c:v>4.51</c:v>
                </c:pt>
                <c:pt idx="813">
                  <c:v>4.4800000000000004</c:v>
                </c:pt>
                <c:pt idx="814">
                  <c:v>4.49</c:v>
                </c:pt>
                <c:pt idx="815">
                  <c:v>4.51</c:v>
                </c:pt>
                <c:pt idx="816">
                  <c:v>4.58</c:v>
                </c:pt>
                <c:pt idx="817">
                  <c:v>4.63</c:v>
                </c:pt>
                <c:pt idx="818">
                  <c:v>4.63</c:v>
                </c:pt>
                <c:pt idx="819">
                  <c:v>4.6399999999999997</c:v>
                </c:pt>
                <c:pt idx="820">
                  <c:v>4.58</c:v>
                </c:pt>
                <c:pt idx="821">
                  <c:v>4.55</c:v>
                </c:pt>
                <c:pt idx="822">
                  <c:v>4.53</c:v>
                </c:pt>
                <c:pt idx="823">
                  <c:v>4.47</c:v>
                </c:pt>
                <c:pt idx="824">
                  <c:v>4.45</c:v>
                </c:pt>
                <c:pt idx="825">
                  <c:v>4.43</c:v>
                </c:pt>
                <c:pt idx="826">
                  <c:v>4.47</c:v>
                </c:pt>
                <c:pt idx="827">
                  <c:v>4.47</c:v>
                </c:pt>
                <c:pt idx="828">
                  <c:v>4.46</c:v>
                </c:pt>
                <c:pt idx="829">
                  <c:v>4.3899999999999997</c:v>
                </c:pt>
                <c:pt idx="830">
                  <c:v>4.45</c:v>
                </c:pt>
                <c:pt idx="831">
                  <c:v>4.42</c:v>
                </c:pt>
                <c:pt idx="832">
                  <c:v>4.4000000000000004</c:v>
                </c:pt>
                <c:pt idx="833">
                  <c:v>4.38</c:v>
                </c:pt>
                <c:pt idx="834">
                  <c:v>4.3600000000000003</c:v>
                </c:pt>
                <c:pt idx="835">
                  <c:v>4.33</c:v>
                </c:pt>
                <c:pt idx="836">
                  <c:v>4.26</c:v>
                </c:pt>
                <c:pt idx="837">
                  <c:v>4.29</c:v>
                </c:pt>
                <c:pt idx="838">
                  <c:v>4.3</c:v>
                </c:pt>
                <c:pt idx="839">
                  <c:v>4.34</c:v>
                </c:pt>
                <c:pt idx="840">
                  <c:v>4.3099999999999996</c:v>
                </c:pt>
                <c:pt idx="841">
                  <c:v>4.37</c:v>
                </c:pt>
                <c:pt idx="842">
                  <c:v>4.32</c:v>
                </c:pt>
                <c:pt idx="843">
                  <c:v>4.28</c:v>
                </c:pt>
                <c:pt idx="844">
                  <c:v>4.2300000000000004</c:v>
                </c:pt>
                <c:pt idx="845">
                  <c:v>4.29</c:v>
                </c:pt>
                <c:pt idx="846">
                  <c:v>4.3</c:v>
                </c:pt>
                <c:pt idx="847">
                  <c:v>4.3</c:v>
                </c:pt>
                <c:pt idx="848">
                  <c:v>4.2699999999999996</c:v>
                </c:pt>
                <c:pt idx="849">
                  <c:v>4.26</c:v>
                </c:pt>
                <c:pt idx="850">
                  <c:v>4.28</c:v>
                </c:pt>
                <c:pt idx="851">
                  <c:v>4.2300000000000004</c:v>
                </c:pt>
                <c:pt idx="852">
                  <c:v>4.24</c:v>
                </c:pt>
                <c:pt idx="853">
                  <c:v>4.22</c:v>
                </c:pt>
                <c:pt idx="854">
                  <c:v>4.1500000000000004</c:v>
                </c:pt>
                <c:pt idx="855">
                  <c:v>4.25</c:v>
                </c:pt>
                <c:pt idx="856">
                  <c:v>4.22</c:v>
                </c:pt>
                <c:pt idx="857">
                  <c:v>4.25</c:v>
                </c:pt>
                <c:pt idx="858">
                  <c:v>4.2699999999999996</c:v>
                </c:pt>
                <c:pt idx="859">
                  <c:v>4.2</c:v>
                </c:pt>
                <c:pt idx="860">
                  <c:v>4.22</c:v>
                </c:pt>
                <c:pt idx="861">
                  <c:v>4.18</c:v>
                </c:pt>
                <c:pt idx="862">
                  <c:v>4.2</c:v>
                </c:pt>
                <c:pt idx="863">
                  <c:v>4.3</c:v>
                </c:pt>
                <c:pt idx="864">
                  <c:v>4.1900000000000004</c:v>
                </c:pt>
                <c:pt idx="865">
                  <c:v>4.16</c:v>
                </c:pt>
                <c:pt idx="866">
                  <c:v>4.1900000000000004</c:v>
                </c:pt>
                <c:pt idx="867">
                  <c:v>4.1900000000000004</c:v>
                </c:pt>
                <c:pt idx="868">
                  <c:v>4.21</c:v>
                </c:pt>
                <c:pt idx="869">
                  <c:v>4.22</c:v>
                </c:pt>
                <c:pt idx="870">
                  <c:v>4.17</c:v>
                </c:pt>
                <c:pt idx="871">
                  <c:v>4.17</c:v>
                </c:pt>
                <c:pt idx="872">
                  <c:v>4.28</c:v>
                </c:pt>
                <c:pt idx="873">
                  <c:v>4.33</c:v>
                </c:pt>
                <c:pt idx="874">
                  <c:v>4.3899999999999997</c:v>
                </c:pt>
                <c:pt idx="875">
                  <c:v>4.38</c:v>
                </c:pt>
                <c:pt idx="876">
                  <c:v>4.4000000000000004</c:v>
                </c:pt>
                <c:pt idx="877">
                  <c:v>4.3899999999999997</c:v>
                </c:pt>
                <c:pt idx="878">
                  <c:v>4.3499999999999996</c:v>
                </c:pt>
                <c:pt idx="879">
                  <c:v>4.37</c:v>
                </c:pt>
                <c:pt idx="880">
                  <c:v>4.2699999999999996</c:v>
                </c:pt>
                <c:pt idx="881">
                  <c:v>4.2</c:v>
                </c:pt>
                <c:pt idx="882">
                  <c:v>4.1900000000000004</c:v>
                </c:pt>
                <c:pt idx="883">
                  <c:v>4.17</c:v>
                </c:pt>
                <c:pt idx="884">
                  <c:v>4.25</c:v>
                </c:pt>
                <c:pt idx="885">
                  <c:v>4.26</c:v>
                </c:pt>
                <c:pt idx="886">
                  <c:v>4.29</c:v>
                </c:pt>
                <c:pt idx="887">
                  <c:v>4.1900000000000004</c:v>
                </c:pt>
                <c:pt idx="888">
                  <c:v>4.25</c:v>
                </c:pt>
                <c:pt idx="889">
                  <c:v>4.3099999999999996</c:v>
                </c:pt>
                <c:pt idx="890">
                  <c:v>4.26</c:v>
                </c:pt>
                <c:pt idx="891">
                  <c:v>4.3099999999999996</c:v>
                </c:pt>
                <c:pt idx="892">
                  <c:v>4.28</c:v>
                </c:pt>
                <c:pt idx="893">
                  <c:v>4.29</c:v>
                </c:pt>
                <c:pt idx="894">
                  <c:v>4.26</c:v>
                </c:pt>
                <c:pt idx="895">
                  <c:v>4.12</c:v>
                </c:pt>
                <c:pt idx="896">
                  <c:v>4.07</c:v>
                </c:pt>
                <c:pt idx="897">
                  <c:v>3.93</c:v>
                </c:pt>
                <c:pt idx="898">
                  <c:v>3.89</c:v>
                </c:pt>
                <c:pt idx="899">
                  <c:v>3.7</c:v>
                </c:pt>
                <c:pt idx="900">
                  <c:v>3.82</c:v>
                </c:pt>
                <c:pt idx="901">
                  <c:v>3.68</c:v>
                </c:pt>
                <c:pt idx="902">
                  <c:v>3.56</c:v>
                </c:pt>
                <c:pt idx="903">
                  <c:v>3.54</c:v>
                </c:pt>
                <c:pt idx="904">
                  <c:v>3.82</c:v>
                </c:pt>
                <c:pt idx="905">
                  <c:v>3.72</c:v>
                </c:pt>
                <c:pt idx="906">
                  <c:v>3.75</c:v>
                </c:pt>
                <c:pt idx="907">
                  <c:v>3.67</c:v>
                </c:pt>
                <c:pt idx="908">
                  <c:v>3.57</c:v>
                </c:pt>
                <c:pt idx="909">
                  <c:v>3.45</c:v>
                </c:pt>
                <c:pt idx="910">
                  <c:v>3.39</c:v>
                </c:pt>
                <c:pt idx="911">
                  <c:v>3.42</c:v>
                </c:pt>
                <c:pt idx="912">
                  <c:v>3.47</c:v>
                </c:pt>
                <c:pt idx="913">
                  <c:v>3.63</c:v>
                </c:pt>
                <c:pt idx="914">
                  <c:v>3.6</c:v>
                </c:pt>
                <c:pt idx="915">
                  <c:v>3.54</c:v>
                </c:pt>
                <c:pt idx="916">
                  <c:v>3.63</c:v>
                </c:pt>
                <c:pt idx="917">
                  <c:v>3.53</c:v>
                </c:pt>
                <c:pt idx="918">
                  <c:v>3.6</c:v>
                </c:pt>
                <c:pt idx="919">
                  <c:v>3.51</c:v>
                </c:pt>
                <c:pt idx="920">
                  <c:v>3.32</c:v>
                </c:pt>
                <c:pt idx="921">
                  <c:v>3.26</c:v>
                </c:pt>
                <c:pt idx="922">
                  <c:v>3.36</c:v>
                </c:pt>
                <c:pt idx="923">
                  <c:v>3.32</c:v>
                </c:pt>
                <c:pt idx="924">
                  <c:v>3.26</c:v>
                </c:pt>
                <c:pt idx="925">
                  <c:v>3.24</c:v>
                </c:pt>
                <c:pt idx="926">
                  <c:v>3.32</c:v>
                </c:pt>
                <c:pt idx="927">
                  <c:v>3.32</c:v>
                </c:pt>
                <c:pt idx="928">
                  <c:v>3.36</c:v>
                </c:pt>
                <c:pt idx="929">
                  <c:v>3.34</c:v>
                </c:pt>
                <c:pt idx="930">
                  <c:v>3.22</c:v>
                </c:pt>
                <c:pt idx="931">
                  <c:v>3.2</c:v>
                </c:pt>
                <c:pt idx="932">
                  <c:v>3.03</c:v>
                </c:pt>
                <c:pt idx="933">
                  <c:v>2.78</c:v>
                </c:pt>
                <c:pt idx="934">
                  <c:v>2.89</c:v>
                </c:pt>
                <c:pt idx="935">
                  <c:v>2.99</c:v>
                </c:pt>
                <c:pt idx="936">
                  <c:v>3.08</c:v>
                </c:pt>
                <c:pt idx="937">
                  <c:v>3.1</c:v>
                </c:pt>
                <c:pt idx="938">
                  <c:v>3.03</c:v>
                </c:pt>
                <c:pt idx="939">
                  <c:v>2.9</c:v>
                </c:pt>
                <c:pt idx="940">
                  <c:v>2.76</c:v>
                </c:pt>
                <c:pt idx="941">
                  <c:v>2.77</c:v>
                </c:pt>
                <c:pt idx="942">
                  <c:v>2.87</c:v>
                </c:pt>
                <c:pt idx="943">
                  <c:v>2.96</c:v>
                </c:pt>
                <c:pt idx="944">
                  <c:v>3.02</c:v>
                </c:pt>
                <c:pt idx="945">
                  <c:v>3.11</c:v>
                </c:pt>
                <c:pt idx="946">
                  <c:v>3.19</c:v>
                </c:pt>
                <c:pt idx="947">
                  <c:v>3.15</c:v>
                </c:pt>
                <c:pt idx="948">
                  <c:v>3.22</c:v>
                </c:pt>
                <c:pt idx="949">
                  <c:v>3.13</c:v>
                </c:pt>
                <c:pt idx="950">
                  <c:v>3.17</c:v>
                </c:pt>
                <c:pt idx="951">
                  <c:v>3.17</c:v>
                </c:pt>
                <c:pt idx="952">
                  <c:v>3.19</c:v>
                </c:pt>
                <c:pt idx="953">
                  <c:v>3.26</c:v>
                </c:pt>
                <c:pt idx="954">
                  <c:v>3.27</c:v>
                </c:pt>
                <c:pt idx="955">
                  <c:v>3.13</c:v>
                </c:pt>
                <c:pt idx="956">
                  <c:v>3.22</c:v>
                </c:pt>
                <c:pt idx="957">
                  <c:v>3.45</c:v>
                </c:pt>
                <c:pt idx="958">
                  <c:v>3.36</c:v>
                </c:pt>
                <c:pt idx="959">
                  <c:v>3.16</c:v>
                </c:pt>
                <c:pt idx="960">
                  <c:v>2.99</c:v>
                </c:pt>
                <c:pt idx="961">
                  <c:v>3.03</c:v>
                </c:pt>
                <c:pt idx="962">
                  <c:v>3.1</c:v>
                </c:pt>
                <c:pt idx="963">
                  <c:v>3.09</c:v>
                </c:pt>
                <c:pt idx="964">
                  <c:v>3.05</c:v>
                </c:pt>
                <c:pt idx="965">
                  <c:v>3.13</c:v>
                </c:pt>
                <c:pt idx="966">
                  <c:v>3.03</c:v>
                </c:pt>
                <c:pt idx="967">
                  <c:v>3.12</c:v>
                </c:pt>
                <c:pt idx="968">
                  <c:v>3.09</c:v>
                </c:pt>
                <c:pt idx="969">
                  <c:v>3.1</c:v>
                </c:pt>
                <c:pt idx="970">
                  <c:v>3.05</c:v>
                </c:pt>
                <c:pt idx="971">
                  <c:v>2.98</c:v>
                </c:pt>
                <c:pt idx="972">
                  <c:v>2.99</c:v>
                </c:pt>
                <c:pt idx="973">
                  <c:v>2.96</c:v>
                </c:pt>
                <c:pt idx="974">
                  <c:v>2.91</c:v>
                </c:pt>
                <c:pt idx="975">
                  <c:v>2.82</c:v>
                </c:pt>
                <c:pt idx="976">
                  <c:v>2.92</c:v>
                </c:pt>
                <c:pt idx="977">
                  <c:v>2.93</c:v>
                </c:pt>
                <c:pt idx="978">
                  <c:v>2.96</c:v>
                </c:pt>
                <c:pt idx="979">
                  <c:v>3.06</c:v>
                </c:pt>
                <c:pt idx="980">
                  <c:v>3.12</c:v>
                </c:pt>
                <c:pt idx="981">
                  <c:v>3.03</c:v>
                </c:pt>
                <c:pt idx="982">
                  <c:v>3.02</c:v>
                </c:pt>
                <c:pt idx="983">
                  <c:v>3.09</c:v>
                </c:pt>
                <c:pt idx="984">
                  <c:v>3.04</c:v>
                </c:pt>
                <c:pt idx="985">
                  <c:v>3</c:v>
                </c:pt>
                <c:pt idx="986">
                  <c:v>3.1</c:v>
                </c:pt>
                <c:pt idx="987">
                  <c:v>3.06</c:v>
                </c:pt>
                <c:pt idx="988">
                  <c:v>2.98</c:v>
                </c:pt>
                <c:pt idx="989">
                  <c:v>2.91</c:v>
                </c:pt>
                <c:pt idx="990">
                  <c:v>2.92</c:v>
                </c:pt>
                <c:pt idx="991">
                  <c:v>2.86</c:v>
                </c:pt>
                <c:pt idx="992">
                  <c:v>2.79</c:v>
                </c:pt>
                <c:pt idx="993">
                  <c:v>2.93</c:v>
                </c:pt>
                <c:pt idx="994">
                  <c:v>3</c:v>
                </c:pt>
                <c:pt idx="995">
                  <c:v>2.99</c:v>
                </c:pt>
                <c:pt idx="996">
                  <c:v>3.05</c:v>
                </c:pt>
                <c:pt idx="997">
                  <c:v>3.04</c:v>
                </c:pt>
                <c:pt idx="998">
                  <c:v>2.91</c:v>
                </c:pt>
                <c:pt idx="999">
                  <c:v>2.9</c:v>
                </c:pt>
                <c:pt idx="1000">
                  <c:v>2.89</c:v>
                </c:pt>
                <c:pt idx="1001">
                  <c:v>2.98</c:v>
                </c:pt>
                <c:pt idx="1002">
                  <c:v>3.03</c:v>
                </c:pt>
                <c:pt idx="1003">
                  <c:v>3.06</c:v>
                </c:pt>
                <c:pt idx="1004">
                  <c:v>3.02</c:v>
                </c:pt>
                <c:pt idx="1005">
                  <c:v>3.02</c:v>
                </c:pt>
                <c:pt idx="1006">
                  <c:v>3.04</c:v>
                </c:pt>
                <c:pt idx="1007">
                  <c:v>2.96</c:v>
                </c:pt>
                <c:pt idx="1008">
                  <c:v>2.97</c:v>
                </c:pt>
                <c:pt idx="1009">
                  <c:v>2.91</c:v>
                </c:pt>
                <c:pt idx="1010">
                  <c:v>2.89</c:v>
                </c:pt>
                <c:pt idx="1011">
                  <c:v>2.96</c:v>
                </c:pt>
                <c:pt idx="1012">
                  <c:v>3.05</c:v>
                </c:pt>
                <c:pt idx="1013">
                  <c:v>3.1</c:v>
                </c:pt>
                <c:pt idx="1014">
                  <c:v>3.15</c:v>
                </c:pt>
                <c:pt idx="1015">
                  <c:v>3.15</c:v>
                </c:pt>
                <c:pt idx="1016">
                  <c:v>3.13</c:v>
                </c:pt>
                <c:pt idx="1017">
                  <c:v>3.1</c:v>
                </c:pt>
                <c:pt idx="1018">
                  <c:v>3.07</c:v>
                </c:pt>
                <c:pt idx="1019">
                  <c:v>2.99</c:v>
                </c:pt>
                <c:pt idx="1020">
                  <c:v>2.94</c:v>
                </c:pt>
                <c:pt idx="1021">
                  <c:v>3.01</c:v>
                </c:pt>
                <c:pt idx="1022">
                  <c:v>3.01</c:v>
                </c:pt>
                <c:pt idx="1023">
                  <c:v>3.13</c:v>
                </c:pt>
                <c:pt idx="1024">
                  <c:v>3.08</c:v>
                </c:pt>
                <c:pt idx="1025">
                  <c:v>3.14</c:v>
                </c:pt>
                <c:pt idx="1026">
                  <c:v>3.14</c:v>
                </c:pt>
                <c:pt idx="1027">
                  <c:v>3.2</c:v>
                </c:pt>
                <c:pt idx="1028">
                  <c:v>3.11</c:v>
                </c:pt>
                <c:pt idx="1029">
                  <c:v>3.14</c:v>
                </c:pt>
                <c:pt idx="1030">
                  <c:v>3.06</c:v>
                </c:pt>
                <c:pt idx="1031">
                  <c:v>3.09</c:v>
                </c:pt>
                <c:pt idx="1032">
                  <c:v>3.14</c:v>
                </c:pt>
                <c:pt idx="1033">
                  <c:v>3.16</c:v>
                </c:pt>
                <c:pt idx="1034">
                  <c:v>3.2</c:v>
                </c:pt>
                <c:pt idx="1035">
                  <c:v>3.15</c:v>
                </c:pt>
                <c:pt idx="1036">
                  <c:v>3.13</c:v>
                </c:pt>
                <c:pt idx="1037">
                  <c:v>3.1</c:v>
                </c:pt>
                <c:pt idx="1038">
                  <c:v>3.04</c:v>
                </c:pt>
                <c:pt idx="1039">
                  <c:v>3.07</c:v>
                </c:pt>
                <c:pt idx="1040">
                  <c:v>3.08</c:v>
                </c:pt>
                <c:pt idx="1041">
                  <c:v>3.15</c:v>
                </c:pt>
                <c:pt idx="1042">
                  <c:v>3.11</c:v>
                </c:pt>
                <c:pt idx="1043">
                  <c:v>3.13</c:v>
                </c:pt>
                <c:pt idx="1044">
                  <c:v>3.08</c:v>
                </c:pt>
                <c:pt idx="1045">
                  <c:v>3.12</c:v>
                </c:pt>
                <c:pt idx="1046">
                  <c:v>3.18</c:v>
                </c:pt>
                <c:pt idx="1047">
                  <c:v>3.19</c:v>
                </c:pt>
                <c:pt idx="1048">
                  <c:v>3.17</c:v>
                </c:pt>
                <c:pt idx="1049">
                  <c:v>3.26</c:v>
                </c:pt>
                <c:pt idx="1050">
                  <c:v>3.43</c:v>
                </c:pt>
                <c:pt idx="1051">
                  <c:v>3.41</c:v>
                </c:pt>
                <c:pt idx="1052">
                  <c:v>3.41</c:v>
                </c:pt>
                <c:pt idx="1053">
                  <c:v>3.48</c:v>
                </c:pt>
                <c:pt idx="1054">
                  <c:v>3.46</c:v>
                </c:pt>
                <c:pt idx="1055">
                  <c:v>3.38</c:v>
                </c:pt>
                <c:pt idx="1056">
                  <c:v>3.37</c:v>
                </c:pt>
                <c:pt idx="1057">
                  <c:v>3.31</c:v>
                </c:pt>
                <c:pt idx="1058">
                  <c:v>3.33</c:v>
                </c:pt>
                <c:pt idx="1059">
                  <c:v>3.29</c:v>
                </c:pt>
                <c:pt idx="1060">
                  <c:v>3.31</c:v>
                </c:pt>
                <c:pt idx="1061">
                  <c:v>3.27</c:v>
                </c:pt>
                <c:pt idx="1062">
                  <c:v>3.35</c:v>
                </c:pt>
                <c:pt idx="1063">
                  <c:v>3.35</c:v>
                </c:pt>
                <c:pt idx="1064">
                  <c:v>3.41</c:v>
                </c:pt>
                <c:pt idx="1065">
                  <c:v>3.37</c:v>
                </c:pt>
                <c:pt idx="1066">
                  <c:v>3.32</c:v>
                </c:pt>
                <c:pt idx="1067">
                  <c:v>3.18</c:v>
                </c:pt>
                <c:pt idx="1068">
                  <c:v>3.13</c:v>
                </c:pt>
                <c:pt idx="1069">
                  <c:v>3.18</c:v>
                </c:pt>
                <c:pt idx="1070">
                  <c:v>3.22</c:v>
                </c:pt>
                <c:pt idx="1071">
                  <c:v>3.14</c:v>
                </c:pt>
                <c:pt idx="1072">
                  <c:v>3.12</c:v>
                </c:pt>
                <c:pt idx="1073">
                  <c:v>3.15</c:v>
                </c:pt>
                <c:pt idx="1074">
                  <c:v>3.13</c:v>
                </c:pt>
                <c:pt idx="1075">
                  <c:v>3.12</c:v>
                </c:pt>
                <c:pt idx="1076">
                  <c:v>3.12</c:v>
                </c:pt>
                <c:pt idx="1077">
                  <c:v>3.08</c:v>
                </c:pt>
                <c:pt idx="1078">
                  <c:v>3.12</c:v>
                </c:pt>
                <c:pt idx="1079">
                  <c:v>3.15</c:v>
                </c:pt>
                <c:pt idx="1080">
                  <c:v>3.13</c:v>
                </c:pt>
                <c:pt idx="1081">
                  <c:v>3.12</c:v>
                </c:pt>
                <c:pt idx="1082">
                  <c:v>3.12</c:v>
                </c:pt>
                <c:pt idx="1083">
                  <c:v>3.16</c:v>
                </c:pt>
                <c:pt idx="1084">
                  <c:v>3.11</c:v>
                </c:pt>
                <c:pt idx="1085">
                  <c:v>3.12</c:v>
                </c:pt>
                <c:pt idx="1086">
                  <c:v>3.07</c:v>
                </c:pt>
                <c:pt idx="1087">
                  <c:v>3.07</c:v>
                </c:pt>
                <c:pt idx="1088">
                  <c:v>3.03</c:v>
                </c:pt>
                <c:pt idx="1089">
                  <c:v>3.03</c:v>
                </c:pt>
                <c:pt idx="1090">
                  <c:v>3.07</c:v>
                </c:pt>
                <c:pt idx="1091">
                  <c:v>3.02</c:v>
                </c:pt>
                <c:pt idx="1092">
                  <c:v>2.95</c:v>
                </c:pt>
                <c:pt idx="1093">
                  <c:v>2.91</c:v>
                </c:pt>
                <c:pt idx="1094">
                  <c:v>2.9</c:v>
                </c:pt>
                <c:pt idx="1095">
                  <c:v>2.8</c:v>
                </c:pt>
                <c:pt idx="1096">
                  <c:v>2.8</c:v>
                </c:pt>
                <c:pt idx="1097">
                  <c:v>2.8</c:v>
                </c:pt>
                <c:pt idx="1098">
                  <c:v>2.88</c:v>
                </c:pt>
                <c:pt idx="1099">
                  <c:v>2.81</c:v>
                </c:pt>
                <c:pt idx="1100">
                  <c:v>2.86</c:v>
                </c:pt>
                <c:pt idx="1101">
                  <c:v>2.85</c:v>
                </c:pt>
                <c:pt idx="1102">
                  <c:v>2.85</c:v>
                </c:pt>
                <c:pt idx="1103">
                  <c:v>2.72</c:v>
                </c:pt>
                <c:pt idx="1104">
                  <c:v>2.67</c:v>
                </c:pt>
                <c:pt idx="1105">
                  <c:v>2.5299999999999998</c:v>
                </c:pt>
                <c:pt idx="1106">
                  <c:v>2.56</c:v>
                </c:pt>
                <c:pt idx="1107">
                  <c:v>2.63</c:v>
                </c:pt>
                <c:pt idx="1108">
                  <c:v>2.73</c:v>
                </c:pt>
                <c:pt idx="1109">
                  <c:v>2.75</c:v>
                </c:pt>
                <c:pt idx="1110">
                  <c:v>2.77</c:v>
                </c:pt>
                <c:pt idx="1111">
                  <c:v>2.71</c:v>
                </c:pt>
                <c:pt idx="1112">
                  <c:v>2.77</c:v>
                </c:pt>
                <c:pt idx="1113">
                  <c:v>2.7</c:v>
                </c:pt>
                <c:pt idx="1114">
                  <c:v>2.73</c:v>
                </c:pt>
                <c:pt idx="1115">
                  <c:v>2.7</c:v>
                </c:pt>
                <c:pt idx="1116">
                  <c:v>2.67</c:v>
                </c:pt>
                <c:pt idx="1117">
                  <c:v>2.73</c:v>
                </c:pt>
                <c:pt idx="1118">
                  <c:v>2.72</c:v>
                </c:pt>
                <c:pt idx="1119">
                  <c:v>2.68</c:v>
                </c:pt>
                <c:pt idx="1120">
                  <c:v>2.75</c:v>
                </c:pt>
                <c:pt idx="1121">
                  <c:v>2.69</c:v>
                </c:pt>
                <c:pt idx="1122">
                  <c:v>2.71</c:v>
                </c:pt>
                <c:pt idx="1123">
                  <c:v>2.7</c:v>
                </c:pt>
                <c:pt idx="1124">
                  <c:v>2.67</c:v>
                </c:pt>
                <c:pt idx="1125">
                  <c:v>2.76</c:v>
                </c:pt>
                <c:pt idx="1126">
                  <c:v>2.69</c:v>
                </c:pt>
                <c:pt idx="1127">
                  <c:v>2.74</c:v>
                </c:pt>
                <c:pt idx="1128">
                  <c:v>2.72</c:v>
                </c:pt>
                <c:pt idx="1129">
                  <c:v>2.66</c:v>
                </c:pt>
                <c:pt idx="1130">
                  <c:v>2.62</c:v>
                </c:pt>
                <c:pt idx="1131">
                  <c:v>2.6</c:v>
                </c:pt>
                <c:pt idx="1132">
                  <c:v>2.6</c:v>
                </c:pt>
                <c:pt idx="1133">
                  <c:v>2.57</c:v>
                </c:pt>
                <c:pt idx="1134">
                  <c:v>2.58</c:v>
                </c:pt>
                <c:pt idx="1135">
                  <c:v>2.56</c:v>
                </c:pt>
                <c:pt idx="1136">
                  <c:v>2.59</c:v>
                </c:pt>
                <c:pt idx="1137">
                  <c:v>2.59</c:v>
                </c:pt>
                <c:pt idx="1138">
                  <c:v>2.61</c:v>
                </c:pt>
                <c:pt idx="1139">
                  <c:v>2.5499999999999998</c:v>
                </c:pt>
                <c:pt idx="1140">
                  <c:v>2.52</c:v>
                </c:pt>
                <c:pt idx="1141">
                  <c:v>2.4700000000000002</c:v>
                </c:pt>
                <c:pt idx="1142">
                  <c:v>2.46</c:v>
                </c:pt>
                <c:pt idx="1143">
                  <c:v>2.4900000000000002</c:v>
                </c:pt>
                <c:pt idx="1144">
                  <c:v>2.63</c:v>
                </c:pt>
                <c:pt idx="1145">
                  <c:v>2.58</c:v>
                </c:pt>
                <c:pt idx="1146">
                  <c:v>2.56</c:v>
                </c:pt>
                <c:pt idx="1147">
                  <c:v>2.6</c:v>
                </c:pt>
                <c:pt idx="1148">
                  <c:v>2.5499999999999998</c:v>
                </c:pt>
                <c:pt idx="1149">
                  <c:v>2.65</c:v>
                </c:pt>
                <c:pt idx="1150">
                  <c:v>2.65</c:v>
                </c:pt>
                <c:pt idx="1151">
                  <c:v>2.72</c:v>
                </c:pt>
                <c:pt idx="1152">
                  <c:v>2.75</c:v>
                </c:pt>
                <c:pt idx="1153">
                  <c:v>2.78</c:v>
                </c:pt>
                <c:pt idx="1154">
                  <c:v>2.74</c:v>
                </c:pt>
                <c:pt idx="1155">
                  <c:v>2.74</c:v>
                </c:pt>
                <c:pt idx="1156">
                  <c:v>2.82</c:v>
                </c:pt>
                <c:pt idx="1157">
                  <c:v>2.9</c:v>
                </c:pt>
                <c:pt idx="1158">
                  <c:v>2.96</c:v>
                </c:pt>
                <c:pt idx="1159">
                  <c:v>2.93</c:v>
                </c:pt>
                <c:pt idx="1160">
                  <c:v>2.93</c:v>
                </c:pt>
                <c:pt idx="1161">
                  <c:v>2.9</c:v>
                </c:pt>
                <c:pt idx="1162">
                  <c:v>2.82</c:v>
                </c:pt>
                <c:pt idx="1163">
                  <c:v>2.79</c:v>
                </c:pt>
                <c:pt idx="1164">
                  <c:v>2.79</c:v>
                </c:pt>
                <c:pt idx="1165">
                  <c:v>2.76</c:v>
                </c:pt>
                <c:pt idx="1166">
                  <c:v>2.75</c:v>
                </c:pt>
                <c:pt idx="1167">
                  <c:v>2.77</c:v>
                </c:pt>
                <c:pt idx="1168">
                  <c:v>2.75</c:v>
                </c:pt>
                <c:pt idx="1169">
                  <c:v>2.68</c:v>
                </c:pt>
                <c:pt idx="1170">
                  <c:v>2.69</c:v>
                </c:pt>
                <c:pt idx="1171">
                  <c:v>2.7</c:v>
                </c:pt>
                <c:pt idx="1172">
                  <c:v>2.8</c:v>
                </c:pt>
                <c:pt idx="1173">
                  <c:v>2.81</c:v>
                </c:pt>
                <c:pt idx="1174">
                  <c:v>2.83</c:v>
                </c:pt>
                <c:pt idx="1175">
                  <c:v>2.84</c:v>
                </c:pt>
                <c:pt idx="1176">
                  <c:v>2.92</c:v>
                </c:pt>
                <c:pt idx="1177">
                  <c:v>2.95</c:v>
                </c:pt>
                <c:pt idx="1178">
                  <c:v>3.09</c:v>
                </c:pt>
                <c:pt idx="1179">
                  <c:v>3.03</c:v>
                </c:pt>
                <c:pt idx="1180">
                  <c:v>3</c:v>
                </c:pt>
                <c:pt idx="1181">
                  <c:v>2.97</c:v>
                </c:pt>
                <c:pt idx="1182">
                  <c:v>2.96</c:v>
                </c:pt>
                <c:pt idx="1183">
                  <c:v>2.95</c:v>
                </c:pt>
                <c:pt idx="1184">
                  <c:v>2.91</c:v>
                </c:pt>
                <c:pt idx="1185">
                  <c:v>2.86</c:v>
                </c:pt>
                <c:pt idx="1186">
                  <c:v>2.79</c:v>
                </c:pt>
                <c:pt idx="1187">
                  <c:v>2.83</c:v>
                </c:pt>
                <c:pt idx="1188">
                  <c:v>2.82</c:v>
                </c:pt>
                <c:pt idx="1189">
                  <c:v>2.81</c:v>
                </c:pt>
                <c:pt idx="1190">
                  <c:v>2.81</c:v>
                </c:pt>
                <c:pt idx="1191">
                  <c:v>2.82</c:v>
                </c:pt>
                <c:pt idx="1192">
                  <c:v>2.89</c:v>
                </c:pt>
                <c:pt idx="1193">
                  <c:v>2.96</c:v>
                </c:pt>
                <c:pt idx="1194">
                  <c:v>2.93</c:v>
                </c:pt>
                <c:pt idx="1195">
                  <c:v>2.89</c:v>
                </c:pt>
                <c:pt idx="1196">
                  <c:v>2.86</c:v>
                </c:pt>
                <c:pt idx="1197">
                  <c:v>2.83</c:v>
                </c:pt>
                <c:pt idx="1198">
                  <c:v>2.85</c:v>
                </c:pt>
                <c:pt idx="1199">
                  <c:v>2.91</c:v>
                </c:pt>
                <c:pt idx="1200">
                  <c:v>2.98</c:v>
                </c:pt>
                <c:pt idx="1201">
                  <c:v>3.02</c:v>
                </c:pt>
                <c:pt idx="1202">
                  <c:v>2.94</c:v>
                </c:pt>
                <c:pt idx="1203">
                  <c:v>2.95</c:v>
                </c:pt>
                <c:pt idx="1204">
                  <c:v>2.91</c:v>
                </c:pt>
                <c:pt idx="1205">
                  <c:v>2.93</c:v>
                </c:pt>
                <c:pt idx="1206">
                  <c:v>2.98</c:v>
                </c:pt>
                <c:pt idx="1207">
                  <c:v>2.92</c:v>
                </c:pt>
                <c:pt idx="1208">
                  <c:v>2.87</c:v>
                </c:pt>
                <c:pt idx="1209">
                  <c:v>2.85</c:v>
                </c:pt>
                <c:pt idx="1210">
                  <c:v>2.89</c:v>
                </c:pt>
                <c:pt idx="1211">
                  <c:v>2.91</c:v>
                </c:pt>
                <c:pt idx="1212">
                  <c:v>2.88</c:v>
                </c:pt>
                <c:pt idx="1213">
                  <c:v>2.92</c:v>
                </c:pt>
                <c:pt idx="1214">
                  <c:v>2.83</c:v>
                </c:pt>
                <c:pt idx="1215">
                  <c:v>2.77</c:v>
                </c:pt>
                <c:pt idx="1216">
                  <c:v>2.75</c:v>
                </c:pt>
                <c:pt idx="1217">
                  <c:v>2.72</c:v>
                </c:pt>
                <c:pt idx="1218">
                  <c:v>2.73</c:v>
                </c:pt>
                <c:pt idx="1219">
                  <c:v>2.72</c:v>
                </c:pt>
                <c:pt idx="1220">
                  <c:v>2.73</c:v>
                </c:pt>
                <c:pt idx="1221">
                  <c:v>2.76</c:v>
                </c:pt>
                <c:pt idx="1222">
                  <c:v>2.82</c:v>
                </c:pt>
                <c:pt idx="1223">
                  <c:v>2.83</c:v>
                </c:pt>
                <c:pt idx="1224">
                  <c:v>2.83</c:v>
                </c:pt>
                <c:pt idx="1225">
                  <c:v>2.8</c:v>
                </c:pt>
                <c:pt idx="1226">
                  <c:v>2.79</c:v>
                </c:pt>
                <c:pt idx="1227">
                  <c:v>2.79</c:v>
                </c:pt>
                <c:pt idx="1228">
                  <c:v>2.79</c:v>
                </c:pt>
                <c:pt idx="1229">
                  <c:v>2.81</c:v>
                </c:pt>
                <c:pt idx="1230">
                  <c:v>2.8</c:v>
                </c:pt>
                <c:pt idx="1231">
                  <c:v>2.78</c:v>
                </c:pt>
                <c:pt idx="1232">
                  <c:v>2.78</c:v>
                </c:pt>
                <c:pt idx="1233">
                  <c:v>2.76</c:v>
                </c:pt>
                <c:pt idx="1234">
                  <c:v>2.81</c:v>
                </c:pt>
                <c:pt idx="1235">
                  <c:v>2.8</c:v>
                </c:pt>
                <c:pt idx="1236">
                  <c:v>2.83</c:v>
                </c:pt>
                <c:pt idx="1237">
                  <c:v>2.9</c:v>
                </c:pt>
                <c:pt idx="1238">
                  <c:v>2.9</c:v>
                </c:pt>
                <c:pt idx="1239">
                  <c:v>2.87</c:v>
                </c:pt>
                <c:pt idx="1240">
                  <c:v>2.94</c:v>
                </c:pt>
                <c:pt idx="1241">
                  <c:v>3</c:v>
                </c:pt>
                <c:pt idx="1242">
                  <c:v>2.99</c:v>
                </c:pt>
                <c:pt idx="1243">
                  <c:v>2.98</c:v>
                </c:pt>
                <c:pt idx="1244">
                  <c:v>2.93</c:v>
                </c:pt>
                <c:pt idx="1245">
                  <c:v>2.94</c:v>
                </c:pt>
                <c:pt idx="1246">
                  <c:v>2.94</c:v>
                </c:pt>
                <c:pt idx="1247">
                  <c:v>2.89</c:v>
                </c:pt>
                <c:pt idx="1248">
                  <c:v>2.88</c:v>
                </c:pt>
                <c:pt idx="1249">
                  <c:v>2.95</c:v>
                </c:pt>
                <c:pt idx="1250">
                  <c:v>3.04</c:v>
                </c:pt>
                <c:pt idx="1251">
                  <c:v>3.12</c:v>
                </c:pt>
                <c:pt idx="1252">
                  <c:v>3.1</c:v>
                </c:pt>
                <c:pt idx="1253">
                  <c:v>3.1</c:v>
                </c:pt>
                <c:pt idx="1254">
                  <c:v>3.06</c:v>
                </c:pt>
                <c:pt idx="1255">
                  <c:v>3.06</c:v>
                </c:pt>
                <c:pt idx="1256">
                  <c:v>3.08</c:v>
                </c:pt>
                <c:pt idx="1257">
                  <c:v>3.05</c:v>
                </c:pt>
                <c:pt idx="1258">
                  <c:v>3.05</c:v>
                </c:pt>
                <c:pt idx="1259">
                  <c:v>3.02</c:v>
                </c:pt>
                <c:pt idx="1260">
                  <c:v>3.01</c:v>
                </c:pt>
                <c:pt idx="1261">
                  <c:v>3.06</c:v>
                </c:pt>
                <c:pt idx="1262">
                  <c:v>3.03</c:v>
                </c:pt>
                <c:pt idx="1263">
                  <c:v>3.02</c:v>
                </c:pt>
                <c:pt idx="1264">
                  <c:v>3.02</c:v>
                </c:pt>
                <c:pt idx="1265">
                  <c:v>3.04</c:v>
                </c:pt>
                <c:pt idx="1266">
                  <c:v>3.14</c:v>
                </c:pt>
                <c:pt idx="1267">
                  <c:v>3.15</c:v>
                </c:pt>
                <c:pt idx="1268">
                  <c:v>3.18</c:v>
                </c:pt>
                <c:pt idx="1269">
                  <c:v>3.19</c:v>
                </c:pt>
                <c:pt idx="1270">
                  <c:v>3.17</c:v>
                </c:pt>
                <c:pt idx="1271">
                  <c:v>3.21</c:v>
                </c:pt>
                <c:pt idx="1272">
                  <c:v>3.17</c:v>
                </c:pt>
                <c:pt idx="1273">
                  <c:v>3.21</c:v>
                </c:pt>
                <c:pt idx="1274">
                  <c:v>3.18</c:v>
                </c:pt>
                <c:pt idx="1275">
                  <c:v>3.17</c:v>
                </c:pt>
                <c:pt idx="1276">
                  <c:v>3.17</c:v>
                </c:pt>
                <c:pt idx="1277">
                  <c:v>3.16</c:v>
                </c:pt>
                <c:pt idx="1278">
                  <c:v>3.19</c:v>
                </c:pt>
                <c:pt idx="1279">
                  <c:v>3.23</c:v>
                </c:pt>
                <c:pt idx="1280">
                  <c:v>3.17</c:v>
                </c:pt>
                <c:pt idx="1281">
                  <c:v>3.18</c:v>
                </c:pt>
                <c:pt idx="1282">
                  <c:v>3.21</c:v>
                </c:pt>
                <c:pt idx="1283">
                  <c:v>3.2</c:v>
                </c:pt>
                <c:pt idx="1284">
                  <c:v>3.17</c:v>
                </c:pt>
                <c:pt idx="1285">
                  <c:v>3.15</c:v>
                </c:pt>
                <c:pt idx="1286">
                  <c:v>3.08</c:v>
                </c:pt>
                <c:pt idx="1287">
                  <c:v>3.08</c:v>
                </c:pt>
                <c:pt idx="1288">
                  <c:v>3.11</c:v>
                </c:pt>
                <c:pt idx="1289">
                  <c:v>3.1</c:v>
                </c:pt>
                <c:pt idx="1290">
                  <c:v>3.06</c:v>
                </c:pt>
                <c:pt idx="1291">
                  <c:v>3.08</c:v>
                </c:pt>
                <c:pt idx="1292">
                  <c:v>3.1</c:v>
                </c:pt>
                <c:pt idx="1293">
                  <c:v>3.15</c:v>
                </c:pt>
                <c:pt idx="1294">
                  <c:v>3.2</c:v>
                </c:pt>
                <c:pt idx="1295">
                  <c:v>3.25</c:v>
                </c:pt>
                <c:pt idx="1296">
                  <c:v>3.26</c:v>
                </c:pt>
                <c:pt idx="1297">
                  <c:v>3.22</c:v>
                </c:pt>
                <c:pt idx="1298">
                  <c:v>3.22</c:v>
                </c:pt>
                <c:pt idx="1299">
                  <c:v>3.25</c:v>
                </c:pt>
                <c:pt idx="1300">
                  <c:v>3.22</c:v>
                </c:pt>
                <c:pt idx="1301">
                  <c:v>3.18</c:v>
                </c:pt>
                <c:pt idx="1302">
                  <c:v>3.13</c:v>
                </c:pt>
                <c:pt idx="1303">
                  <c:v>3.19</c:v>
                </c:pt>
                <c:pt idx="1304">
                  <c:v>3.15</c:v>
                </c:pt>
                <c:pt idx="1305">
                  <c:v>3.13</c:v>
                </c:pt>
                <c:pt idx="1306">
                  <c:v>3.14</c:v>
                </c:pt>
                <c:pt idx="1307">
                  <c:v>3.13</c:v>
                </c:pt>
                <c:pt idx="1308">
                  <c:v>3.09</c:v>
                </c:pt>
                <c:pt idx="1309">
                  <c:v>3.1</c:v>
                </c:pt>
                <c:pt idx="1310">
                  <c:v>3.08</c:v>
                </c:pt>
                <c:pt idx="1311">
                  <c:v>3.1</c:v>
                </c:pt>
                <c:pt idx="1312">
                  <c:v>3.05</c:v>
                </c:pt>
                <c:pt idx="1313">
                  <c:v>2.99</c:v>
                </c:pt>
                <c:pt idx="1314">
                  <c:v>2.87</c:v>
                </c:pt>
                <c:pt idx="1315">
                  <c:v>2.91</c:v>
                </c:pt>
                <c:pt idx="1316">
                  <c:v>2.94</c:v>
                </c:pt>
                <c:pt idx="1317">
                  <c:v>3.01</c:v>
                </c:pt>
                <c:pt idx="1318">
                  <c:v>3.01</c:v>
                </c:pt>
                <c:pt idx="1319">
                  <c:v>2.92</c:v>
                </c:pt>
                <c:pt idx="1320">
                  <c:v>2.88</c:v>
                </c:pt>
                <c:pt idx="1321">
                  <c:v>2.91</c:v>
                </c:pt>
                <c:pt idx="1322">
                  <c:v>2.89</c:v>
                </c:pt>
                <c:pt idx="1323">
                  <c:v>2.87</c:v>
                </c:pt>
                <c:pt idx="1324">
                  <c:v>2.88</c:v>
                </c:pt>
                <c:pt idx="1325">
                  <c:v>2.88</c:v>
                </c:pt>
                <c:pt idx="1326">
                  <c:v>2.9</c:v>
                </c:pt>
                <c:pt idx="1327">
                  <c:v>2.89</c:v>
                </c:pt>
                <c:pt idx="1328">
                  <c:v>2.91</c:v>
                </c:pt>
                <c:pt idx="1329">
                  <c:v>2.87</c:v>
                </c:pt>
                <c:pt idx="1330">
                  <c:v>2.88</c:v>
                </c:pt>
                <c:pt idx="1331">
                  <c:v>2.88</c:v>
                </c:pt>
                <c:pt idx="1332">
                  <c:v>2.83</c:v>
                </c:pt>
                <c:pt idx="1333">
                  <c:v>2.82</c:v>
                </c:pt>
                <c:pt idx="1334">
                  <c:v>2.96</c:v>
                </c:pt>
                <c:pt idx="1335">
                  <c:v>2.98</c:v>
                </c:pt>
                <c:pt idx="1336">
                  <c:v>3</c:v>
                </c:pt>
                <c:pt idx="1337">
                  <c:v>2.99</c:v>
                </c:pt>
                <c:pt idx="1338">
                  <c:v>3.01</c:v>
                </c:pt>
                <c:pt idx="1339">
                  <c:v>3.1</c:v>
                </c:pt>
                <c:pt idx="1340">
                  <c:v>3.13</c:v>
                </c:pt>
                <c:pt idx="1341">
                  <c:v>3.17</c:v>
                </c:pt>
                <c:pt idx="1342">
                  <c:v>3.16</c:v>
                </c:pt>
                <c:pt idx="1343">
                  <c:v>3.09</c:v>
                </c:pt>
                <c:pt idx="1344">
                  <c:v>3.17</c:v>
                </c:pt>
                <c:pt idx="1345">
                  <c:v>3.18</c:v>
                </c:pt>
                <c:pt idx="1346">
                  <c:v>3.14</c:v>
                </c:pt>
                <c:pt idx="1347">
                  <c:v>3.21</c:v>
                </c:pt>
                <c:pt idx="1348">
                  <c:v>3.2</c:v>
                </c:pt>
                <c:pt idx="1349">
                  <c:v>3.18</c:v>
                </c:pt>
                <c:pt idx="1350">
                  <c:v>3.31</c:v>
                </c:pt>
                <c:pt idx="1351">
                  <c:v>3.27</c:v>
                </c:pt>
                <c:pt idx="1352">
                  <c:v>3.28</c:v>
                </c:pt>
                <c:pt idx="1353">
                  <c:v>3.3</c:v>
                </c:pt>
                <c:pt idx="1354">
                  <c:v>3.27</c:v>
                </c:pt>
                <c:pt idx="1355">
                  <c:v>3.3</c:v>
                </c:pt>
                <c:pt idx="1356">
                  <c:v>3.25</c:v>
                </c:pt>
                <c:pt idx="1357">
                  <c:v>3.23</c:v>
                </c:pt>
                <c:pt idx="1358">
                  <c:v>3.33</c:v>
                </c:pt>
                <c:pt idx="1359">
                  <c:v>3.36</c:v>
                </c:pt>
                <c:pt idx="1360">
                  <c:v>3.33</c:v>
                </c:pt>
                <c:pt idx="1361">
                  <c:v>3.37</c:v>
                </c:pt>
                <c:pt idx="1362">
                  <c:v>3.33</c:v>
                </c:pt>
                <c:pt idx="1363">
                  <c:v>3.28</c:v>
                </c:pt>
                <c:pt idx="1364">
                  <c:v>3.35</c:v>
                </c:pt>
                <c:pt idx="1365">
                  <c:v>3.34</c:v>
                </c:pt>
                <c:pt idx="1366">
                  <c:v>3.41</c:v>
                </c:pt>
                <c:pt idx="1367">
                  <c:v>3.49</c:v>
                </c:pt>
                <c:pt idx="1368">
                  <c:v>3.56</c:v>
                </c:pt>
                <c:pt idx="1369">
                  <c:v>3.56</c:v>
                </c:pt>
                <c:pt idx="1370">
                  <c:v>3.6</c:v>
                </c:pt>
                <c:pt idx="1371">
                  <c:v>3.58</c:v>
                </c:pt>
                <c:pt idx="1372">
                  <c:v>3.54</c:v>
                </c:pt>
                <c:pt idx="1373">
                  <c:v>3.52</c:v>
                </c:pt>
                <c:pt idx="1374">
                  <c:v>3.48</c:v>
                </c:pt>
                <c:pt idx="1375">
                  <c:v>3.47</c:v>
                </c:pt>
                <c:pt idx="1376">
                  <c:v>3.49</c:v>
                </c:pt>
                <c:pt idx="1377">
                  <c:v>3.68</c:v>
                </c:pt>
                <c:pt idx="1378">
                  <c:v>3.63</c:v>
                </c:pt>
                <c:pt idx="1379">
                  <c:v>3.64</c:v>
                </c:pt>
                <c:pt idx="1380">
                  <c:v>3.68</c:v>
                </c:pt>
                <c:pt idx="1381">
                  <c:v>3.64</c:v>
                </c:pt>
                <c:pt idx="1382">
                  <c:v>3.64</c:v>
                </c:pt>
                <c:pt idx="1383">
                  <c:v>3.61</c:v>
                </c:pt>
                <c:pt idx="1384">
                  <c:v>3.58</c:v>
                </c:pt>
                <c:pt idx="1385">
                  <c:v>3.57</c:v>
                </c:pt>
                <c:pt idx="1386">
                  <c:v>3.63</c:v>
                </c:pt>
                <c:pt idx="1387">
                  <c:v>3.56</c:v>
                </c:pt>
                <c:pt idx="1388">
                  <c:v>3.55</c:v>
                </c:pt>
                <c:pt idx="1389">
                  <c:v>3.58</c:v>
                </c:pt>
                <c:pt idx="1390">
                  <c:v>3.65</c:v>
                </c:pt>
                <c:pt idx="1391">
                  <c:v>3.65</c:v>
                </c:pt>
                <c:pt idx="1392">
                  <c:v>3.61</c:v>
                </c:pt>
                <c:pt idx="1393">
                  <c:v>3.66</c:v>
                </c:pt>
                <c:pt idx="1394">
                  <c:v>3.67</c:v>
                </c:pt>
                <c:pt idx="1395">
                  <c:v>3.64</c:v>
                </c:pt>
                <c:pt idx="1396">
                  <c:v>3.77</c:v>
                </c:pt>
                <c:pt idx="1397">
                  <c:v>3.69</c:v>
                </c:pt>
                <c:pt idx="1398">
                  <c:v>3.73</c:v>
                </c:pt>
                <c:pt idx="1399">
                  <c:v>3.73</c:v>
                </c:pt>
                <c:pt idx="1400">
                  <c:v>3.68</c:v>
                </c:pt>
                <c:pt idx="1401">
                  <c:v>3.65</c:v>
                </c:pt>
                <c:pt idx="1402">
                  <c:v>3.63</c:v>
                </c:pt>
                <c:pt idx="1403">
                  <c:v>3.67</c:v>
                </c:pt>
                <c:pt idx="1404">
                  <c:v>3.75</c:v>
                </c:pt>
                <c:pt idx="1405">
                  <c:v>3.75</c:v>
                </c:pt>
                <c:pt idx="1406">
                  <c:v>3.81</c:v>
                </c:pt>
                <c:pt idx="1407">
                  <c:v>3.86</c:v>
                </c:pt>
                <c:pt idx="1408">
                  <c:v>3.89</c:v>
                </c:pt>
                <c:pt idx="1409">
                  <c:v>3.86</c:v>
                </c:pt>
                <c:pt idx="1410">
                  <c:v>3.9</c:v>
                </c:pt>
                <c:pt idx="1411">
                  <c:v>3.88</c:v>
                </c:pt>
                <c:pt idx="1412">
                  <c:v>3.8</c:v>
                </c:pt>
                <c:pt idx="1413">
                  <c:v>3.77</c:v>
                </c:pt>
                <c:pt idx="1414">
                  <c:v>3.7</c:v>
                </c:pt>
                <c:pt idx="1415">
                  <c:v>3.75</c:v>
                </c:pt>
                <c:pt idx="1416">
                  <c:v>3.7</c:v>
                </c:pt>
                <c:pt idx="1417">
                  <c:v>3.7</c:v>
                </c:pt>
                <c:pt idx="1418">
                  <c:v>3.79</c:v>
                </c:pt>
                <c:pt idx="1419">
                  <c:v>3.8</c:v>
                </c:pt>
                <c:pt idx="1420">
                  <c:v>3.88</c:v>
                </c:pt>
                <c:pt idx="1421">
                  <c:v>3.87</c:v>
                </c:pt>
                <c:pt idx="1422">
                  <c:v>3.84</c:v>
                </c:pt>
                <c:pt idx="1423">
                  <c:v>3.88</c:v>
                </c:pt>
                <c:pt idx="1424">
                  <c:v>3.85</c:v>
                </c:pt>
                <c:pt idx="1425">
                  <c:v>3.85</c:v>
                </c:pt>
                <c:pt idx="1426">
                  <c:v>3.84</c:v>
                </c:pt>
                <c:pt idx="1427">
                  <c:v>3.87</c:v>
                </c:pt>
                <c:pt idx="1428">
                  <c:v>3.84</c:v>
                </c:pt>
                <c:pt idx="1429">
                  <c:v>3.75</c:v>
                </c:pt>
                <c:pt idx="1430">
                  <c:v>3.8</c:v>
                </c:pt>
                <c:pt idx="1431">
                  <c:v>3.77</c:v>
                </c:pt>
                <c:pt idx="1432">
                  <c:v>3.73</c:v>
                </c:pt>
                <c:pt idx="1433">
                  <c:v>3.67</c:v>
                </c:pt>
                <c:pt idx="1434">
                  <c:v>3.65</c:v>
                </c:pt>
                <c:pt idx="1435">
                  <c:v>3.69</c:v>
                </c:pt>
                <c:pt idx="1436">
                  <c:v>3.68</c:v>
                </c:pt>
                <c:pt idx="1437">
                  <c:v>3.69</c:v>
                </c:pt>
                <c:pt idx="1438">
                  <c:v>3.72</c:v>
                </c:pt>
                <c:pt idx="1439">
                  <c:v>3.7</c:v>
                </c:pt>
                <c:pt idx="1440">
                  <c:v>3.71</c:v>
                </c:pt>
                <c:pt idx="1441">
                  <c:v>3.73</c:v>
                </c:pt>
                <c:pt idx="1442">
                  <c:v>3.7</c:v>
                </c:pt>
                <c:pt idx="1443">
                  <c:v>3.7</c:v>
                </c:pt>
                <c:pt idx="1444">
                  <c:v>3.73</c:v>
                </c:pt>
                <c:pt idx="1445">
                  <c:v>3.75</c:v>
                </c:pt>
                <c:pt idx="1446">
                  <c:v>3.74</c:v>
                </c:pt>
                <c:pt idx="1447">
                  <c:v>3.78</c:v>
                </c:pt>
                <c:pt idx="1448">
                  <c:v>3.72</c:v>
                </c:pt>
                <c:pt idx="1449">
                  <c:v>3.66</c:v>
                </c:pt>
                <c:pt idx="1450">
                  <c:v>3.65</c:v>
                </c:pt>
                <c:pt idx="1451">
                  <c:v>3.68</c:v>
                </c:pt>
                <c:pt idx="1452">
                  <c:v>3.61</c:v>
                </c:pt>
                <c:pt idx="1453">
                  <c:v>3.59</c:v>
                </c:pt>
                <c:pt idx="1454">
                  <c:v>3.61</c:v>
                </c:pt>
                <c:pt idx="1455">
                  <c:v>3.6</c:v>
                </c:pt>
                <c:pt idx="1456">
                  <c:v>3.61</c:v>
                </c:pt>
                <c:pt idx="1457">
                  <c:v>3.62</c:v>
                </c:pt>
                <c:pt idx="1458">
                  <c:v>3.63</c:v>
                </c:pt>
                <c:pt idx="1459">
                  <c:v>3.63</c:v>
                </c:pt>
                <c:pt idx="1460">
                  <c:v>3.69</c:v>
                </c:pt>
                <c:pt idx="1461">
                  <c:v>3.7</c:v>
                </c:pt>
                <c:pt idx="1462">
                  <c:v>3.76</c:v>
                </c:pt>
                <c:pt idx="1463">
                  <c:v>3.77</c:v>
                </c:pt>
                <c:pt idx="1464">
                  <c:v>3.71</c:v>
                </c:pt>
                <c:pt idx="1465">
                  <c:v>3.84</c:v>
                </c:pt>
                <c:pt idx="1466">
                  <c:v>3.86</c:v>
                </c:pt>
                <c:pt idx="1467">
                  <c:v>3.83</c:v>
                </c:pt>
                <c:pt idx="1468">
                  <c:v>3.79</c:v>
                </c:pt>
                <c:pt idx="1469">
                  <c:v>3.8</c:v>
                </c:pt>
                <c:pt idx="1470">
                  <c:v>3.76</c:v>
                </c:pt>
                <c:pt idx="1471">
                  <c:v>3.8</c:v>
                </c:pt>
                <c:pt idx="1472">
                  <c:v>3.9</c:v>
                </c:pt>
                <c:pt idx="1473">
                  <c:v>3.89</c:v>
                </c:pt>
                <c:pt idx="1474">
                  <c:v>3.84</c:v>
                </c:pt>
                <c:pt idx="1475">
                  <c:v>3.83</c:v>
                </c:pt>
                <c:pt idx="1476">
                  <c:v>3.8</c:v>
                </c:pt>
                <c:pt idx="1477">
                  <c:v>3.81</c:v>
                </c:pt>
                <c:pt idx="1478">
                  <c:v>3.82</c:v>
                </c:pt>
                <c:pt idx="1479">
                  <c:v>3.86</c:v>
                </c:pt>
                <c:pt idx="1480">
                  <c:v>3.84</c:v>
                </c:pt>
                <c:pt idx="1481">
                  <c:v>3.9</c:v>
                </c:pt>
                <c:pt idx="1482">
                  <c:v>3.92</c:v>
                </c:pt>
                <c:pt idx="1483">
                  <c:v>3.9</c:v>
                </c:pt>
                <c:pt idx="1484">
                  <c:v>3.88</c:v>
                </c:pt>
                <c:pt idx="1485">
                  <c:v>3.83</c:v>
                </c:pt>
                <c:pt idx="1486">
                  <c:v>3.87</c:v>
                </c:pt>
                <c:pt idx="1487">
                  <c:v>3.91</c:v>
                </c:pt>
                <c:pt idx="1488">
                  <c:v>3.88</c:v>
                </c:pt>
                <c:pt idx="1489">
                  <c:v>3.9</c:v>
                </c:pt>
                <c:pt idx="1490">
                  <c:v>3.88</c:v>
                </c:pt>
                <c:pt idx="1491">
                  <c:v>3.9</c:v>
                </c:pt>
                <c:pt idx="1492">
                  <c:v>3.91</c:v>
                </c:pt>
                <c:pt idx="1493">
                  <c:v>3.82</c:v>
                </c:pt>
                <c:pt idx="1494">
                  <c:v>3.85</c:v>
                </c:pt>
                <c:pt idx="1495">
                  <c:v>3.9</c:v>
                </c:pt>
                <c:pt idx="1496">
                  <c:v>3.92</c:v>
                </c:pt>
                <c:pt idx="1497">
                  <c:v>3.94</c:v>
                </c:pt>
                <c:pt idx="1498">
                  <c:v>3.9</c:v>
                </c:pt>
                <c:pt idx="1499">
                  <c:v>3.96</c:v>
                </c:pt>
                <c:pt idx="1500">
                  <c:v>3.92</c:v>
                </c:pt>
                <c:pt idx="1501">
                  <c:v>3.93</c:v>
                </c:pt>
                <c:pt idx="1502">
                  <c:v>3.9</c:v>
                </c:pt>
                <c:pt idx="1503">
                  <c:v>3.88</c:v>
                </c:pt>
                <c:pt idx="1504">
                  <c:v>3.9</c:v>
                </c:pt>
                <c:pt idx="1505">
                  <c:v>3.88</c:v>
                </c:pt>
                <c:pt idx="1506">
                  <c:v>3.8</c:v>
                </c:pt>
                <c:pt idx="1507">
                  <c:v>3.77</c:v>
                </c:pt>
                <c:pt idx="1508">
                  <c:v>3.8</c:v>
                </c:pt>
                <c:pt idx="1509">
                  <c:v>3.81</c:v>
                </c:pt>
                <c:pt idx="1510">
                  <c:v>3.77</c:v>
                </c:pt>
                <c:pt idx="1511">
                  <c:v>3.75</c:v>
                </c:pt>
                <c:pt idx="1512">
                  <c:v>3.74</c:v>
                </c:pt>
                <c:pt idx="1513">
                  <c:v>3.75</c:v>
                </c:pt>
                <c:pt idx="1514">
                  <c:v>3.68</c:v>
                </c:pt>
                <c:pt idx="1515">
                  <c:v>3.64</c:v>
                </c:pt>
                <c:pt idx="1516">
                  <c:v>3.67</c:v>
                </c:pt>
                <c:pt idx="1517">
                  <c:v>3.68</c:v>
                </c:pt>
                <c:pt idx="1518">
                  <c:v>3.62</c:v>
                </c:pt>
                <c:pt idx="1519">
                  <c:v>3.65</c:v>
                </c:pt>
                <c:pt idx="1520">
                  <c:v>3.61</c:v>
                </c:pt>
                <c:pt idx="1521">
                  <c:v>3.55</c:v>
                </c:pt>
                <c:pt idx="1522">
                  <c:v>3.59</c:v>
                </c:pt>
                <c:pt idx="1523">
                  <c:v>3.66</c:v>
                </c:pt>
                <c:pt idx="1524">
                  <c:v>3.67</c:v>
                </c:pt>
                <c:pt idx="1525">
                  <c:v>3.67</c:v>
                </c:pt>
                <c:pt idx="1526">
                  <c:v>3.66</c:v>
                </c:pt>
                <c:pt idx="1527">
                  <c:v>3.69</c:v>
                </c:pt>
                <c:pt idx="1528">
                  <c:v>3.72</c:v>
                </c:pt>
                <c:pt idx="1529">
                  <c:v>3.7</c:v>
                </c:pt>
                <c:pt idx="1530">
                  <c:v>3.69</c:v>
                </c:pt>
                <c:pt idx="1531">
                  <c:v>3.68</c:v>
                </c:pt>
                <c:pt idx="1532">
                  <c:v>3.71</c:v>
                </c:pt>
                <c:pt idx="1533">
                  <c:v>3.73</c:v>
                </c:pt>
                <c:pt idx="1534">
                  <c:v>3.69</c:v>
                </c:pt>
                <c:pt idx="1535">
                  <c:v>3.7</c:v>
                </c:pt>
                <c:pt idx="1536">
                  <c:v>3.66</c:v>
                </c:pt>
                <c:pt idx="1537">
                  <c:v>3.63</c:v>
                </c:pt>
                <c:pt idx="1538">
                  <c:v>3.6</c:v>
                </c:pt>
                <c:pt idx="1539">
                  <c:v>3.59</c:v>
                </c:pt>
                <c:pt idx="1540">
                  <c:v>3.55</c:v>
                </c:pt>
                <c:pt idx="1541">
                  <c:v>3.64</c:v>
                </c:pt>
                <c:pt idx="1542">
                  <c:v>3.64</c:v>
                </c:pt>
                <c:pt idx="1543">
                  <c:v>3.68</c:v>
                </c:pt>
                <c:pt idx="1544">
                  <c:v>3.72</c:v>
                </c:pt>
                <c:pt idx="1545">
                  <c:v>3.73</c:v>
                </c:pt>
                <c:pt idx="1546">
                  <c:v>3.7</c:v>
                </c:pt>
                <c:pt idx="1547">
                  <c:v>3.66</c:v>
                </c:pt>
                <c:pt idx="1548">
                  <c:v>3.6</c:v>
                </c:pt>
                <c:pt idx="1549">
                  <c:v>3.59</c:v>
                </c:pt>
                <c:pt idx="1550">
                  <c:v>3.63</c:v>
                </c:pt>
                <c:pt idx="1551">
                  <c:v>3.62</c:v>
                </c:pt>
                <c:pt idx="1552">
                  <c:v>3.66</c:v>
                </c:pt>
                <c:pt idx="1553">
                  <c:v>3.67</c:v>
                </c:pt>
                <c:pt idx="1554">
                  <c:v>3.61</c:v>
                </c:pt>
                <c:pt idx="1555">
                  <c:v>3.57</c:v>
                </c:pt>
                <c:pt idx="1556">
                  <c:v>3.59</c:v>
                </c:pt>
                <c:pt idx="1557">
                  <c:v>3.55</c:v>
                </c:pt>
                <c:pt idx="1558">
                  <c:v>3.52</c:v>
                </c:pt>
                <c:pt idx="1559">
                  <c:v>3.55</c:v>
                </c:pt>
                <c:pt idx="1560">
                  <c:v>3.56</c:v>
                </c:pt>
                <c:pt idx="1561">
                  <c:v>3.6</c:v>
                </c:pt>
                <c:pt idx="1562">
                  <c:v>3.65</c:v>
                </c:pt>
                <c:pt idx="1563">
                  <c:v>3.62</c:v>
                </c:pt>
                <c:pt idx="1564">
                  <c:v>3.59</c:v>
                </c:pt>
                <c:pt idx="1565">
                  <c:v>3.56</c:v>
                </c:pt>
                <c:pt idx="1566">
                  <c:v>3.54</c:v>
                </c:pt>
                <c:pt idx="1567">
                  <c:v>3.57</c:v>
                </c:pt>
                <c:pt idx="1568">
                  <c:v>3.52</c:v>
                </c:pt>
                <c:pt idx="1569">
                  <c:v>3.48</c:v>
                </c:pt>
                <c:pt idx="1570">
                  <c:v>3.48</c:v>
                </c:pt>
                <c:pt idx="1571">
                  <c:v>3.46</c:v>
                </c:pt>
                <c:pt idx="1572">
                  <c:v>3.45</c:v>
                </c:pt>
                <c:pt idx="1573">
                  <c:v>3.52</c:v>
                </c:pt>
                <c:pt idx="1574">
                  <c:v>3.52</c:v>
                </c:pt>
                <c:pt idx="1575">
                  <c:v>3.5</c:v>
                </c:pt>
                <c:pt idx="1576">
                  <c:v>3.47</c:v>
                </c:pt>
                <c:pt idx="1577">
                  <c:v>3.46</c:v>
                </c:pt>
                <c:pt idx="1578">
                  <c:v>3.45</c:v>
                </c:pt>
                <c:pt idx="1579">
                  <c:v>3.47</c:v>
                </c:pt>
                <c:pt idx="1580">
                  <c:v>3.49</c:v>
                </c:pt>
                <c:pt idx="1581">
                  <c:v>3.47</c:v>
                </c:pt>
                <c:pt idx="1582">
                  <c:v>3.41</c:v>
                </c:pt>
                <c:pt idx="1583">
                  <c:v>3.37</c:v>
                </c:pt>
                <c:pt idx="1584">
                  <c:v>3.41</c:v>
                </c:pt>
                <c:pt idx="1585">
                  <c:v>3.38</c:v>
                </c:pt>
                <c:pt idx="1586">
                  <c:v>3.4</c:v>
                </c:pt>
                <c:pt idx="1587">
                  <c:v>3.45</c:v>
                </c:pt>
                <c:pt idx="1588">
                  <c:v>3.47</c:v>
                </c:pt>
                <c:pt idx="1589">
                  <c:v>3.49</c:v>
                </c:pt>
                <c:pt idx="1590">
                  <c:v>3.45</c:v>
                </c:pt>
                <c:pt idx="1591">
                  <c:v>3.37</c:v>
                </c:pt>
                <c:pt idx="1592">
                  <c:v>3.33</c:v>
                </c:pt>
                <c:pt idx="1593">
                  <c:v>3.34</c:v>
                </c:pt>
                <c:pt idx="1594">
                  <c:v>3.39</c:v>
                </c:pt>
                <c:pt idx="1595">
                  <c:v>3.38</c:v>
                </c:pt>
                <c:pt idx="1596">
                  <c:v>3.42</c:v>
                </c:pt>
                <c:pt idx="1597">
                  <c:v>3.43</c:v>
                </c:pt>
                <c:pt idx="1598">
                  <c:v>3.4</c:v>
                </c:pt>
                <c:pt idx="1599">
                  <c:v>3.37</c:v>
                </c:pt>
                <c:pt idx="1600">
                  <c:v>3.29</c:v>
                </c:pt>
                <c:pt idx="1601">
                  <c:v>3.31</c:v>
                </c:pt>
                <c:pt idx="1602">
                  <c:v>3.33</c:v>
                </c:pt>
                <c:pt idx="1603">
                  <c:v>3.38</c:v>
                </c:pt>
                <c:pt idx="1604">
                  <c:v>3.43</c:v>
                </c:pt>
                <c:pt idx="1605">
                  <c:v>3.45</c:v>
                </c:pt>
                <c:pt idx="1606">
                  <c:v>3.44</c:v>
                </c:pt>
                <c:pt idx="1607">
                  <c:v>3.44</c:v>
                </c:pt>
                <c:pt idx="1608">
                  <c:v>3.45</c:v>
                </c:pt>
                <c:pt idx="1609">
                  <c:v>3.47</c:v>
                </c:pt>
                <c:pt idx="1610">
                  <c:v>3.47</c:v>
                </c:pt>
                <c:pt idx="1611">
                  <c:v>3.41</c:v>
                </c:pt>
                <c:pt idx="1612">
                  <c:v>3.41</c:v>
                </c:pt>
                <c:pt idx="1613">
                  <c:v>3.4</c:v>
                </c:pt>
                <c:pt idx="1614">
                  <c:v>3.44</c:v>
                </c:pt>
                <c:pt idx="1615">
                  <c:v>3.43</c:v>
                </c:pt>
                <c:pt idx="1616">
                  <c:v>3.47</c:v>
                </c:pt>
                <c:pt idx="1617">
                  <c:v>3.44</c:v>
                </c:pt>
                <c:pt idx="1618">
                  <c:v>3.45</c:v>
                </c:pt>
                <c:pt idx="1619">
                  <c:v>3.41</c:v>
                </c:pt>
                <c:pt idx="1620">
                  <c:v>3.38</c:v>
                </c:pt>
                <c:pt idx="1621">
                  <c:v>3.35</c:v>
                </c:pt>
                <c:pt idx="1622">
                  <c:v>3.36</c:v>
                </c:pt>
                <c:pt idx="1623">
                  <c:v>3.34</c:v>
                </c:pt>
                <c:pt idx="1624">
                  <c:v>3.4</c:v>
                </c:pt>
                <c:pt idx="1625">
                  <c:v>3.46</c:v>
                </c:pt>
                <c:pt idx="1626">
                  <c:v>3.47</c:v>
                </c:pt>
                <c:pt idx="1627">
                  <c:v>3.44</c:v>
                </c:pt>
                <c:pt idx="1628">
                  <c:v>3.38</c:v>
                </c:pt>
                <c:pt idx="1629">
                  <c:v>3.37</c:v>
                </c:pt>
                <c:pt idx="1630">
                  <c:v>3.38</c:v>
                </c:pt>
                <c:pt idx="1631">
                  <c:v>3.34</c:v>
                </c:pt>
                <c:pt idx="1632">
                  <c:v>3.36</c:v>
                </c:pt>
                <c:pt idx="1633">
                  <c:v>3.37</c:v>
                </c:pt>
                <c:pt idx="1634">
                  <c:v>3.35</c:v>
                </c:pt>
                <c:pt idx="1635">
                  <c:v>3.27</c:v>
                </c:pt>
                <c:pt idx="1636">
                  <c:v>3.29</c:v>
                </c:pt>
                <c:pt idx="1637">
                  <c:v>3.26</c:v>
                </c:pt>
                <c:pt idx="1638">
                  <c:v>3.25</c:v>
                </c:pt>
                <c:pt idx="1639">
                  <c:v>3.26</c:v>
                </c:pt>
                <c:pt idx="1640">
                  <c:v>3.3</c:v>
                </c:pt>
                <c:pt idx="1641">
                  <c:v>3.24</c:v>
                </c:pt>
                <c:pt idx="1642">
                  <c:v>3.26</c:v>
                </c:pt>
                <c:pt idx="1643">
                  <c:v>3.22</c:v>
                </c:pt>
                <c:pt idx="1644">
                  <c:v>3.31</c:v>
                </c:pt>
                <c:pt idx="1645">
                  <c:v>3.32</c:v>
                </c:pt>
                <c:pt idx="1646">
                  <c:v>3.29</c:v>
                </c:pt>
                <c:pt idx="1647">
                  <c:v>3.3</c:v>
                </c:pt>
                <c:pt idx="1648">
                  <c:v>3.28</c:v>
                </c:pt>
                <c:pt idx="1649">
                  <c:v>3.27</c:v>
                </c:pt>
                <c:pt idx="1650">
                  <c:v>3.23</c:v>
                </c:pt>
                <c:pt idx="1651">
                  <c:v>3.23</c:v>
                </c:pt>
                <c:pt idx="1652">
                  <c:v>3.24</c:v>
                </c:pt>
                <c:pt idx="1653">
                  <c:v>3.27</c:v>
                </c:pt>
                <c:pt idx="1654">
                  <c:v>3.24</c:v>
                </c:pt>
                <c:pt idx="1655">
                  <c:v>3.2</c:v>
                </c:pt>
                <c:pt idx="1656">
                  <c:v>3.13</c:v>
                </c:pt>
                <c:pt idx="1657">
                  <c:v>3.2</c:v>
                </c:pt>
                <c:pt idx="1658">
                  <c:v>3.21</c:v>
                </c:pt>
                <c:pt idx="1659">
                  <c:v>3.22</c:v>
                </c:pt>
                <c:pt idx="1660">
                  <c:v>3.19</c:v>
                </c:pt>
                <c:pt idx="1661">
                  <c:v>3.16</c:v>
                </c:pt>
                <c:pt idx="1662">
                  <c:v>3.13</c:v>
                </c:pt>
                <c:pt idx="1663">
                  <c:v>3.15</c:v>
                </c:pt>
                <c:pt idx="1664">
                  <c:v>3.11</c:v>
                </c:pt>
                <c:pt idx="1665">
                  <c:v>3.08</c:v>
                </c:pt>
                <c:pt idx="1666">
                  <c:v>3.09</c:v>
                </c:pt>
                <c:pt idx="1667">
                  <c:v>3.17</c:v>
                </c:pt>
                <c:pt idx="1668">
                  <c:v>3.15</c:v>
                </c:pt>
                <c:pt idx="1669">
                  <c:v>3.21</c:v>
                </c:pt>
                <c:pt idx="1670">
                  <c:v>3.23</c:v>
                </c:pt>
                <c:pt idx="1671">
                  <c:v>3.23</c:v>
                </c:pt>
                <c:pt idx="1672">
                  <c:v>3.23</c:v>
                </c:pt>
                <c:pt idx="1673">
                  <c:v>3.26</c:v>
                </c:pt>
                <c:pt idx="1674">
                  <c:v>3.27</c:v>
                </c:pt>
                <c:pt idx="1675">
                  <c:v>3.35</c:v>
                </c:pt>
                <c:pt idx="1676">
                  <c:v>3.34</c:v>
                </c:pt>
                <c:pt idx="1677">
                  <c:v>3.36</c:v>
                </c:pt>
                <c:pt idx="1678">
                  <c:v>3.37</c:v>
                </c:pt>
                <c:pt idx="1679">
                  <c:v>3.36</c:v>
                </c:pt>
                <c:pt idx="1680">
                  <c:v>3.29</c:v>
                </c:pt>
                <c:pt idx="1681">
                  <c:v>3.28</c:v>
                </c:pt>
                <c:pt idx="1682">
                  <c:v>3.25</c:v>
                </c:pt>
                <c:pt idx="1683">
                  <c:v>3.28</c:v>
                </c:pt>
                <c:pt idx="1684">
                  <c:v>3.22</c:v>
                </c:pt>
                <c:pt idx="1685">
                  <c:v>3.22</c:v>
                </c:pt>
                <c:pt idx="1686">
                  <c:v>3.18</c:v>
                </c:pt>
                <c:pt idx="1687">
                  <c:v>3.21</c:v>
                </c:pt>
                <c:pt idx="1688">
                  <c:v>3.12</c:v>
                </c:pt>
                <c:pt idx="1689">
                  <c:v>3.15</c:v>
                </c:pt>
                <c:pt idx="1690">
                  <c:v>3.13</c:v>
                </c:pt>
                <c:pt idx="1691">
                  <c:v>3.12</c:v>
                </c:pt>
                <c:pt idx="1692">
                  <c:v>3.06</c:v>
                </c:pt>
                <c:pt idx="1693">
                  <c:v>3.07</c:v>
                </c:pt>
                <c:pt idx="1694">
                  <c:v>3.07</c:v>
                </c:pt>
                <c:pt idx="1695">
                  <c:v>3.03</c:v>
                </c:pt>
                <c:pt idx="1696">
                  <c:v>2.95</c:v>
                </c:pt>
                <c:pt idx="1697">
                  <c:v>2.92</c:v>
                </c:pt>
                <c:pt idx="1698">
                  <c:v>2.94</c:v>
                </c:pt>
                <c:pt idx="1699">
                  <c:v>2.98</c:v>
                </c:pt>
                <c:pt idx="1700">
                  <c:v>2.96</c:v>
                </c:pt>
                <c:pt idx="1701">
                  <c:v>3</c:v>
                </c:pt>
                <c:pt idx="1702">
                  <c:v>3.01</c:v>
                </c:pt>
                <c:pt idx="1703">
                  <c:v>3.05</c:v>
                </c:pt>
                <c:pt idx="1704">
                  <c:v>3.05</c:v>
                </c:pt>
                <c:pt idx="1705">
                  <c:v>3.04</c:v>
                </c:pt>
                <c:pt idx="1706">
                  <c:v>3.06</c:v>
                </c:pt>
                <c:pt idx="1707">
                  <c:v>3.06</c:v>
                </c:pt>
                <c:pt idx="1708">
                  <c:v>3.04</c:v>
                </c:pt>
                <c:pt idx="1709">
                  <c:v>3.07</c:v>
                </c:pt>
                <c:pt idx="1710">
                  <c:v>3.07</c:v>
                </c:pt>
                <c:pt idx="1711">
                  <c:v>3.05</c:v>
                </c:pt>
                <c:pt idx="1712">
                  <c:v>3.06</c:v>
                </c:pt>
                <c:pt idx="1713">
                  <c:v>3.09</c:v>
                </c:pt>
                <c:pt idx="1714">
                  <c:v>3.04</c:v>
                </c:pt>
                <c:pt idx="1715">
                  <c:v>3.09</c:v>
                </c:pt>
                <c:pt idx="1716">
                  <c:v>3.09</c:v>
                </c:pt>
                <c:pt idx="1717">
                  <c:v>3.08</c:v>
                </c:pt>
                <c:pt idx="1718">
                  <c:v>3.04</c:v>
                </c:pt>
                <c:pt idx="1719">
                  <c:v>3.06</c:v>
                </c:pt>
                <c:pt idx="1720">
                  <c:v>3.05</c:v>
                </c:pt>
                <c:pt idx="1721">
                  <c:v>3.08</c:v>
                </c:pt>
                <c:pt idx="1722">
                  <c:v>3.05</c:v>
                </c:pt>
                <c:pt idx="1723">
                  <c:v>3.02</c:v>
                </c:pt>
                <c:pt idx="1724">
                  <c:v>3.01</c:v>
                </c:pt>
                <c:pt idx="1725">
                  <c:v>2.97</c:v>
                </c:pt>
                <c:pt idx="1726">
                  <c:v>2.95</c:v>
                </c:pt>
                <c:pt idx="1727">
                  <c:v>2.89</c:v>
                </c:pt>
                <c:pt idx="1728">
                  <c:v>2.95</c:v>
                </c:pt>
                <c:pt idx="1729">
                  <c:v>3</c:v>
                </c:pt>
                <c:pt idx="1730">
                  <c:v>2.99</c:v>
                </c:pt>
                <c:pt idx="1731">
                  <c:v>2.94</c:v>
                </c:pt>
                <c:pt idx="1732">
                  <c:v>2.97</c:v>
                </c:pt>
                <c:pt idx="1733">
                  <c:v>2.9</c:v>
                </c:pt>
                <c:pt idx="1734">
                  <c:v>2.87</c:v>
                </c:pt>
                <c:pt idx="1735">
                  <c:v>2.83</c:v>
                </c:pt>
                <c:pt idx="1736">
                  <c:v>2.84</c:v>
                </c:pt>
                <c:pt idx="1737">
                  <c:v>2.75</c:v>
                </c:pt>
                <c:pt idx="1738">
                  <c:v>2.74</c:v>
                </c:pt>
                <c:pt idx="1739">
                  <c:v>2.69</c:v>
                </c:pt>
                <c:pt idx="1740">
                  <c:v>2.74</c:v>
                </c:pt>
                <c:pt idx="1741">
                  <c:v>2.82</c:v>
                </c:pt>
                <c:pt idx="1742">
                  <c:v>2.77</c:v>
                </c:pt>
                <c:pt idx="1743">
                  <c:v>2.75</c:v>
                </c:pt>
                <c:pt idx="1744">
                  <c:v>2.85</c:v>
                </c:pt>
                <c:pt idx="1745">
                  <c:v>2.83</c:v>
                </c:pt>
                <c:pt idx="1746">
                  <c:v>2.81</c:v>
                </c:pt>
                <c:pt idx="1747">
                  <c:v>2.78</c:v>
                </c:pt>
                <c:pt idx="1748">
                  <c:v>2.76</c:v>
                </c:pt>
                <c:pt idx="1749">
                  <c:v>2.75</c:v>
                </c:pt>
                <c:pt idx="1750">
                  <c:v>2.69</c:v>
                </c:pt>
                <c:pt idx="1751">
                  <c:v>2.6</c:v>
                </c:pt>
                <c:pt idx="1752">
                  <c:v>2.52</c:v>
                </c:pt>
                <c:pt idx="1753">
                  <c:v>2.52</c:v>
                </c:pt>
                <c:pt idx="1754">
                  <c:v>2.59</c:v>
                </c:pt>
                <c:pt idx="1755">
                  <c:v>2.5499999999999998</c:v>
                </c:pt>
                <c:pt idx="1756">
                  <c:v>2.4900000000000002</c:v>
                </c:pt>
                <c:pt idx="1757">
                  <c:v>2.4900000000000002</c:v>
                </c:pt>
                <c:pt idx="1758">
                  <c:v>2.4700000000000002</c:v>
                </c:pt>
                <c:pt idx="1759">
                  <c:v>2.4</c:v>
                </c:pt>
                <c:pt idx="1760">
                  <c:v>2.44</c:v>
                </c:pt>
                <c:pt idx="1761">
                  <c:v>2.39</c:v>
                </c:pt>
                <c:pt idx="1762">
                  <c:v>2.44</c:v>
                </c:pt>
                <c:pt idx="1763">
                  <c:v>2.46</c:v>
                </c:pt>
                <c:pt idx="1764">
                  <c:v>2.38</c:v>
                </c:pt>
                <c:pt idx="1765">
                  <c:v>2.4</c:v>
                </c:pt>
                <c:pt idx="1766">
                  <c:v>2.4</c:v>
                </c:pt>
                <c:pt idx="1767">
                  <c:v>2.29</c:v>
                </c:pt>
                <c:pt idx="1768">
                  <c:v>2.33</c:v>
                </c:pt>
                <c:pt idx="1769">
                  <c:v>2.25</c:v>
                </c:pt>
                <c:pt idx="1770">
                  <c:v>2.25</c:v>
                </c:pt>
                <c:pt idx="1771">
                  <c:v>2.37</c:v>
                </c:pt>
                <c:pt idx="1772">
                  <c:v>2.39</c:v>
                </c:pt>
                <c:pt idx="1773">
                  <c:v>2.42</c:v>
                </c:pt>
                <c:pt idx="1774">
                  <c:v>2.5099999999999998</c:v>
                </c:pt>
                <c:pt idx="1775">
                  <c:v>2.52</c:v>
                </c:pt>
                <c:pt idx="1776">
                  <c:v>2.58</c:v>
                </c:pt>
                <c:pt idx="1777">
                  <c:v>2.57</c:v>
                </c:pt>
                <c:pt idx="1778">
                  <c:v>2.58</c:v>
                </c:pt>
                <c:pt idx="1779">
                  <c:v>2.63</c:v>
                </c:pt>
                <c:pt idx="1780">
                  <c:v>2.73</c:v>
                </c:pt>
                <c:pt idx="1781">
                  <c:v>2.7</c:v>
                </c:pt>
                <c:pt idx="1782">
                  <c:v>2.73</c:v>
                </c:pt>
                <c:pt idx="1783">
                  <c:v>2.73</c:v>
                </c:pt>
                <c:pt idx="1784">
                  <c:v>2.66</c:v>
                </c:pt>
                <c:pt idx="1785">
                  <c:v>2.6</c:v>
                </c:pt>
                <c:pt idx="1786">
                  <c:v>2.56</c:v>
                </c:pt>
                <c:pt idx="1787">
                  <c:v>2.63</c:v>
                </c:pt>
                <c:pt idx="1788">
                  <c:v>2.6</c:v>
                </c:pt>
                <c:pt idx="1789">
                  <c:v>2.68</c:v>
                </c:pt>
                <c:pt idx="1790">
                  <c:v>2.71</c:v>
                </c:pt>
                <c:pt idx="1791">
                  <c:v>2.72</c:v>
                </c:pt>
                <c:pt idx="1792">
                  <c:v>2.71</c:v>
                </c:pt>
                <c:pt idx="1793">
                  <c:v>2.83</c:v>
                </c:pt>
                <c:pt idx="1794">
                  <c:v>2.8</c:v>
                </c:pt>
                <c:pt idx="1795">
                  <c:v>2.73</c:v>
                </c:pt>
                <c:pt idx="1796">
                  <c:v>2.69</c:v>
                </c:pt>
                <c:pt idx="1797">
                  <c:v>2.69</c:v>
                </c:pt>
                <c:pt idx="1798">
                  <c:v>2.7</c:v>
                </c:pt>
                <c:pt idx="1799">
                  <c:v>2.67</c:v>
                </c:pt>
                <c:pt idx="1800">
                  <c:v>2.61</c:v>
                </c:pt>
                <c:pt idx="1801">
                  <c:v>2.5099999999999998</c:v>
                </c:pt>
                <c:pt idx="1802">
                  <c:v>2.54</c:v>
                </c:pt>
                <c:pt idx="1803">
                  <c:v>2.5</c:v>
                </c:pt>
                <c:pt idx="1804">
                  <c:v>2.5099999999999998</c:v>
                </c:pt>
                <c:pt idx="1805">
                  <c:v>2.46</c:v>
                </c:pt>
                <c:pt idx="1806">
                  <c:v>2.5</c:v>
                </c:pt>
                <c:pt idx="1807">
                  <c:v>2.6</c:v>
                </c:pt>
                <c:pt idx="1808">
                  <c:v>2.5299999999999998</c:v>
                </c:pt>
                <c:pt idx="1809">
                  <c:v>2.5499999999999998</c:v>
                </c:pt>
                <c:pt idx="1810">
                  <c:v>2.54</c:v>
                </c:pt>
                <c:pt idx="1811">
                  <c:v>2.4748510000000001</c:v>
                </c:pt>
                <c:pt idx="1812">
                  <c:v>2.5248020000000002</c:v>
                </c:pt>
                <c:pt idx="1813">
                  <c:v>2.4846699999999999</c:v>
                </c:pt>
                <c:pt idx="1814">
                  <c:v>2.564988</c:v>
                </c:pt>
                <c:pt idx="1815">
                  <c:v>2.5294989999999999</c:v>
                </c:pt>
                <c:pt idx="1816">
                  <c:v>2.5191780000000001</c:v>
                </c:pt>
                <c:pt idx="1817">
                  <c:v>2.596428</c:v>
                </c:pt>
                <c:pt idx="1818">
                  <c:v>2.581931</c:v>
                </c:pt>
                <c:pt idx="1819">
                  <c:v>2.5806019999999998</c:v>
                </c:pt>
                <c:pt idx="1820">
                  <c:v>2.5462739999999999</c:v>
                </c:pt>
                <c:pt idx="1821">
                  <c:v>2.554783</c:v>
                </c:pt>
                <c:pt idx="1822">
                  <c:v>2.5566789999999999</c:v>
                </c:pt>
                <c:pt idx="1823">
                  <c:v>2.504022</c:v>
                </c:pt>
                <c:pt idx="1824">
                  <c:v>2.571113</c:v>
                </c:pt>
                <c:pt idx="1825">
                  <c:v>2.5865499999999999</c:v>
                </c:pt>
                <c:pt idx="1826">
                  <c:v>2.6531959999999999</c:v>
                </c:pt>
                <c:pt idx="1827">
                  <c:v>2.635564</c:v>
                </c:pt>
                <c:pt idx="1828">
                  <c:v>2.6164839999999998</c:v>
                </c:pt>
                <c:pt idx="1829">
                  <c:v>2.6114890000000002</c:v>
                </c:pt>
                <c:pt idx="1830">
                  <c:v>2.6698080000000002</c:v>
                </c:pt>
                <c:pt idx="1831">
                  <c:v>2.7409560000000002</c:v>
                </c:pt>
                <c:pt idx="1832">
                  <c:v>2.7505299999999999</c:v>
                </c:pt>
                <c:pt idx="1833">
                  <c:v>2.824281</c:v>
                </c:pt>
                <c:pt idx="1834">
                  <c:v>2.8678599999999999</c:v>
                </c:pt>
                <c:pt idx="1835">
                  <c:v>2.9050859999999998</c:v>
                </c:pt>
                <c:pt idx="1836">
                  <c:v>2.9867689999999998</c:v>
                </c:pt>
                <c:pt idx="1837">
                  <c:v>2.9070049999999998</c:v>
                </c:pt>
                <c:pt idx="1838">
                  <c:v>2.8989820000000002</c:v>
                </c:pt>
                <c:pt idx="1839">
                  <c:v>3.0338949999999998</c:v>
                </c:pt>
                <c:pt idx="1840">
                  <c:v>3.016778</c:v>
                </c:pt>
                <c:pt idx="1841">
                  <c:v>3.071097</c:v>
                </c:pt>
                <c:pt idx="1842">
                  <c:v>3.062246</c:v>
                </c:pt>
                <c:pt idx="1843">
                  <c:v>2.9405860000000001</c:v>
                </c:pt>
                <c:pt idx="1844">
                  <c:v>3.0374249999999998</c:v>
                </c:pt>
                <c:pt idx="1845">
                  <c:v>3.0583390000000001</c:v>
                </c:pt>
                <c:pt idx="1846">
                  <c:v>3.070341</c:v>
                </c:pt>
                <c:pt idx="1847">
                  <c:v>2.996826</c:v>
                </c:pt>
                <c:pt idx="1848">
                  <c:v>3.0195120000000002</c:v>
                </c:pt>
                <c:pt idx="1849">
                  <c:v>2.8891979999999999</c:v>
                </c:pt>
                <c:pt idx="1850">
                  <c:v>2.8749370000000001</c:v>
                </c:pt>
                <c:pt idx="1851">
                  <c:v>2.8841670000000001</c:v>
                </c:pt>
                <c:pt idx="1852">
                  <c:v>2.8467349999999998</c:v>
                </c:pt>
                <c:pt idx="1853">
                  <c:v>2.9502259999999998</c:v>
                </c:pt>
                <c:pt idx="1854">
                  <c:v>3.0196580000000002</c:v>
                </c:pt>
                <c:pt idx="1855">
                  <c:v>3.1064470000000002</c:v>
                </c:pt>
                <c:pt idx="1856">
                  <c:v>3.0322520000000002</c:v>
                </c:pt>
                <c:pt idx="1857">
                  <c:v>3.111364</c:v>
                </c:pt>
                <c:pt idx="1858">
                  <c:v>3.1042200000000002</c:v>
                </c:pt>
                <c:pt idx="1859">
                  <c:v>3.1506120000000002</c:v>
                </c:pt>
                <c:pt idx="1860">
                  <c:v>3.206982</c:v>
                </c:pt>
                <c:pt idx="1861">
                  <c:v>3.1034139999999999</c:v>
                </c:pt>
                <c:pt idx="1862">
                  <c:v>3.097715</c:v>
                </c:pt>
                <c:pt idx="1863">
                  <c:v>3.0877460000000001</c:v>
                </c:pt>
                <c:pt idx="1864">
                  <c:v>3.0509279999999999</c:v>
                </c:pt>
                <c:pt idx="1865">
                  <c:v>3.073143</c:v>
                </c:pt>
                <c:pt idx="1866">
                  <c:v>3.1401460000000001</c:v>
                </c:pt>
                <c:pt idx="1867">
                  <c:v>3.0557699999999999</c:v>
                </c:pt>
                <c:pt idx="1868">
                  <c:v>3.1546219999999998</c:v>
                </c:pt>
                <c:pt idx="1869">
                  <c:v>3.1995640000000001</c:v>
                </c:pt>
                <c:pt idx="1870">
                  <c:v>3.1438929999999998</c:v>
                </c:pt>
                <c:pt idx="1871">
                  <c:v>3.1552630000000002</c:v>
                </c:pt>
                <c:pt idx="1872">
                  <c:v>3.2484690000000001</c:v>
                </c:pt>
                <c:pt idx="1873">
                  <c:v>3.097769</c:v>
                </c:pt>
                <c:pt idx="1874">
                  <c:v>3.1034869999999999</c:v>
                </c:pt>
                <c:pt idx="1875">
                  <c:v>3.1919019999999998</c:v>
                </c:pt>
                <c:pt idx="1876">
                  <c:v>3.1915209999999998</c:v>
                </c:pt>
                <c:pt idx="1877">
                  <c:v>3.0709599999999999</c:v>
                </c:pt>
                <c:pt idx="1878">
                  <c:v>3.013436</c:v>
                </c:pt>
                <c:pt idx="1879">
                  <c:v>2.9837959999999999</c:v>
                </c:pt>
                <c:pt idx="1880">
                  <c:v>3.0978089999999998</c:v>
                </c:pt>
                <c:pt idx="1881">
                  <c:v>3.207713</c:v>
                </c:pt>
                <c:pt idx="1882">
                  <c:v>3.205416</c:v>
                </c:pt>
                <c:pt idx="1883">
                  <c:v>3.1903510000000002</c:v>
                </c:pt>
                <c:pt idx="1884">
                  <c:v>3.1320709999999998</c:v>
                </c:pt>
                <c:pt idx="1885">
                  <c:v>3.1148189999999998</c:v>
                </c:pt>
                <c:pt idx="1886">
                  <c:v>3.0807419999999999</c:v>
                </c:pt>
                <c:pt idx="1887">
                  <c:v>3.1056240000000002</c:v>
                </c:pt>
                <c:pt idx="1888">
                  <c:v>3.0779040000000002</c:v>
                </c:pt>
                <c:pt idx="1889">
                  <c:v>3.0356770000000002</c:v>
                </c:pt>
                <c:pt idx="1890">
                  <c:v>2.978812</c:v>
                </c:pt>
                <c:pt idx="1891">
                  <c:v>2.9699010000000001</c:v>
                </c:pt>
                <c:pt idx="1892">
                  <c:v>2.9434999999999998</c:v>
                </c:pt>
                <c:pt idx="1893">
                  <c:v>2.9619970000000002</c:v>
                </c:pt>
                <c:pt idx="1894">
                  <c:v>2.9863379999999999</c:v>
                </c:pt>
                <c:pt idx="1895">
                  <c:v>2.9523359999999998</c:v>
                </c:pt>
                <c:pt idx="1896">
                  <c:v>2.9266220000000001</c:v>
                </c:pt>
                <c:pt idx="1897">
                  <c:v>2.8608730000000002</c:v>
                </c:pt>
                <c:pt idx="1898">
                  <c:v>2.8886579999999999</c:v>
                </c:pt>
                <c:pt idx="1899">
                  <c:v>2.942485</c:v>
                </c:pt>
                <c:pt idx="1900">
                  <c:v>2.905729</c:v>
                </c:pt>
                <c:pt idx="1901">
                  <c:v>2.83</c:v>
                </c:pt>
                <c:pt idx="1902">
                  <c:v>2.89</c:v>
                </c:pt>
                <c:pt idx="1903">
                  <c:v>2.81</c:v>
                </c:pt>
                <c:pt idx="1904">
                  <c:v>2.84</c:v>
                </c:pt>
                <c:pt idx="1905">
                  <c:v>2.86</c:v>
                </c:pt>
                <c:pt idx="1906">
                  <c:v>2.84</c:v>
                </c:pt>
                <c:pt idx="1907">
                  <c:v>2.81</c:v>
                </c:pt>
                <c:pt idx="1908">
                  <c:v>2.87</c:v>
                </c:pt>
                <c:pt idx="1909">
                  <c:v>2.81</c:v>
                </c:pt>
                <c:pt idx="1910">
                  <c:v>2.76</c:v>
                </c:pt>
                <c:pt idx="1911">
                  <c:v>2.74</c:v>
                </c:pt>
                <c:pt idx="1912">
                  <c:v>2.73</c:v>
                </c:pt>
                <c:pt idx="1913">
                  <c:v>2.84</c:v>
                </c:pt>
                <c:pt idx="1914">
                  <c:v>2.94</c:v>
                </c:pt>
                <c:pt idx="1915">
                  <c:v>2.93</c:v>
                </c:pt>
                <c:pt idx="1916">
                  <c:v>2.92</c:v>
                </c:pt>
                <c:pt idx="1917">
                  <c:v>2.95</c:v>
                </c:pt>
                <c:pt idx="1918">
                  <c:v>2.93</c:v>
                </c:pt>
                <c:pt idx="1919">
                  <c:v>2.97</c:v>
                </c:pt>
                <c:pt idx="1920">
                  <c:v>2.95</c:v>
                </c:pt>
                <c:pt idx="1921">
                  <c:v>2.89</c:v>
                </c:pt>
                <c:pt idx="1922">
                  <c:v>2.97</c:v>
                </c:pt>
                <c:pt idx="1923">
                  <c:v>2.96</c:v>
                </c:pt>
                <c:pt idx="1924">
                  <c:v>2.98</c:v>
                </c:pt>
                <c:pt idx="1925">
                  <c:v>2.95</c:v>
                </c:pt>
                <c:pt idx="1926">
                  <c:v>2.95</c:v>
                </c:pt>
                <c:pt idx="1927">
                  <c:v>3.06</c:v>
                </c:pt>
                <c:pt idx="1928">
                  <c:v>3.08</c:v>
                </c:pt>
                <c:pt idx="1929">
                  <c:v>3.02</c:v>
                </c:pt>
                <c:pt idx="1930">
                  <c:v>2.93</c:v>
                </c:pt>
                <c:pt idx="1931">
                  <c:v>3.02</c:v>
                </c:pt>
                <c:pt idx="1932">
                  <c:v>2.94</c:v>
                </c:pt>
                <c:pt idx="1933">
                  <c:v>2.95</c:v>
                </c:pt>
                <c:pt idx="1934">
                  <c:v>2.91</c:v>
                </c:pt>
                <c:pt idx="1935">
                  <c:v>2.96</c:v>
                </c:pt>
                <c:pt idx="1936">
                  <c:v>2.87</c:v>
                </c:pt>
                <c:pt idx="1937">
                  <c:v>2.85</c:v>
                </c:pt>
                <c:pt idx="1938">
                  <c:v>2.87</c:v>
                </c:pt>
                <c:pt idx="1939">
                  <c:v>2.85</c:v>
                </c:pt>
                <c:pt idx="1940">
                  <c:v>2.82</c:v>
                </c:pt>
                <c:pt idx="1941">
                  <c:v>2.9</c:v>
                </c:pt>
                <c:pt idx="1942">
                  <c:v>2.88</c:v>
                </c:pt>
                <c:pt idx="1943">
                  <c:v>2.89</c:v>
                </c:pt>
                <c:pt idx="1944">
                  <c:v>2.96</c:v>
                </c:pt>
                <c:pt idx="1945">
                  <c:v>2.94</c:v>
                </c:pt>
                <c:pt idx="1946">
                  <c:v>2.89</c:v>
                </c:pt>
                <c:pt idx="1947">
                  <c:v>2.84</c:v>
                </c:pt>
                <c:pt idx="1948">
                  <c:v>2.87</c:v>
                </c:pt>
                <c:pt idx="1949">
                  <c:v>2.87</c:v>
                </c:pt>
                <c:pt idx="1950">
                  <c:v>2.89</c:v>
                </c:pt>
                <c:pt idx="1951">
                  <c:v>2.92</c:v>
                </c:pt>
                <c:pt idx="1952">
                  <c:v>2.87</c:v>
                </c:pt>
                <c:pt idx="1953">
                  <c:v>2.87</c:v>
                </c:pt>
                <c:pt idx="1954">
                  <c:v>2.9</c:v>
                </c:pt>
                <c:pt idx="1955">
                  <c:v>2.87</c:v>
                </c:pt>
                <c:pt idx="1956">
                  <c:v>2.86</c:v>
                </c:pt>
                <c:pt idx="1957">
                  <c:v>2.87</c:v>
                </c:pt>
                <c:pt idx="1958">
                  <c:v>2.96</c:v>
                </c:pt>
                <c:pt idx="1959">
                  <c:v>2.93</c:v>
                </c:pt>
                <c:pt idx="1960">
                  <c:v>2.95</c:v>
                </c:pt>
                <c:pt idx="1961">
                  <c:v>3</c:v>
                </c:pt>
                <c:pt idx="1962">
                  <c:v>3</c:v>
                </c:pt>
                <c:pt idx="1963">
                  <c:v>3.01</c:v>
                </c:pt>
                <c:pt idx="1964">
                  <c:v>3.09</c:v>
                </c:pt>
                <c:pt idx="1965">
                  <c:v>3.12</c:v>
                </c:pt>
                <c:pt idx="1966">
                  <c:v>3.1</c:v>
                </c:pt>
                <c:pt idx="1967">
                  <c:v>3.09</c:v>
                </c:pt>
                <c:pt idx="1968">
                  <c:v>3.06</c:v>
                </c:pt>
                <c:pt idx="1969">
                  <c:v>3.07</c:v>
                </c:pt>
                <c:pt idx="1970">
                  <c:v>3.04</c:v>
                </c:pt>
                <c:pt idx="1971">
                  <c:v>3.04</c:v>
                </c:pt>
                <c:pt idx="1972">
                  <c:v>3</c:v>
                </c:pt>
                <c:pt idx="1973">
                  <c:v>3.02</c:v>
                </c:pt>
                <c:pt idx="1974">
                  <c:v>3</c:v>
                </c:pt>
                <c:pt idx="1975">
                  <c:v>3</c:v>
                </c:pt>
                <c:pt idx="1976">
                  <c:v>3</c:v>
                </c:pt>
                <c:pt idx="1977">
                  <c:v>3</c:v>
                </c:pt>
                <c:pt idx="1978">
                  <c:v>2.98</c:v>
                </c:pt>
                <c:pt idx="1979">
                  <c:v>2.91</c:v>
                </c:pt>
                <c:pt idx="1980">
                  <c:v>2.91</c:v>
                </c:pt>
                <c:pt idx="1981">
                  <c:v>3.07</c:v>
                </c:pt>
                <c:pt idx="1982">
                  <c:v>3.01</c:v>
                </c:pt>
                <c:pt idx="1983">
                  <c:v>2.95</c:v>
                </c:pt>
                <c:pt idx="1984">
                  <c:v>2.97</c:v>
                </c:pt>
                <c:pt idx="1985">
                  <c:v>2.97</c:v>
                </c:pt>
                <c:pt idx="1986">
                  <c:v>2.98</c:v>
                </c:pt>
                <c:pt idx="1987">
                  <c:v>2.87</c:v>
                </c:pt>
                <c:pt idx="1988">
                  <c:v>2.96</c:v>
                </c:pt>
                <c:pt idx="1989">
                  <c:v>3</c:v>
                </c:pt>
                <c:pt idx="1990">
                  <c:v>3.02</c:v>
                </c:pt>
                <c:pt idx="1991">
                  <c:v>2.94</c:v>
                </c:pt>
                <c:pt idx="1992">
                  <c:v>2.9</c:v>
                </c:pt>
                <c:pt idx="1993">
                  <c:v>2.92</c:v>
                </c:pt>
                <c:pt idx="1994">
                  <c:v>2.96</c:v>
                </c:pt>
                <c:pt idx="1995">
                  <c:v>3</c:v>
                </c:pt>
                <c:pt idx="1996">
                  <c:v>2.96</c:v>
                </c:pt>
                <c:pt idx="1997">
                  <c:v>2.95</c:v>
                </c:pt>
                <c:pt idx="1998">
                  <c:v>3.04</c:v>
                </c:pt>
                <c:pt idx="1999">
                  <c:v>3.04</c:v>
                </c:pt>
                <c:pt idx="2000">
                  <c:v>3.01</c:v>
                </c:pt>
                <c:pt idx="2001">
                  <c:v>2.98</c:v>
                </c:pt>
                <c:pt idx="2002">
                  <c:v>3.01</c:v>
                </c:pt>
                <c:pt idx="2003">
                  <c:v>2.94</c:v>
                </c:pt>
                <c:pt idx="2004">
                  <c:v>2.92</c:v>
                </c:pt>
                <c:pt idx="2005">
                  <c:v>2.91</c:v>
                </c:pt>
                <c:pt idx="2006">
                  <c:v>2.96</c:v>
                </c:pt>
                <c:pt idx="2007">
                  <c:v>2.89</c:v>
                </c:pt>
                <c:pt idx="2008">
                  <c:v>2.85</c:v>
                </c:pt>
                <c:pt idx="2009">
                  <c:v>2.9</c:v>
                </c:pt>
                <c:pt idx="2010">
                  <c:v>2.81</c:v>
                </c:pt>
                <c:pt idx="2011">
                  <c:v>2.82</c:v>
                </c:pt>
                <c:pt idx="2012">
                  <c:v>2.77</c:v>
                </c:pt>
                <c:pt idx="2013">
                  <c:v>2.79</c:v>
                </c:pt>
                <c:pt idx="2014">
                  <c:v>2.83</c:v>
                </c:pt>
                <c:pt idx="2015">
                  <c:v>2.8</c:v>
                </c:pt>
                <c:pt idx="2016">
                  <c:v>2.79</c:v>
                </c:pt>
                <c:pt idx="2017">
                  <c:v>2.8</c:v>
                </c:pt>
                <c:pt idx="2018">
                  <c:v>2.79</c:v>
                </c:pt>
                <c:pt idx="2019">
                  <c:v>2.75</c:v>
                </c:pt>
                <c:pt idx="2020">
                  <c:v>2.77</c:v>
                </c:pt>
                <c:pt idx="2021">
                  <c:v>2.67</c:v>
                </c:pt>
                <c:pt idx="2022">
                  <c:v>2.7</c:v>
                </c:pt>
                <c:pt idx="2023">
                  <c:v>2.7</c:v>
                </c:pt>
                <c:pt idx="2024">
                  <c:v>2.68</c:v>
                </c:pt>
                <c:pt idx="2025">
                  <c:v>2.56</c:v>
                </c:pt>
                <c:pt idx="2026">
                  <c:v>2.5499999999999998</c:v>
                </c:pt>
                <c:pt idx="2027">
                  <c:v>2.5299999999999998</c:v>
                </c:pt>
                <c:pt idx="2028">
                  <c:v>2.5</c:v>
                </c:pt>
                <c:pt idx="2029">
                  <c:v>2.6</c:v>
                </c:pt>
                <c:pt idx="2030">
                  <c:v>2.64</c:v>
                </c:pt>
                <c:pt idx="2031">
                  <c:v>2.68</c:v>
                </c:pt>
                <c:pt idx="2032">
                  <c:v>2.62</c:v>
                </c:pt>
                <c:pt idx="2033">
                  <c:v>2.61</c:v>
                </c:pt>
                <c:pt idx="2034">
                  <c:v>2.62</c:v>
                </c:pt>
                <c:pt idx="2035">
                  <c:v>2.6</c:v>
                </c:pt>
                <c:pt idx="2036">
                  <c:v>2.61</c:v>
                </c:pt>
                <c:pt idx="2037">
                  <c:v>2.58</c:v>
                </c:pt>
                <c:pt idx="2038">
                  <c:v>2.63</c:v>
                </c:pt>
                <c:pt idx="2039">
                  <c:v>2.61</c:v>
                </c:pt>
                <c:pt idx="2040">
                  <c:v>2.7</c:v>
                </c:pt>
                <c:pt idx="2041">
                  <c:v>2.69</c:v>
                </c:pt>
                <c:pt idx="2042">
                  <c:v>2.65</c:v>
                </c:pt>
                <c:pt idx="2043">
                  <c:v>2.7</c:v>
                </c:pt>
                <c:pt idx="2044">
                  <c:v>2.71</c:v>
                </c:pt>
                <c:pt idx="2045">
                  <c:v>2.63</c:v>
                </c:pt>
                <c:pt idx="2046">
                  <c:v>2.68</c:v>
                </c:pt>
                <c:pt idx="2047">
                  <c:v>2.7</c:v>
                </c:pt>
                <c:pt idx="2048">
                  <c:v>2.75</c:v>
                </c:pt>
                <c:pt idx="2049">
                  <c:v>2.74</c:v>
                </c:pt>
                <c:pt idx="2050">
                  <c:v>2.73</c:v>
                </c:pt>
                <c:pt idx="2051">
                  <c:v>2.73</c:v>
                </c:pt>
                <c:pt idx="2052">
                  <c:v>2.69</c:v>
                </c:pt>
                <c:pt idx="2053">
                  <c:v>2.68</c:v>
                </c:pt>
                <c:pt idx="2054">
                  <c:v>2.72</c:v>
                </c:pt>
                <c:pt idx="2055">
                  <c:v>2.72</c:v>
                </c:pt>
                <c:pt idx="2056">
                  <c:v>2.65</c:v>
                </c:pt>
                <c:pt idx="2057">
                  <c:v>2.67</c:v>
                </c:pt>
                <c:pt idx="2058">
                  <c:v>2.66</c:v>
                </c:pt>
                <c:pt idx="2059">
                  <c:v>2.6</c:v>
                </c:pt>
                <c:pt idx="2060">
                  <c:v>2.65</c:v>
                </c:pt>
                <c:pt idx="2061">
                  <c:v>2.61</c:v>
                </c:pt>
                <c:pt idx="2062">
                  <c:v>2.62</c:v>
                </c:pt>
                <c:pt idx="2063">
                  <c:v>2.6</c:v>
                </c:pt>
                <c:pt idx="2064">
                  <c:v>2.54</c:v>
                </c:pt>
                <c:pt idx="2065">
                  <c:v>2.58</c:v>
                </c:pt>
                <c:pt idx="2066">
                  <c:v>2.52</c:v>
                </c:pt>
                <c:pt idx="2067">
                  <c:v>2.5499999999999998</c:v>
                </c:pt>
                <c:pt idx="2068">
                  <c:v>2.56</c:v>
                </c:pt>
                <c:pt idx="2069">
                  <c:v>2.61</c:v>
                </c:pt>
                <c:pt idx="2070">
                  <c:v>2.58</c:v>
                </c:pt>
                <c:pt idx="2071">
                  <c:v>2.61</c:v>
                </c:pt>
                <c:pt idx="2072">
                  <c:v>2.56</c:v>
                </c:pt>
                <c:pt idx="2073">
                  <c:v>2.58</c:v>
                </c:pt>
                <c:pt idx="2074">
                  <c:v>2.6</c:v>
                </c:pt>
                <c:pt idx="2075">
                  <c:v>2.66</c:v>
                </c:pt>
                <c:pt idx="2076">
                  <c:v>2.69</c:v>
                </c:pt>
                <c:pt idx="2077">
                  <c:v>2.7</c:v>
                </c:pt>
                <c:pt idx="2078">
                  <c:v>2.72</c:v>
                </c:pt>
                <c:pt idx="2079">
                  <c:v>2.76</c:v>
                </c:pt>
                <c:pt idx="2080">
                  <c:v>2.71</c:v>
                </c:pt>
                <c:pt idx="2081">
                  <c:v>2.68</c:v>
                </c:pt>
                <c:pt idx="2082">
                  <c:v>2.66</c:v>
                </c:pt>
                <c:pt idx="2083">
                  <c:v>2.71</c:v>
                </c:pt>
                <c:pt idx="2084">
                  <c:v>2.66</c:v>
                </c:pt>
                <c:pt idx="2085">
                  <c:v>2.64</c:v>
                </c:pt>
                <c:pt idx="2086">
                  <c:v>2.6</c:v>
                </c:pt>
                <c:pt idx="2087">
                  <c:v>2.62</c:v>
                </c:pt>
                <c:pt idx="2088">
                  <c:v>2.61</c:v>
                </c:pt>
                <c:pt idx="2089">
                  <c:v>2.61</c:v>
                </c:pt>
                <c:pt idx="2090">
                  <c:v>2.58</c:v>
                </c:pt>
                <c:pt idx="2091">
                  <c:v>2.6</c:v>
                </c:pt>
                <c:pt idx="2092">
                  <c:v>2.5499999999999998</c:v>
                </c:pt>
                <c:pt idx="2093">
                  <c:v>2.59</c:v>
                </c:pt>
                <c:pt idx="2094">
                  <c:v>2.59</c:v>
                </c:pt>
                <c:pt idx="2095">
                  <c:v>2.67</c:v>
                </c:pt>
                <c:pt idx="2096">
                  <c:v>2.64</c:v>
                </c:pt>
                <c:pt idx="2097">
                  <c:v>2.63</c:v>
                </c:pt>
                <c:pt idx="2098">
                  <c:v>2.63</c:v>
                </c:pt>
                <c:pt idx="2099">
                  <c:v>2.65</c:v>
                </c:pt>
                <c:pt idx="2100">
                  <c:v>2.67</c:v>
                </c:pt>
                <c:pt idx="2101">
                  <c:v>2.64</c:v>
                </c:pt>
                <c:pt idx="2102">
                  <c:v>2.65</c:v>
                </c:pt>
                <c:pt idx="2103">
                  <c:v>2.64</c:v>
                </c:pt>
                <c:pt idx="2104">
                  <c:v>2.63</c:v>
                </c:pt>
                <c:pt idx="2105">
                  <c:v>2.58</c:v>
                </c:pt>
                <c:pt idx="2106">
                  <c:v>2.52</c:v>
                </c:pt>
                <c:pt idx="2107">
                  <c:v>2.5499999999999998</c:v>
                </c:pt>
                <c:pt idx="2108">
                  <c:v>2.54</c:v>
                </c:pt>
                <c:pt idx="2109">
                  <c:v>2.5099999999999998</c:v>
                </c:pt>
                <c:pt idx="2110">
                  <c:v>2.48</c:v>
                </c:pt>
                <c:pt idx="2111">
                  <c:v>2.44</c:v>
                </c:pt>
                <c:pt idx="2112">
                  <c:v>2.4300000000000002</c:v>
                </c:pt>
                <c:pt idx="2113">
                  <c:v>2.4300000000000002</c:v>
                </c:pt>
                <c:pt idx="2114">
                  <c:v>2.4300000000000002</c:v>
                </c:pt>
                <c:pt idx="2115">
                  <c:v>2.39</c:v>
                </c:pt>
                <c:pt idx="2116">
                  <c:v>2.4300000000000002</c:v>
                </c:pt>
                <c:pt idx="2117">
                  <c:v>2.4700000000000002</c:v>
                </c:pt>
                <c:pt idx="2118">
                  <c:v>2.5</c:v>
                </c:pt>
                <c:pt idx="2119">
                  <c:v>2.5</c:v>
                </c:pt>
                <c:pt idx="2120">
                  <c:v>2.5499999999999998</c:v>
                </c:pt>
                <c:pt idx="2121">
                  <c:v>2.42</c:v>
                </c:pt>
                <c:pt idx="2122">
                  <c:v>2.2799999999999998</c:v>
                </c:pt>
                <c:pt idx="2123">
                  <c:v>2.27</c:v>
                </c:pt>
                <c:pt idx="2124">
                  <c:v>2.2999999999999998</c:v>
                </c:pt>
                <c:pt idx="2125">
                  <c:v>2.2999999999999998</c:v>
                </c:pt>
                <c:pt idx="2126">
                  <c:v>2.2400000000000002</c:v>
                </c:pt>
                <c:pt idx="2127">
                  <c:v>2.14</c:v>
                </c:pt>
                <c:pt idx="2128">
                  <c:v>2.14</c:v>
                </c:pt>
                <c:pt idx="2129">
                  <c:v>2.14</c:v>
                </c:pt>
                <c:pt idx="2130">
                  <c:v>2.11</c:v>
                </c:pt>
                <c:pt idx="2131">
                  <c:v>2.14</c:v>
                </c:pt>
                <c:pt idx="2132">
                  <c:v>2.2400000000000002</c:v>
                </c:pt>
                <c:pt idx="2133">
                  <c:v>2.1800000000000002</c:v>
                </c:pt>
                <c:pt idx="2134">
                  <c:v>2.25</c:v>
                </c:pt>
                <c:pt idx="2135">
                  <c:v>2.2999999999999998</c:v>
                </c:pt>
                <c:pt idx="2136">
                  <c:v>2.2999999999999998</c:v>
                </c:pt>
                <c:pt idx="2137">
                  <c:v>2.27</c:v>
                </c:pt>
                <c:pt idx="2138">
                  <c:v>2.2999999999999998</c:v>
                </c:pt>
                <c:pt idx="2139">
                  <c:v>2.29</c:v>
                </c:pt>
                <c:pt idx="2140">
                  <c:v>2.29</c:v>
                </c:pt>
                <c:pt idx="2141">
                  <c:v>2.29</c:v>
                </c:pt>
                <c:pt idx="2142">
                  <c:v>2.2799999999999998</c:v>
                </c:pt>
                <c:pt idx="2143">
                  <c:v>2.23</c:v>
                </c:pt>
                <c:pt idx="2144">
                  <c:v>2.23</c:v>
                </c:pt>
                <c:pt idx="2145">
                  <c:v>2.1800000000000002</c:v>
                </c:pt>
                <c:pt idx="2146">
                  <c:v>2.2400000000000002</c:v>
                </c:pt>
                <c:pt idx="2147">
                  <c:v>2.29</c:v>
                </c:pt>
                <c:pt idx="2148">
                  <c:v>2.29</c:v>
                </c:pt>
                <c:pt idx="2149">
                  <c:v>2.25</c:v>
                </c:pt>
                <c:pt idx="2150">
                  <c:v>2.3199999999999998</c:v>
                </c:pt>
                <c:pt idx="2151">
                  <c:v>2.2999999999999998</c:v>
                </c:pt>
                <c:pt idx="2152">
                  <c:v>2.25</c:v>
                </c:pt>
                <c:pt idx="2153">
                  <c:v>2.23</c:v>
                </c:pt>
                <c:pt idx="2154">
                  <c:v>2.2799999999999998</c:v>
                </c:pt>
                <c:pt idx="2155">
                  <c:v>2.23</c:v>
                </c:pt>
                <c:pt idx="2156">
                  <c:v>2.27</c:v>
                </c:pt>
                <c:pt idx="2157">
                  <c:v>2.29</c:v>
                </c:pt>
                <c:pt idx="2158">
                  <c:v>2.27</c:v>
                </c:pt>
                <c:pt idx="2159">
                  <c:v>2.2599999999999998</c:v>
                </c:pt>
                <c:pt idx="2160">
                  <c:v>2.29</c:v>
                </c:pt>
                <c:pt idx="2161">
                  <c:v>2.2400000000000002</c:v>
                </c:pt>
                <c:pt idx="2162">
                  <c:v>2.2400000000000002</c:v>
                </c:pt>
                <c:pt idx="2163">
                  <c:v>2.2400000000000002</c:v>
                </c:pt>
                <c:pt idx="2164">
                  <c:v>2.27</c:v>
                </c:pt>
                <c:pt idx="2165">
                  <c:v>2.29</c:v>
                </c:pt>
                <c:pt idx="2166">
                  <c:v>2.2200000000000002</c:v>
                </c:pt>
                <c:pt idx="2167">
                  <c:v>2.23</c:v>
                </c:pt>
                <c:pt idx="2168">
                  <c:v>2.23</c:v>
                </c:pt>
                <c:pt idx="2169">
                  <c:v>2.23</c:v>
                </c:pt>
                <c:pt idx="2170">
                  <c:v>2.2799999999999998</c:v>
                </c:pt>
                <c:pt idx="2171">
                  <c:v>2.2400000000000002</c:v>
                </c:pt>
                <c:pt idx="2172">
                  <c:v>2.23</c:v>
                </c:pt>
                <c:pt idx="2173">
                  <c:v>2.3199999999999998</c:v>
                </c:pt>
                <c:pt idx="2174">
                  <c:v>2.39</c:v>
                </c:pt>
                <c:pt idx="2175">
                  <c:v>2.4</c:v>
                </c:pt>
                <c:pt idx="2176">
                  <c:v>2.4700000000000002</c:v>
                </c:pt>
                <c:pt idx="2177">
                  <c:v>2.44</c:v>
                </c:pt>
                <c:pt idx="2178">
                  <c:v>2.48</c:v>
                </c:pt>
                <c:pt idx="2179">
                  <c:v>2.44</c:v>
                </c:pt>
                <c:pt idx="2180">
                  <c:v>2.4500000000000002</c:v>
                </c:pt>
                <c:pt idx="2181">
                  <c:v>2.4300000000000002</c:v>
                </c:pt>
                <c:pt idx="2182">
                  <c:v>2.39</c:v>
                </c:pt>
                <c:pt idx="2183">
                  <c:v>2.34</c:v>
                </c:pt>
                <c:pt idx="2184">
                  <c:v>2.34</c:v>
                </c:pt>
                <c:pt idx="2185">
                  <c:v>2.3199999999999998</c:v>
                </c:pt>
                <c:pt idx="2186">
                  <c:v>2.2799999999999998</c:v>
                </c:pt>
                <c:pt idx="2187">
                  <c:v>2.29</c:v>
                </c:pt>
                <c:pt idx="2188">
                  <c:v>2.2799999999999998</c:v>
                </c:pt>
                <c:pt idx="2189">
                  <c:v>2.3199999999999998</c:v>
                </c:pt>
                <c:pt idx="2190">
                  <c:v>2.34</c:v>
                </c:pt>
                <c:pt idx="2191">
                  <c:v>2.4</c:v>
                </c:pt>
                <c:pt idx="2192">
                  <c:v>2.44</c:v>
                </c:pt>
                <c:pt idx="2193">
                  <c:v>2.46</c:v>
                </c:pt>
                <c:pt idx="2194">
                  <c:v>2.46</c:v>
                </c:pt>
                <c:pt idx="2195">
                  <c:v>2.5</c:v>
                </c:pt>
                <c:pt idx="2196">
                  <c:v>2.5099999999999998</c:v>
                </c:pt>
                <c:pt idx="2197">
                  <c:v>2.48</c:v>
                </c:pt>
                <c:pt idx="2198">
                  <c:v>2.5499999999999998</c:v>
                </c:pt>
                <c:pt idx="2199">
                  <c:v>2.52</c:v>
                </c:pt>
                <c:pt idx="2200">
                  <c:v>2.5099999999999998</c:v>
                </c:pt>
                <c:pt idx="2201">
                  <c:v>2.5099999999999998</c:v>
                </c:pt>
                <c:pt idx="2202">
                  <c:v>2.5</c:v>
                </c:pt>
                <c:pt idx="2203">
                  <c:v>2.48</c:v>
                </c:pt>
                <c:pt idx="2204">
                  <c:v>2.52</c:v>
                </c:pt>
                <c:pt idx="2205">
                  <c:v>2.5</c:v>
                </c:pt>
                <c:pt idx="2206">
                  <c:v>2.5299999999999998</c:v>
                </c:pt>
                <c:pt idx="2207">
                  <c:v>2.6</c:v>
                </c:pt>
                <c:pt idx="2208">
                  <c:v>2.62</c:v>
                </c:pt>
                <c:pt idx="2209">
                  <c:v>2.58</c:v>
                </c:pt>
                <c:pt idx="2210">
                  <c:v>2.58</c:v>
                </c:pt>
                <c:pt idx="2211">
                  <c:v>2.56</c:v>
                </c:pt>
                <c:pt idx="2212">
                  <c:v>2.6</c:v>
                </c:pt>
                <c:pt idx="2213">
                  <c:v>2.56</c:v>
                </c:pt>
                <c:pt idx="2214">
                  <c:v>2.6</c:v>
                </c:pt>
                <c:pt idx="2215">
                  <c:v>2.63</c:v>
                </c:pt>
                <c:pt idx="2216">
                  <c:v>2.88</c:v>
                </c:pt>
                <c:pt idx="2217">
                  <c:v>2.94</c:v>
                </c:pt>
                <c:pt idx="2218">
                  <c:v>2.99</c:v>
                </c:pt>
                <c:pt idx="2219">
                  <c:v>2.97</c:v>
                </c:pt>
                <c:pt idx="2220">
                  <c:v>2.92</c:v>
                </c:pt>
                <c:pt idx="2221">
                  <c:v>3.01</c:v>
                </c:pt>
                <c:pt idx="2222">
                  <c:v>3.01</c:v>
                </c:pt>
                <c:pt idx="2223">
                  <c:v>3</c:v>
                </c:pt>
                <c:pt idx="2224">
                  <c:v>3</c:v>
                </c:pt>
                <c:pt idx="2225">
                  <c:v>3.02</c:v>
                </c:pt>
                <c:pt idx="2226">
                  <c:v>3.01</c:v>
                </c:pt>
                <c:pt idx="2227">
                  <c:v>2.99</c:v>
                </c:pt>
                <c:pt idx="2228">
                  <c:v>2.95</c:v>
                </c:pt>
                <c:pt idx="2229">
                  <c:v>3.02</c:v>
                </c:pt>
                <c:pt idx="2230">
                  <c:v>3.1</c:v>
                </c:pt>
                <c:pt idx="2231">
                  <c:v>3.08</c:v>
                </c:pt>
                <c:pt idx="2232">
                  <c:v>3.05</c:v>
                </c:pt>
                <c:pt idx="2233">
                  <c:v>3.08</c:v>
                </c:pt>
                <c:pt idx="2234">
                  <c:v>3.02</c:v>
                </c:pt>
                <c:pt idx="2235">
                  <c:v>3.1</c:v>
                </c:pt>
                <c:pt idx="2236">
                  <c:v>3.16</c:v>
                </c:pt>
                <c:pt idx="2237">
                  <c:v>3.16</c:v>
                </c:pt>
                <c:pt idx="2238">
                  <c:v>3.14</c:v>
                </c:pt>
                <c:pt idx="2239">
                  <c:v>3.14</c:v>
                </c:pt>
                <c:pt idx="2240">
                  <c:v>3.16</c:v>
                </c:pt>
                <c:pt idx="2241">
                  <c:v>3.19</c:v>
                </c:pt>
                <c:pt idx="2242">
                  <c:v>3.12</c:v>
                </c:pt>
                <c:pt idx="2243">
                  <c:v>3.15</c:v>
                </c:pt>
                <c:pt idx="2244">
                  <c:v>3.12</c:v>
                </c:pt>
                <c:pt idx="2245">
                  <c:v>3.12</c:v>
                </c:pt>
                <c:pt idx="2246">
                  <c:v>3.12</c:v>
                </c:pt>
                <c:pt idx="2247">
                  <c:v>3.14</c:v>
                </c:pt>
                <c:pt idx="2248">
                  <c:v>3.09</c:v>
                </c:pt>
                <c:pt idx="2249">
                  <c:v>3.08</c:v>
                </c:pt>
                <c:pt idx="2250">
                  <c:v>3.06</c:v>
                </c:pt>
                <c:pt idx="2251">
                  <c:v>3.04</c:v>
                </c:pt>
                <c:pt idx="2252">
                  <c:v>3.05</c:v>
                </c:pt>
                <c:pt idx="2253">
                  <c:v>2.96</c:v>
                </c:pt>
                <c:pt idx="2254">
                  <c:v>3</c:v>
                </c:pt>
                <c:pt idx="2255">
                  <c:v>2.97</c:v>
                </c:pt>
                <c:pt idx="2256">
                  <c:v>2.97</c:v>
                </c:pt>
                <c:pt idx="2257">
                  <c:v>2.96</c:v>
                </c:pt>
                <c:pt idx="2258">
                  <c:v>3.01</c:v>
                </c:pt>
                <c:pt idx="2259">
                  <c:v>2.99</c:v>
                </c:pt>
                <c:pt idx="2260">
                  <c:v>2.93</c:v>
                </c:pt>
                <c:pt idx="2261">
                  <c:v>3</c:v>
                </c:pt>
                <c:pt idx="2262">
                  <c:v>3.04</c:v>
                </c:pt>
                <c:pt idx="2263">
                  <c:v>3.05</c:v>
                </c:pt>
                <c:pt idx="2264">
                  <c:v>2.99</c:v>
                </c:pt>
                <c:pt idx="2265">
                  <c:v>3.05</c:v>
                </c:pt>
                <c:pt idx="2266">
                  <c:v>3.1</c:v>
                </c:pt>
                <c:pt idx="2267">
                  <c:v>3.08</c:v>
                </c:pt>
                <c:pt idx="2268">
                  <c:v>3.06</c:v>
                </c:pt>
                <c:pt idx="2269">
                  <c:v>3.08</c:v>
                </c:pt>
                <c:pt idx="2270">
                  <c:v>3.05</c:v>
                </c:pt>
                <c:pt idx="2271">
                  <c:v>3.08</c:v>
                </c:pt>
                <c:pt idx="2272">
                  <c:v>3.09</c:v>
                </c:pt>
                <c:pt idx="2273">
                  <c:v>3.11</c:v>
                </c:pt>
                <c:pt idx="2274">
                  <c:v>3.05</c:v>
                </c:pt>
                <c:pt idx="2275">
                  <c:v>3.02</c:v>
                </c:pt>
                <c:pt idx="2276">
                  <c:v>2.96</c:v>
                </c:pt>
                <c:pt idx="2277">
                  <c:v>3.02</c:v>
                </c:pt>
                <c:pt idx="2278">
                  <c:v>3.01</c:v>
                </c:pt>
                <c:pt idx="2279">
                  <c:v>3.03</c:v>
                </c:pt>
                <c:pt idx="2280">
                  <c:v>3.07</c:v>
                </c:pt>
                <c:pt idx="2281">
                  <c:v>3.09</c:v>
                </c:pt>
                <c:pt idx="2282">
                  <c:v>3.05</c:v>
                </c:pt>
                <c:pt idx="2283">
                  <c:v>3.03</c:v>
                </c:pt>
                <c:pt idx="2284">
                  <c:v>3.04</c:v>
                </c:pt>
                <c:pt idx="2285">
                  <c:v>3.04</c:v>
                </c:pt>
                <c:pt idx="2286">
                  <c:v>3.02</c:v>
                </c:pt>
                <c:pt idx="2287">
                  <c:v>2.95</c:v>
                </c:pt>
                <c:pt idx="2288">
                  <c:v>2.98</c:v>
                </c:pt>
                <c:pt idx="2289">
                  <c:v>2.97</c:v>
                </c:pt>
                <c:pt idx="2290">
                  <c:v>3.06</c:v>
                </c:pt>
                <c:pt idx="2291">
                  <c:v>3.09</c:v>
                </c:pt>
                <c:pt idx="2292">
                  <c:v>3.08</c:v>
                </c:pt>
                <c:pt idx="2293">
                  <c:v>3.1</c:v>
                </c:pt>
                <c:pt idx="2294">
                  <c:v>3.11</c:v>
                </c:pt>
                <c:pt idx="2295">
                  <c:v>3.15</c:v>
                </c:pt>
                <c:pt idx="2296">
                  <c:v>3.19</c:v>
                </c:pt>
                <c:pt idx="2297">
                  <c:v>3.16</c:v>
                </c:pt>
                <c:pt idx="2298">
                  <c:v>3.2</c:v>
                </c:pt>
                <c:pt idx="2299">
                  <c:v>3.17</c:v>
                </c:pt>
                <c:pt idx="2300">
                  <c:v>3.11</c:v>
                </c:pt>
                <c:pt idx="2301">
                  <c:v>3.14</c:v>
                </c:pt>
                <c:pt idx="2302">
                  <c:v>3.11</c:v>
                </c:pt>
                <c:pt idx="2303">
                  <c:v>3.08</c:v>
                </c:pt>
                <c:pt idx="2304">
                  <c:v>3.04</c:v>
                </c:pt>
                <c:pt idx="2305">
                  <c:v>3.02</c:v>
                </c:pt>
                <c:pt idx="2306">
                  <c:v>3.02</c:v>
                </c:pt>
                <c:pt idx="2307">
                  <c:v>3</c:v>
                </c:pt>
                <c:pt idx="2308">
                  <c:v>2.98</c:v>
                </c:pt>
                <c:pt idx="2309">
                  <c:v>3.02</c:v>
                </c:pt>
                <c:pt idx="2310">
                  <c:v>2.99</c:v>
                </c:pt>
                <c:pt idx="2311">
                  <c:v>3.03</c:v>
                </c:pt>
                <c:pt idx="2312">
                  <c:v>3.02</c:v>
                </c:pt>
                <c:pt idx="2313">
                  <c:v>2.98</c:v>
                </c:pt>
                <c:pt idx="2314">
                  <c:v>2.99</c:v>
                </c:pt>
                <c:pt idx="2315">
                  <c:v>2.98</c:v>
                </c:pt>
                <c:pt idx="2316">
                  <c:v>2.99</c:v>
                </c:pt>
                <c:pt idx="2317">
                  <c:v>3</c:v>
                </c:pt>
                <c:pt idx="2318">
                  <c:v>2.99</c:v>
                </c:pt>
                <c:pt idx="2319">
                  <c:v>2.93</c:v>
                </c:pt>
                <c:pt idx="2320">
                  <c:v>2.92</c:v>
                </c:pt>
                <c:pt idx="2321">
                  <c:v>2.89</c:v>
                </c:pt>
                <c:pt idx="2322">
                  <c:v>2.92</c:v>
                </c:pt>
                <c:pt idx="2323">
                  <c:v>2.84</c:v>
                </c:pt>
                <c:pt idx="2324">
                  <c:v>2.87</c:v>
                </c:pt>
                <c:pt idx="2325">
                  <c:v>2.89</c:v>
                </c:pt>
                <c:pt idx="2326">
                  <c:v>2.89</c:v>
                </c:pt>
                <c:pt idx="2327">
                  <c:v>2.93</c:v>
                </c:pt>
                <c:pt idx="2328">
                  <c:v>2.99</c:v>
                </c:pt>
                <c:pt idx="2329">
                  <c:v>2.97</c:v>
                </c:pt>
                <c:pt idx="2330">
                  <c:v>2.96</c:v>
                </c:pt>
                <c:pt idx="2331">
                  <c:v>2.96</c:v>
                </c:pt>
                <c:pt idx="2332">
                  <c:v>3</c:v>
                </c:pt>
                <c:pt idx="2333">
                  <c:v>2.97</c:v>
                </c:pt>
                <c:pt idx="2334">
                  <c:v>2.97</c:v>
                </c:pt>
                <c:pt idx="2335">
                  <c:v>3</c:v>
                </c:pt>
                <c:pt idx="2336">
                  <c:v>2.99</c:v>
                </c:pt>
                <c:pt idx="2337">
                  <c:v>3.02</c:v>
                </c:pt>
                <c:pt idx="2338">
                  <c:v>3.04</c:v>
                </c:pt>
                <c:pt idx="2339">
                  <c:v>3.03</c:v>
                </c:pt>
                <c:pt idx="2340">
                  <c:v>3.03</c:v>
                </c:pt>
                <c:pt idx="2341">
                  <c:v>2.98</c:v>
                </c:pt>
                <c:pt idx="2342">
                  <c:v>3</c:v>
                </c:pt>
                <c:pt idx="2343">
                  <c:v>2.99</c:v>
                </c:pt>
                <c:pt idx="2344">
                  <c:v>2.91</c:v>
                </c:pt>
                <c:pt idx="2345">
                  <c:v>2.9</c:v>
                </c:pt>
                <c:pt idx="2346">
                  <c:v>2.9</c:v>
                </c:pt>
                <c:pt idx="2347">
                  <c:v>2.91</c:v>
                </c:pt>
                <c:pt idx="2348">
                  <c:v>2.95</c:v>
                </c:pt>
                <c:pt idx="2349">
                  <c:v>2.92</c:v>
                </c:pt>
                <c:pt idx="2350">
                  <c:v>2.92</c:v>
                </c:pt>
                <c:pt idx="2351">
                  <c:v>2.92</c:v>
                </c:pt>
                <c:pt idx="2352">
                  <c:v>2.88</c:v>
                </c:pt>
                <c:pt idx="2353">
                  <c:v>2.87</c:v>
                </c:pt>
                <c:pt idx="2354">
                  <c:v>2.87</c:v>
                </c:pt>
                <c:pt idx="2355">
                  <c:v>2.8</c:v>
                </c:pt>
                <c:pt idx="2356">
                  <c:v>2.84</c:v>
                </c:pt>
                <c:pt idx="2357">
                  <c:v>2.81</c:v>
                </c:pt>
                <c:pt idx="2358">
                  <c:v>2.84</c:v>
                </c:pt>
                <c:pt idx="2359">
                  <c:v>2.85</c:v>
                </c:pt>
                <c:pt idx="2360">
                  <c:v>2.86</c:v>
                </c:pt>
                <c:pt idx="2361">
                  <c:v>2.86</c:v>
                </c:pt>
                <c:pt idx="2362">
                  <c:v>2.87</c:v>
                </c:pt>
                <c:pt idx="2363">
                  <c:v>2.79</c:v>
                </c:pt>
                <c:pt idx="2364">
                  <c:v>2.78</c:v>
                </c:pt>
                <c:pt idx="2365">
                  <c:v>2.78</c:v>
                </c:pt>
                <c:pt idx="2366">
                  <c:v>2.79</c:v>
                </c:pt>
                <c:pt idx="2367">
                  <c:v>2.74</c:v>
                </c:pt>
                <c:pt idx="2368">
                  <c:v>2.73</c:v>
                </c:pt>
                <c:pt idx="2369">
                  <c:v>2.72</c:v>
                </c:pt>
                <c:pt idx="2370">
                  <c:v>2.71</c:v>
                </c:pt>
                <c:pt idx="2371">
                  <c:v>2.7</c:v>
                </c:pt>
                <c:pt idx="2372">
                  <c:v>2.75</c:v>
                </c:pt>
                <c:pt idx="2373">
                  <c:v>2.77</c:v>
                </c:pt>
                <c:pt idx="2374">
                  <c:v>2.82</c:v>
                </c:pt>
                <c:pt idx="2375">
                  <c:v>2.84</c:v>
                </c:pt>
                <c:pt idx="2376">
                  <c:v>2.86</c:v>
                </c:pt>
                <c:pt idx="2377">
                  <c:v>2.85</c:v>
                </c:pt>
                <c:pt idx="2378">
                  <c:v>2.9</c:v>
                </c:pt>
                <c:pt idx="2379">
                  <c:v>2.93</c:v>
                </c:pt>
                <c:pt idx="2380">
                  <c:v>2.93</c:v>
                </c:pt>
                <c:pt idx="2381">
                  <c:v>2.92</c:v>
                </c:pt>
                <c:pt idx="2382">
                  <c:v>2.89</c:v>
                </c:pt>
                <c:pt idx="2383">
                  <c:v>2.92</c:v>
                </c:pt>
                <c:pt idx="2384">
                  <c:v>2.91</c:v>
                </c:pt>
                <c:pt idx="2385">
                  <c:v>2.89</c:v>
                </c:pt>
                <c:pt idx="2386">
                  <c:v>2.85</c:v>
                </c:pt>
                <c:pt idx="2387">
                  <c:v>2.85</c:v>
                </c:pt>
                <c:pt idx="2388">
                  <c:v>2.83</c:v>
                </c:pt>
                <c:pt idx="2389">
                  <c:v>2.81</c:v>
                </c:pt>
                <c:pt idx="2390">
                  <c:v>2.83</c:v>
                </c:pt>
                <c:pt idx="2391">
                  <c:v>2.91</c:v>
                </c:pt>
                <c:pt idx="2392">
                  <c:v>2.89</c:v>
                </c:pt>
                <c:pt idx="2393">
                  <c:v>2.93</c:v>
                </c:pt>
                <c:pt idx="2394">
                  <c:v>2.89</c:v>
                </c:pt>
                <c:pt idx="2395">
                  <c:v>2.89</c:v>
                </c:pt>
                <c:pt idx="2396">
                  <c:v>2.86</c:v>
                </c:pt>
                <c:pt idx="2397">
                  <c:v>2.85</c:v>
                </c:pt>
                <c:pt idx="2398">
                  <c:v>2.81</c:v>
                </c:pt>
                <c:pt idx="2399">
                  <c:v>2.84</c:v>
                </c:pt>
                <c:pt idx="2400">
                  <c:v>2.84</c:v>
                </c:pt>
                <c:pt idx="2401">
                  <c:v>2.86</c:v>
                </c:pt>
                <c:pt idx="2402">
                  <c:v>2.82</c:v>
                </c:pt>
                <c:pt idx="2403">
                  <c:v>2.79</c:v>
                </c:pt>
                <c:pt idx="2404">
                  <c:v>2.79</c:v>
                </c:pt>
                <c:pt idx="2405">
                  <c:v>2.81</c:v>
                </c:pt>
                <c:pt idx="2406">
                  <c:v>2.84</c:v>
                </c:pt>
                <c:pt idx="2407">
                  <c:v>2.81</c:v>
                </c:pt>
                <c:pt idx="2408">
                  <c:v>2.78</c:v>
                </c:pt>
                <c:pt idx="2409">
                  <c:v>2.78</c:v>
                </c:pt>
                <c:pt idx="2410">
                  <c:v>2.77</c:v>
                </c:pt>
                <c:pt idx="2411">
                  <c:v>2.79</c:v>
                </c:pt>
                <c:pt idx="2412">
                  <c:v>2.75</c:v>
                </c:pt>
                <c:pt idx="2413">
                  <c:v>2.77</c:v>
                </c:pt>
                <c:pt idx="2414">
                  <c:v>2.75</c:v>
                </c:pt>
                <c:pt idx="2415">
                  <c:v>2.76</c:v>
                </c:pt>
                <c:pt idx="2416">
                  <c:v>2.74</c:v>
                </c:pt>
                <c:pt idx="2417">
                  <c:v>2.75</c:v>
                </c:pt>
                <c:pt idx="2418">
                  <c:v>2.73</c:v>
                </c:pt>
                <c:pt idx="2419">
                  <c:v>2.77</c:v>
                </c:pt>
              </c:numCache>
            </c:numRef>
          </c:val>
          <c:smooth val="0"/>
        </c:ser>
        <c:dLbls>
          <c:showLegendKey val="0"/>
          <c:showVal val="0"/>
          <c:showCatName val="0"/>
          <c:showSerName val="0"/>
          <c:showPercent val="0"/>
          <c:showBubbleSize val="0"/>
        </c:dLbls>
        <c:smooth val="0"/>
        <c:axId val="204995080"/>
        <c:axId val="313740336"/>
      </c:lineChart>
      <c:catAx>
        <c:axId val="204995080"/>
        <c:scaling>
          <c:orientation val="minMax"/>
        </c:scaling>
        <c:delete val="0"/>
        <c:axPos val="b"/>
        <c:numFmt formatCode="mmm\-yy" sourceLinked="0"/>
        <c:majorTickMark val="out"/>
        <c:minorTickMark val="none"/>
        <c:tickLblPos val="nextTo"/>
        <c:spPr>
          <a:ln w="9620">
            <a:noFill/>
          </a:ln>
        </c:spPr>
        <c:txPr>
          <a:bodyPr rot="0" vert="horz"/>
          <a:lstStyle/>
          <a:p>
            <a:pPr>
              <a:defRPr sz="909" b="0" i="0" u="none" strike="noStrike" baseline="0">
                <a:solidFill>
                  <a:srgbClr val="000000"/>
                </a:solidFill>
                <a:latin typeface="Arial"/>
                <a:ea typeface="Arial"/>
                <a:cs typeface="Arial"/>
              </a:defRPr>
            </a:pPr>
            <a:endParaRPr lang="en-US"/>
          </a:p>
        </c:txPr>
        <c:crossAx val="313740336"/>
        <c:crossesAt val="0"/>
        <c:auto val="0"/>
        <c:lblAlgn val="ctr"/>
        <c:lblOffset val="100"/>
        <c:tickLblSkip val="225"/>
        <c:tickMarkSkip val="1"/>
        <c:noMultiLvlLbl val="0"/>
      </c:catAx>
      <c:valAx>
        <c:axId val="313740336"/>
        <c:scaling>
          <c:orientation val="minMax"/>
          <c:max val="6"/>
          <c:min val="1.5"/>
        </c:scaling>
        <c:delete val="0"/>
        <c:axPos val="l"/>
        <c:majorGridlines>
          <c:spPr>
            <a:ln w="12827">
              <a:solidFill>
                <a:srgbClr val="D3CEC4"/>
              </a:solidFill>
              <a:prstDash val="solid"/>
            </a:ln>
          </c:spPr>
        </c:majorGridlines>
        <c:title>
          <c:tx>
            <c:rich>
              <a:bodyPr rot="0" vert="horz"/>
              <a:lstStyle/>
              <a:p>
                <a:pPr algn="l">
                  <a:defRPr sz="808" b="0" i="0" u="none" strike="noStrike" baseline="0">
                    <a:solidFill>
                      <a:srgbClr val="000000"/>
                    </a:solidFill>
                    <a:latin typeface="Arial"/>
                    <a:ea typeface="Arial"/>
                    <a:cs typeface="Arial"/>
                  </a:defRPr>
                </a:pPr>
                <a:r>
                  <a:rPr lang="en-US"/>
                  <a:t>(%)</a:t>
                </a:r>
              </a:p>
            </c:rich>
          </c:tx>
          <c:layout>
            <c:manualLayout>
              <c:xMode val="edge"/>
              <c:yMode val="edge"/>
              <c:x val="7.4561164295858934E-3"/>
              <c:y val="5.9847100930565675E-3"/>
            </c:manualLayout>
          </c:layout>
          <c:overlay val="0"/>
          <c:spPr>
            <a:noFill/>
            <a:ln w="25653">
              <a:noFill/>
            </a:ln>
          </c:spPr>
        </c:title>
        <c:numFmt formatCode="#,##0.00" sourceLinked="0"/>
        <c:majorTickMark val="out"/>
        <c:minorTickMark val="none"/>
        <c:tickLblPos val="nextTo"/>
        <c:spPr>
          <a:ln w="9620">
            <a:noFill/>
          </a:ln>
        </c:spPr>
        <c:txPr>
          <a:bodyPr rot="0" vert="horz"/>
          <a:lstStyle/>
          <a:p>
            <a:pPr>
              <a:defRPr sz="909" b="0" i="0" u="none" strike="noStrike" baseline="0">
                <a:solidFill>
                  <a:srgbClr val="000000"/>
                </a:solidFill>
                <a:latin typeface="Arial"/>
                <a:ea typeface="Arial"/>
                <a:cs typeface="Arial"/>
              </a:defRPr>
            </a:pPr>
            <a:endParaRPr lang="en-US"/>
          </a:p>
        </c:txPr>
        <c:crossAx val="204995080"/>
        <c:crosses val="autoZero"/>
        <c:crossBetween val="between"/>
        <c:majorUnit val="0.5"/>
        <c:minorUnit val="0.5"/>
      </c:valAx>
      <c:spPr>
        <a:noFill/>
        <a:ln w="25653">
          <a:noFill/>
        </a:ln>
      </c:spPr>
    </c:plotArea>
    <c:legend>
      <c:legendPos val="b"/>
      <c:layout>
        <c:manualLayout>
          <c:xMode val="edge"/>
          <c:yMode val="edge"/>
          <c:x val="0.23404259831802821"/>
          <c:y val="0.90916136858408514"/>
          <c:w val="0.36391854547547048"/>
          <c:h val="4.3877654907992072E-2"/>
        </c:manualLayout>
      </c:layout>
      <c:overlay val="0"/>
      <c:spPr>
        <a:noFill/>
        <a:ln w="25653">
          <a:noFill/>
        </a:ln>
      </c:spPr>
      <c:txPr>
        <a:bodyPr/>
        <a:lstStyle/>
        <a:p>
          <a:pPr>
            <a:defRPr sz="900" b="0"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909" b="0" i="0" u="none" strike="noStrike" baseline="0">
          <a:solidFill>
            <a:srgbClr val="000000"/>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39419087136929E-2"/>
          <c:y val="0.1328125"/>
          <c:w val="0.93153526970954359"/>
          <c:h val="0.60546875"/>
        </c:manualLayout>
      </c:layout>
      <c:barChart>
        <c:barDir val="col"/>
        <c:grouping val="clustered"/>
        <c:varyColors val="0"/>
        <c:ser>
          <c:idx val="0"/>
          <c:order val="0"/>
          <c:tx>
            <c:strRef>
              <c:f>Sheet1!$B$1</c:f>
              <c:strCache>
                <c:ptCount val="1"/>
                <c:pt idx="0">
                  <c:v>Gas</c:v>
                </c:pt>
              </c:strCache>
            </c:strRef>
          </c:tx>
          <c:spPr>
            <a:solidFill>
              <a:srgbClr val="E28C05"/>
            </a:solidFill>
          </c:spPr>
          <c:invertIfNegative val="0"/>
          <c:dLbls>
            <c:spPr>
              <a:noFill/>
              <a:ln>
                <a:noFill/>
              </a:ln>
              <a:effectLst/>
            </c:spPr>
            <c:txPr>
              <a:bodyPr/>
              <a:lstStyle/>
              <a:p>
                <a:pPr>
                  <a:defRPr sz="8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Sheet1!$A$4:$A$9</c:f>
              <c:numCache>
                <c:formatCode>General</c:formatCode>
                <c:ptCount val="6"/>
                <c:pt idx="0">
                  <c:v>2012</c:v>
                </c:pt>
                <c:pt idx="1">
                  <c:v>2013</c:v>
                </c:pt>
                <c:pt idx="2">
                  <c:v>2014</c:v>
                </c:pt>
                <c:pt idx="3">
                  <c:v>2015</c:v>
                </c:pt>
                <c:pt idx="4">
                  <c:v>2016</c:v>
                </c:pt>
                <c:pt idx="5">
                  <c:v>2017</c:v>
                </c:pt>
              </c:numCache>
            </c:numRef>
          </c:cat>
          <c:val>
            <c:numRef>
              <c:f>Sheet1!$B$4:$B$9</c:f>
              <c:numCache>
                <c:formatCode>General</c:formatCode>
                <c:ptCount val="6"/>
                <c:pt idx="0">
                  <c:v>89.7</c:v>
                </c:pt>
                <c:pt idx="1">
                  <c:v>97.2</c:v>
                </c:pt>
                <c:pt idx="2">
                  <c:v>95.5</c:v>
                </c:pt>
                <c:pt idx="3">
                  <c:v>93.4</c:v>
                </c:pt>
                <c:pt idx="4">
                  <c:v>94.8</c:v>
                </c:pt>
                <c:pt idx="5">
                  <c:v>93.1</c:v>
                </c:pt>
              </c:numCache>
            </c:numRef>
          </c:val>
        </c:ser>
        <c:dLbls>
          <c:showLegendKey val="0"/>
          <c:showVal val="1"/>
          <c:showCatName val="0"/>
          <c:showSerName val="0"/>
          <c:showPercent val="0"/>
          <c:showBubbleSize val="0"/>
        </c:dLbls>
        <c:gapWidth val="60"/>
        <c:axId val="324135720"/>
        <c:axId val="324136112"/>
      </c:barChart>
      <c:catAx>
        <c:axId val="324135720"/>
        <c:scaling>
          <c:orientation val="minMax"/>
        </c:scaling>
        <c:delete val="0"/>
        <c:axPos val="b"/>
        <c:numFmt formatCode="General" sourceLinked="0"/>
        <c:majorTickMark val="out"/>
        <c:minorTickMark val="none"/>
        <c:tickLblPos val="nextTo"/>
        <c:spPr>
          <a:ln w="8596">
            <a:noFill/>
          </a:ln>
        </c:spPr>
        <c:txPr>
          <a:bodyPr rot="0" vert="horz"/>
          <a:lstStyle/>
          <a:p>
            <a:pPr>
              <a:defRPr sz="902" b="0" i="0" u="none" strike="noStrike" baseline="0">
                <a:solidFill>
                  <a:srgbClr val="000000"/>
                </a:solidFill>
                <a:latin typeface="Arial"/>
                <a:ea typeface="Arial"/>
                <a:cs typeface="Arial"/>
              </a:defRPr>
            </a:pPr>
            <a:endParaRPr lang="en-US"/>
          </a:p>
        </c:txPr>
        <c:crossAx val="324136112"/>
        <c:crosses val="autoZero"/>
        <c:auto val="0"/>
        <c:lblAlgn val="ctr"/>
        <c:lblOffset val="100"/>
        <c:tickLblSkip val="1"/>
        <c:tickMarkSkip val="1"/>
        <c:noMultiLvlLbl val="0"/>
      </c:catAx>
      <c:valAx>
        <c:axId val="324136112"/>
        <c:scaling>
          <c:orientation val="minMax"/>
          <c:max val="100"/>
          <c:min val="0"/>
        </c:scaling>
        <c:delete val="0"/>
        <c:axPos val="l"/>
        <c:majorGridlines>
          <c:spPr>
            <a:ln w="11461">
              <a:solidFill>
                <a:srgbClr val="D3CEC4"/>
              </a:solidFill>
              <a:prstDash val="solid"/>
            </a:ln>
          </c:spPr>
        </c:majorGridlines>
        <c:title>
          <c:tx>
            <c:rich>
              <a:bodyPr rot="0" vert="horz"/>
              <a:lstStyle/>
              <a:p>
                <a:pPr algn="ctr">
                  <a:defRPr sz="812" b="0" i="0" u="none" strike="noStrike" baseline="0">
                    <a:solidFill>
                      <a:srgbClr val="000000"/>
                    </a:solidFill>
                    <a:latin typeface="Arial"/>
                    <a:ea typeface="Arial"/>
                    <a:cs typeface="Arial"/>
                  </a:defRPr>
                </a:pPr>
                <a:r>
                  <a:rPr lang="en-US"/>
                  <a:t>(%)</a:t>
                </a:r>
              </a:p>
            </c:rich>
          </c:tx>
          <c:layout>
            <c:manualLayout>
              <c:xMode val="edge"/>
              <c:yMode val="edge"/>
              <c:x val="0"/>
              <c:y val="1.1718750000000003E-2"/>
            </c:manualLayout>
          </c:layout>
          <c:overlay val="0"/>
          <c:spPr>
            <a:noFill/>
            <a:ln w="22922">
              <a:noFill/>
            </a:ln>
          </c:spPr>
        </c:title>
        <c:numFmt formatCode="#,##0" sourceLinked="0"/>
        <c:majorTickMark val="out"/>
        <c:minorTickMark val="none"/>
        <c:tickLblPos val="nextTo"/>
        <c:spPr>
          <a:ln w="8596">
            <a:noFill/>
          </a:ln>
        </c:spPr>
        <c:txPr>
          <a:bodyPr rot="0" vert="horz"/>
          <a:lstStyle/>
          <a:p>
            <a:pPr>
              <a:defRPr sz="902" b="0" i="0" u="none" strike="noStrike" baseline="0">
                <a:solidFill>
                  <a:srgbClr val="000000"/>
                </a:solidFill>
                <a:latin typeface="Arial"/>
                <a:ea typeface="Arial"/>
                <a:cs typeface="Arial"/>
              </a:defRPr>
            </a:pPr>
            <a:endParaRPr lang="en-US"/>
          </a:p>
        </c:txPr>
        <c:crossAx val="324135720"/>
        <c:crosses val="autoZero"/>
        <c:crossBetween val="between"/>
        <c:majorUnit val="20"/>
        <c:minorUnit val="1"/>
      </c:valAx>
      <c:spPr>
        <a:noFill/>
        <a:ln w="22922">
          <a:noFill/>
        </a:ln>
      </c:spPr>
    </c:plotArea>
    <c:plotVisOnly val="1"/>
    <c:dispBlanksAs val="gap"/>
    <c:showDLblsOverMax val="0"/>
  </c:chart>
  <c:spPr>
    <a:noFill/>
    <a:ln>
      <a:noFill/>
    </a:ln>
  </c:spPr>
  <c:txPr>
    <a:bodyPr/>
    <a:lstStyle/>
    <a:p>
      <a:pPr>
        <a:defRPr sz="812" b="0" i="0" u="none" strike="noStrike" baseline="0">
          <a:solidFill>
            <a:srgbClr val="000000"/>
          </a:solidFill>
          <a:latin typeface="Barclays Serif"/>
          <a:ea typeface="Barclays Serif"/>
          <a:cs typeface="Barclays Serif"/>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54827968923419"/>
          <c:y val="9.0600290405978126E-2"/>
          <c:w val="0.87125416204217565"/>
          <c:h val="0.69234232044834376"/>
        </c:manualLayout>
      </c:layout>
      <c:lineChart>
        <c:grouping val="standard"/>
        <c:varyColors val="0"/>
        <c:ser>
          <c:idx val="0"/>
          <c:order val="0"/>
          <c:tx>
            <c:strRef>
              <c:f>Sheet1!$B$1</c:f>
              <c:strCache>
                <c:ptCount val="1"/>
                <c:pt idx="0">
                  <c:v>Actual</c:v>
                </c:pt>
              </c:strCache>
            </c:strRef>
          </c:tx>
          <c:spPr>
            <a:ln w="25400">
              <a:solidFill>
                <a:srgbClr val="7FA9CF"/>
              </a:solidFill>
              <a:prstDash val="solid"/>
            </a:ln>
          </c:spPr>
          <c:marker>
            <c:symbol val="none"/>
          </c:marker>
          <c:cat>
            <c:numRef>
              <c:f>Sheet1!$A$2:$A$11</c:f>
              <c:numCache>
                <c:formatCode>General</c:formatCode>
                <c:ptCount val="10"/>
                <c:pt idx="0">
                  <c:v>2018</c:v>
                </c:pt>
                <c:pt idx="1">
                  <c:v>2019</c:v>
                </c:pt>
                <c:pt idx="2">
                  <c:v>2020</c:v>
                </c:pt>
                <c:pt idx="3">
                  <c:v>2021</c:v>
                </c:pt>
                <c:pt idx="4">
                  <c:v>2022</c:v>
                </c:pt>
                <c:pt idx="5">
                  <c:v>2023</c:v>
                </c:pt>
                <c:pt idx="6">
                  <c:v>2024</c:v>
                </c:pt>
                <c:pt idx="7">
                  <c:v>2025</c:v>
                </c:pt>
                <c:pt idx="8">
                  <c:v>2026</c:v>
                </c:pt>
                <c:pt idx="9">
                  <c:v>2027</c:v>
                </c:pt>
              </c:numCache>
            </c:numRef>
          </c:cat>
          <c:val>
            <c:numRef>
              <c:f>Sheet1!$B$2:$B$11</c:f>
            </c:numRef>
          </c:val>
          <c:smooth val="0"/>
        </c:ser>
        <c:ser>
          <c:idx val="1"/>
          <c:order val="1"/>
          <c:tx>
            <c:strRef>
              <c:f>Sheet1!$C$1</c:f>
              <c:strCache>
                <c:ptCount val="1"/>
                <c:pt idx="0">
                  <c:v>Forecast</c:v>
                </c:pt>
              </c:strCache>
            </c:strRef>
          </c:tx>
          <c:spPr>
            <a:ln w="25400">
              <a:solidFill>
                <a:srgbClr val="E28C05"/>
              </a:solidFill>
              <a:prstDash val="solid"/>
            </a:ln>
          </c:spPr>
          <c:marker>
            <c:symbol val="none"/>
          </c:marker>
          <c:cat>
            <c:numRef>
              <c:f>Sheet1!$A$2:$A$11</c:f>
              <c:numCache>
                <c:formatCode>General</c:formatCode>
                <c:ptCount val="10"/>
                <c:pt idx="0">
                  <c:v>2018</c:v>
                </c:pt>
                <c:pt idx="1">
                  <c:v>2019</c:v>
                </c:pt>
                <c:pt idx="2">
                  <c:v>2020</c:v>
                </c:pt>
                <c:pt idx="3">
                  <c:v>2021</c:v>
                </c:pt>
                <c:pt idx="4">
                  <c:v>2022</c:v>
                </c:pt>
                <c:pt idx="5">
                  <c:v>2023</c:v>
                </c:pt>
                <c:pt idx="6">
                  <c:v>2024</c:v>
                </c:pt>
                <c:pt idx="7">
                  <c:v>2025</c:v>
                </c:pt>
                <c:pt idx="8">
                  <c:v>2026</c:v>
                </c:pt>
                <c:pt idx="9">
                  <c:v>2027</c:v>
                </c:pt>
              </c:numCache>
            </c:numRef>
          </c:cat>
          <c:val>
            <c:numRef>
              <c:f>Sheet1!$C$2:$C$11</c:f>
              <c:numCache>
                <c:formatCode>#,##0</c:formatCode>
                <c:ptCount val="10"/>
                <c:pt idx="0">
                  <c:v>23445.888279757713</c:v>
                </c:pt>
                <c:pt idx="1">
                  <c:v>23493.277199407064</c:v>
                </c:pt>
                <c:pt idx="2">
                  <c:v>23841.320310526939</c:v>
                </c:pt>
                <c:pt idx="3">
                  <c:v>23564.178834316335</c:v>
                </c:pt>
                <c:pt idx="4">
                  <c:v>23715.625525434243</c:v>
                </c:pt>
                <c:pt idx="5">
                  <c:v>23881.967391270966</c:v>
                </c:pt>
                <c:pt idx="6">
                  <c:v>23863.8508469259</c:v>
                </c:pt>
                <c:pt idx="7">
                  <c:v>23893.972439534133</c:v>
                </c:pt>
                <c:pt idx="8">
                  <c:v>23968.193289844581</c:v>
                </c:pt>
                <c:pt idx="9">
                  <c:v>24046.730165607623</c:v>
                </c:pt>
              </c:numCache>
            </c:numRef>
          </c:val>
          <c:smooth val="0"/>
        </c:ser>
        <c:ser>
          <c:idx val="2"/>
          <c:order val="2"/>
          <c:tx>
            <c:strRef>
              <c:f>Sheet1!$D$1</c:f>
              <c:strCache>
                <c:ptCount val="1"/>
                <c:pt idx="0">
                  <c:v>2015 Forecast</c:v>
                </c:pt>
              </c:strCache>
            </c:strRef>
          </c:tx>
          <c:spPr>
            <a:ln w="25400">
              <a:solidFill>
                <a:srgbClr val="A5BFAA"/>
              </a:solidFill>
              <a:prstDash val="solid"/>
            </a:ln>
          </c:spPr>
          <c:marker>
            <c:symbol val="none"/>
          </c:marker>
          <c:cat>
            <c:numRef>
              <c:f>Sheet1!$A$2:$A$11</c:f>
              <c:numCache>
                <c:formatCode>General</c:formatCode>
                <c:ptCount val="10"/>
                <c:pt idx="0">
                  <c:v>2018</c:v>
                </c:pt>
                <c:pt idx="1">
                  <c:v>2019</c:v>
                </c:pt>
                <c:pt idx="2">
                  <c:v>2020</c:v>
                </c:pt>
                <c:pt idx="3">
                  <c:v>2021</c:v>
                </c:pt>
                <c:pt idx="4">
                  <c:v>2022</c:v>
                </c:pt>
                <c:pt idx="5">
                  <c:v>2023</c:v>
                </c:pt>
                <c:pt idx="6">
                  <c:v>2024</c:v>
                </c:pt>
                <c:pt idx="7">
                  <c:v>2025</c:v>
                </c:pt>
                <c:pt idx="8">
                  <c:v>2026</c:v>
                </c:pt>
                <c:pt idx="9">
                  <c:v>2027</c:v>
                </c:pt>
              </c:numCache>
            </c:numRef>
          </c:cat>
          <c:val>
            <c:numRef>
              <c:f>Sheet1!$D$2:$D$12</c:f>
            </c:numRef>
          </c:val>
          <c:smooth val="0"/>
        </c:ser>
        <c:ser>
          <c:idx val="6"/>
          <c:order val="3"/>
          <c:tx>
            <c:strRef>
              <c:f>Sheet1!$E$1</c:f>
              <c:strCache>
                <c:ptCount val="1"/>
                <c:pt idx="0">
                  <c:v>2012 Forecast</c:v>
                </c:pt>
              </c:strCache>
            </c:strRef>
          </c:tx>
          <c:spPr>
            <a:ln w="25400">
              <a:solidFill>
                <a:srgbClr val="4F2170"/>
              </a:solidFill>
              <a:prstDash val="solid"/>
            </a:ln>
          </c:spPr>
          <c:marker>
            <c:symbol val="none"/>
          </c:marker>
          <c:cat>
            <c:numRef>
              <c:f>Sheet1!$A$2:$A$11</c:f>
              <c:numCache>
                <c:formatCode>General</c:formatCode>
                <c:ptCount val="10"/>
                <c:pt idx="0">
                  <c:v>2018</c:v>
                </c:pt>
                <c:pt idx="1">
                  <c:v>2019</c:v>
                </c:pt>
                <c:pt idx="2">
                  <c:v>2020</c:v>
                </c:pt>
                <c:pt idx="3">
                  <c:v>2021</c:v>
                </c:pt>
                <c:pt idx="4">
                  <c:v>2022</c:v>
                </c:pt>
                <c:pt idx="5">
                  <c:v>2023</c:v>
                </c:pt>
                <c:pt idx="6">
                  <c:v>2024</c:v>
                </c:pt>
                <c:pt idx="7">
                  <c:v>2025</c:v>
                </c:pt>
                <c:pt idx="8">
                  <c:v>2026</c:v>
                </c:pt>
                <c:pt idx="9">
                  <c:v>2027</c:v>
                </c:pt>
              </c:numCache>
            </c:numRef>
          </c:cat>
          <c:val>
            <c:numRef>
              <c:f>Sheet1!$E$2:$E$12</c:f>
            </c:numRef>
          </c:val>
          <c:smooth val="0"/>
        </c:ser>
        <c:ser>
          <c:idx val="7"/>
          <c:order val="4"/>
          <c:tx>
            <c:strRef>
              <c:f>Sheet1!$F$1</c:f>
              <c:strCache>
                <c:ptCount val="1"/>
                <c:pt idx="0">
                  <c:v>2008 Forecast</c:v>
                </c:pt>
              </c:strCache>
            </c:strRef>
          </c:tx>
          <c:spPr>
            <a:ln w="25400">
              <a:solidFill>
                <a:srgbClr val="70193D"/>
              </a:solidFill>
              <a:prstDash val="solid"/>
            </a:ln>
          </c:spPr>
          <c:marker>
            <c:symbol val="none"/>
          </c:marker>
          <c:cat>
            <c:numRef>
              <c:f>Sheet1!$A$2:$A$11</c:f>
              <c:numCache>
                <c:formatCode>General</c:formatCode>
                <c:ptCount val="10"/>
                <c:pt idx="0">
                  <c:v>2018</c:v>
                </c:pt>
                <c:pt idx="1">
                  <c:v>2019</c:v>
                </c:pt>
                <c:pt idx="2">
                  <c:v>2020</c:v>
                </c:pt>
                <c:pt idx="3">
                  <c:v>2021</c:v>
                </c:pt>
                <c:pt idx="4">
                  <c:v>2022</c:v>
                </c:pt>
                <c:pt idx="5">
                  <c:v>2023</c:v>
                </c:pt>
                <c:pt idx="6">
                  <c:v>2024</c:v>
                </c:pt>
                <c:pt idx="7">
                  <c:v>2025</c:v>
                </c:pt>
                <c:pt idx="8">
                  <c:v>2026</c:v>
                </c:pt>
                <c:pt idx="9">
                  <c:v>2027</c:v>
                </c:pt>
              </c:numCache>
            </c:numRef>
          </c:cat>
          <c:val>
            <c:numRef>
              <c:f>Sheet1!$F$2:$F$12</c:f>
            </c:numRef>
          </c:val>
          <c:smooth val="0"/>
        </c:ser>
        <c:ser>
          <c:idx val="5"/>
          <c:order val="5"/>
          <c:tx>
            <c:strRef>
              <c:f>Sheet1!$G$1</c:f>
              <c:strCache>
                <c:ptCount val="1"/>
                <c:pt idx="0">
                  <c:v>2006 Forecast</c:v>
                </c:pt>
              </c:strCache>
            </c:strRef>
          </c:tx>
          <c:spPr>
            <a:ln w="25400">
              <a:solidFill>
                <a:srgbClr val="275937"/>
              </a:solidFill>
              <a:prstDash val="solid"/>
            </a:ln>
          </c:spPr>
          <c:marker>
            <c:symbol val="none"/>
          </c:marker>
          <c:cat>
            <c:numRef>
              <c:f>Sheet1!$A$2:$A$11</c:f>
              <c:numCache>
                <c:formatCode>General</c:formatCode>
                <c:ptCount val="10"/>
                <c:pt idx="0">
                  <c:v>2018</c:v>
                </c:pt>
                <c:pt idx="1">
                  <c:v>2019</c:v>
                </c:pt>
                <c:pt idx="2">
                  <c:v>2020</c:v>
                </c:pt>
                <c:pt idx="3">
                  <c:v>2021</c:v>
                </c:pt>
                <c:pt idx="4">
                  <c:v>2022</c:v>
                </c:pt>
                <c:pt idx="5">
                  <c:v>2023</c:v>
                </c:pt>
                <c:pt idx="6">
                  <c:v>2024</c:v>
                </c:pt>
                <c:pt idx="7">
                  <c:v>2025</c:v>
                </c:pt>
                <c:pt idx="8">
                  <c:v>2026</c:v>
                </c:pt>
                <c:pt idx="9">
                  <c:v>2027</c:v>
                </c:pt>
              </c:numCache>
            </c:numRef>
          </c:cat>
          <c:val>
            <c:numRef>
              <c:f>Sheet1!$G$2:$G$12</c:f>
            </c:numRef>
          </c:val>
          <c:smooth val="0"/>
        </c:ser>
        <c:dLbls>
          <c:showLegendKey val="0"/>
          <c:showVal val="0"/>
          <c:showCatName val="0"/>
          <c:showSerName val="0"/>
          <c:showPercent val="0"/>
          <c:showBubbleSize val="0"/>
        </c:dLbls>
        <c:smooth val="0"/>
        <c:axId val="324309888"/>
        <c:axId val="324310280"/>
      </c:lineChart>
      <c:catAx>
        <c:axId val="324309888"/>
        <c:scaling>
          <c:orientation val="minMax"/>
        </c:scaling>
        <c:delete val="0"/>
        <c:axPos val="b"/>
        <c:numFmt formatCode="General" sourceLinked="1"/>
        <c:majorTickMark val="out"/>
        <c:minorTickMark val="none"/>
        <c:tickLblPos val="nextTo"/>
        <c:spPr>
          <a:ln w="3092">
            <a:no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4310280"/>
        <c:crosses val="autoZero"/>
        <c:auto val="1"/>
        <c:lblAlgn val="ctr"/>
        <c:lblOffset val="100"/>
        <c:tickLblSkip val="1"/>
        <c:tickMarkSkip val="1"/>
        <c:noMultiLvlLbl val="0"/>
      </c:catAx>
      <c:valAx>
        <c:axId val="324310280"/>
        <c:scaling>
          <c:orientation val="minMax"/>
          <c:max val="26000"/>
          <c:min val="20000"/>
        </c:scaling>
        <c:delete val="0"/>
        <c:axPos val="l"/>
        <c:majorGridlines>
          <c:spPr>
            <a:ln w="9525">
              <a:solidFill>
                <a:srgbClr val="D3C4CE"/>
              </a:solidFill>
              <a:prstDash val="solid"/>
            </a:ln>
          </c:spPr>
        </c:majorGridlines>
        <c:title>
          <c:tx>
            <c:rich>
              <a:bodyPr rot="0" vert="horz"/>
              <a:lstStyle/>
              <a:p>
                <a:pPr>
                  <a:defRPr sz="1000" b="0">
                    <a:solidFill>
                      <a:srgbClr val="000000"/>
                    </a:solidFill>
                    <a:latin typeface="Arial" pitchFamily="34" charset="0"/>
                    <a:cs typeface="Arial" pitchFamily="34" charset="0"/>
                  </a:defRPr>
                </a:pPr>
                <a:r>
                  <a:rPr lang="en-US" sz="1000" b="0" dirty="0" smtClean="0">
                    <a:solidFill>
                      <a:srgbClr val="000000"/>
                    </a:solidFill>
                    <a:latin typeface="Arial" pitchFamily="34" charset="0"/>
                    <a:cs typeface="Arial" pitchFamily="34" charset="0"/>
                  </a:rPr>
                  <a:t>(</a:t>
                </a:r>
                <a:r>
                  <a:rPr lang="en-US" sz="1000" b="0" dirty="0" err="1" smtClean="0">
                    <a:solidFill>
                      <a:srgbClr val="000000"/>
                    </a:solidFill>
                    <a:latin typeface="Arial" pitchFamily="34" charset="0"/>
                    <a:cs typeface="Arial" pitchFamily="34" charset="0"/>
                  </a:rPr>
                  <a:t>GWh</a:t>
                </a:r>
                <a:r>
                  <a:rPr lang="en-US" sz="1000" b="0" dirty="0" smtClean="0">
                    <a:solidFill>
                      <a:srgbClr val="000000"/>
                    </a:solidFill>
                    <a:latin typeface="Arial" pitchFamily="34" charset="0"/>
                    <a:cs typeface="Arial" pitchFamily="34" charset="0"/>
                  </a:rPr>
                  <a:t>)</a:t>
                </a:r>
                <a:endParaRPr lang="en-US" sz="1000" b="0" dirty="0">
                  <a:solidFill>
                    <a:srgbClr val="000000"/>
                  </a:solidFill>
                  <a:latin typeface="Arial" pitchFamily="34" charset="0"/>
                  <a:cs typeface="Arial" pitchFamily="34" charset="0"/>
                </a:endParaRPr>
              </a:p>
            </c:rich>
          </c:tx>
          <c:layout>
            <c:manualLayout>
              <c:xMode val="edge"/>
              <c:yMode val="edge"/>
              <c:x val="0"/>
              <c:y val="1.673977874396881E-2"/>
            </c:manualLayout>
          </c:layout>
          <c:overlay val="0"/>
        </c:title>
        <c:numFmt formatCode="#,##0" sourceLinked="0"/>
        <c:majorTickMark val="out"/>
        <c:minorTickMark val="none"/>
        <c:tickLblPos val="nextTo"/>
        <c:spPr>
          <a:ln w="3092">
            <a:no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4309888"/>
        <c:crosses val="autoZero"/>
        <c:crossBetween val="midCat"/>
        <c:majorUnit val="1000"/>
      </c:valAx>
      <c:spPr>
        <a:noFill/>
        <a:ln w="25400">
          <a:noFill/>
        </a:ln>
      </c:spPr>
    </c:plotArea>
    <c:plotVisOnly val="1"/>
    <c:dispBlanksAs val="gap"/>
    <c:showDLblsOverMax val="0"/>
  </c:chart>
  <c:spPr>
    <a:noFill/>
    <a:ln w="25400">
      <a:noFill/>
    </a:ln>
  </c:spPr>
  <c:txPr>
    <a:bodyPr/>
    <a:lstStyle/>
    <a:p>
      <a:pPr>
        <a:defRPr sz="168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175360710321866E-2"/>
          <c:y val="0.10271557750151822"/>
          <c:w val="0.95893451720313094"/>
          <c:h val="0.72690498493443467"/>
        </c:manualLayout>
      </c:layout>
      <c:barChart>
        <c:barDir val="col"/>
        <c:grouping val="stacked"/>
        <c:varyColors val="0"/>
        <c:ser>
          <c:idx val="0"/>
          <c:order val="0"/>
          <c:tx>
            <c:strRef>
              <c:f>Sheet1!$B$1</c:f>
              <c:strCache>
                <c:ptCount val="1"/>
              </c:strCache>
            </c:strRef>
          </c:tx>
          <c:spPr>
            <a:solidFill>
              <a:srgbClr val="F7E8AA"/>
            </a:solidFill>
          </c:spPr>
          <c:invertIfNegative val="0"/>
          <c:dLbls>
            <c:dLbl>
              <c:idx val="0"/>
              <c:delete val="1"/>
              <c:extLst>
                <c:ext xmlns:c15="http://schemas.microsoft.com/office/drawing/2012/chart" uri="{CE6537A1-D6FC-4f65-9D91-7224C49458BB}"/>
              </c:extLst>
            </c:dLbl>
            <c:numFmt formatCode="_(* #,##0_);_(* \(#,##0\);_(* &quot;-&quot;_);_(@_)"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2018</c:v>
                </c:pt>
                <c:pt idx="1">
                  <c:v>2019</c:v>
                </c:pt>
                <c:pt idx="2">
                  <c:v>2020</c:v>
                </c:pt>
                <c:pt idx="3">
                  <c:v>2021</c:v>
                </c:pt>
                <c:pt idx="4">
                  <c:v>2022</c:v>
                </c:pt>
                <c:pt idx="5">
                  <c:v>2023</c:v>
                </c:pt>
                <c:pt idx="6">
                  <c:v>2024</c:v>
                </c:pt>
                <c:pt idx="7">
                  <c:v>2025</c:v>
                </c:pt>
                <c:pt idx="8">
                  <c:v>2026</c:v>
                </c:pt>
                <c:pt idx="9">
                  <c:v>2027</c:v>
                </c:pt>
              </c:numCache>
            </c:numRef>
          </c:cat>
          <c:val>
            <c:numRef>
              <c:f>Sheet1!#REF!</c:f>
              <c:numCache>
                <c:formatCode>General</c:formatCode>
                <c:ptCount val="1"/>
                <c:pt idx="0">
                  <c:v>1</c:v>
                </c:pt>
              </c:numCache>
            </c:numRef>
          </c:val>
        </c:ser>
        <c:ser>
          <c:idx val="1"/>
          <c:order val="1"/>
          <c:tx>
            <c:strRef>
              <c:f>Sheet1!$C$1</c:f>
              <c:strCache>
                <c:ptCount val="1"/>
              </c:strCache>
            </c:strRef>
          </c:tx>
          <c:spPr>
            <a:solidFill>
              <a:srgbClr val="7FA9C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2018</c:v>
                </c:pt>
                <c:pt idx="1">
                  <c:v>2019</c:v>
                </c:pt>
                <c:pt idx="2">
                  <c:v>2020</c:v>
                </c:pt>
                <c:pt idx="3">
                  <c:v>2021</c:v>
                </c:pt>
                <c:pt idx="4">
                  <c:v>2022</c:v>
                </c:pt>
                <c:pt idx="5">
                  <c:v>2023</c:v>
                </c:pt>
                <c:pt idx="6">
                  <c:v>2024</c:v>
                </c:pt>
                <c:pt idx="7">
                  <c:v>2025</c:v>
                </c:pt>
                <c:pt idx="8">
                  <c:v>2026</c:v>
                </c:pt>
                <c:pt idx="9">
                  <c:v>2027</c:v>
                </c:pt>
              </c:numCache>
            </c:numRef>
          </c:cat>
          <c:val>
            <c:numRef>
              <c:f>Sheet1!$C$2:$C$11</c:f>
              <c:numCache>
                <c:formatCode>0</c:formatCode>
                <c:ptCount val="10"/>
                <c:pt idx="0">
                  <c:v>662.31999999999994</c:v>
                </c:pt>
                <c:pt idx="1">
                  <c:v>641.16000000000008</c:v>
                </c:pt>
                <c:pt idx="2">
                  <c:v>600.84</c:v>
                </c:pt>
                <c:pt idx="3">
                  <c:v>614.96</c:v>
                </c:pt>
                <c:pt idx="4">
                  <c:v>566.80000000000007</c:v>
                </c:pt>
                <c:pt idx="5">
                  <c:v>514.16</c:v>
                </c:pt>
                <c:pt idx="6">
                  <c:v>504.68000000000006</c:v>
                </c:pt>
                <c:pt idx="7">
                  <c:v>456.52</c:v>
                </c:pt>
                <c:pt idx="8">
                  <c:v>389.4</c:v>
                </c:pt>
                <c:pt idx="9">
                  <c:v>361.4</c:v>
                </c:pt>
              </c:numCache>
            </c:numRef>
          </c:val>
        </c:ser>
        <c:dLbls>
          <c:showLegendKey val="0"/>
          <c:showVal val="1"/>
          <c:showCatName val="0"/>
          <c:showSerName val="0"/>
          <c:showPercent val="0"/>
          <c:showBubbleSize val="0"/>
        </c:dLbls>
        <c:gapWidth val="60"/>
        <c:overlap val="100"/>
        <c:axId val="324311064"/>
        <c:axId val="324311456"/>
      </c:barChart>
      <c:catAx>
        <c:axId val="324311064"/>
        <c:scaling>
          <c:orientation val="minMax"/>
        </c:scaling>
        <c:delete val="0"/>
        <c:axPos val="b"/>
        <c:numFmt formatCode="General" sourceLinked="0"/>
        <c:majorTickMark val="out"/>
        <c:minorTickMark val="none"/>
        <c:tickLblPos val="low"/>
        <c:spPr>
          <a:ln w="8632">
            <a:noFill/>
          </a:ln>
        </c:spPr>
        <c:txPr>
          <a:bodyPr rot="0" vert="horz"/>
          <a:lstStyle/>
          <a:p>
            <a:pPr>
              <a:defRPr/>
            </a:pPr>
            <a:endParaRPr lang="en-US"/>
          </a:p>
        </c:txPr>
        <c:crossAx val="324311456"/>
        <c:crosses val="autoZero"/>
        <c:auto val="0"/>
        <c:lblAlgn val="ctr"/>
        <c:lblOffset val="100"/>
        <c:tickLblSkip val="1"/>
        <c:tickMarkSkip val="3"/>
        <c:noMultiLvlLbl val="0"/>
      </c:catAx>
      <c:valAx>
        <c:axId val="324311456"/>
        <c:scaling>
          <c:orientation val="minMax"/>
          <c:min val="0"/>
        </c:scaling>
        <c:delete val="0"/>
        <c:axPos val="l"/>
        <c:majorGridlines>
          <c:spPr>
            <a:ln w="11509">
              <a:solidFill>
                <a:srgbClr val="D3CEC4"/>
              </a:solidFill>
              <a:prstDash val="solid"/>
            </a:ln>
          </c:spPr>
        </c:majorGridlines>
        <c:numFmt formatCode="#,##0" sourceLinked="0"/>
        <c:majorTickMark val="out"/>
        <c:minorTickMark val="none"/>
        <c:tickLblPos val="nextTo"/>
        <c:spPr>
          <a:ln w="8632">
            <a:noFill/>
          </a:ln>
        </c:spPr>
        <c:txPr>
          <a:bodyPr rot="0" vert="horz"/>
          <a:lstStyle/>
          <a:p>
            <a:pPr>
              <a:defRPr/>
            </a:pPr>
            <a:endParaRPr lang="en-US"/>
          </a:p>
        </c:txPr>
        <c:crossAx val="324311064"/>
        <c:crosses val="autoZero"/>
        <c:crossBetween val="between"/>
        <c:majorUnit val="200"/>
        <c:minorUnit val="1.0000000000000005E-2"/>
      </c:valAx>
      <c:spPr>
        <a:noFill/>
        <a:ln w="23018">
          <a:noFill/>
        </a:ln>
      </c:spPr>
    </c:plotArea>
    <c:plotVisOnly val="1"/>
    <c:dispBlanksAs val="gap"/>
    <c:showDLblsOverMax val="0"/>
  </c:chart>
  <c:spPr>
    <a:noFill/>
    <a:ln>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70128190498268E-2"/>
          <c:y val="0.14595986443029824"/>
          <c:w val="0.91482987180951503"/>
          <c:h val="0.66060933121567755"/>
        </c:manualLayout>
      </c:layout>
      <c:barChart>
        <c:barDir val="col"/>
        <c:grouping val="stacked"/>
        <c:varyColors val="0"/>
        <c:ser>
          <c:idx val="0"/>
          <c:order val="0"/>
          <c:tx>
            <c:strRef>
              <c:f>Sheet1!$B$1</c:f>
              <c:strCache>
                <c:ptCount val="1"/>
                <c:pt idx="0">
                  <c:v>Days Cash on Hand</c:v>
                </c:pt>
              </c:strCache>
            </c:strRef>
          </c:tx>
          <c:spPr>
            <a:solidFill>
              <a:srgbClr val="C4D8E2"/>
            </a:solidFill>
            <a:ln w="23001">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Sheet1!$A$4:$A$10</c:f>
              <c:numCache>
                <c:formatCode>General</c:formatCode>
                <c:ptCount val="7"/>
                <c:pt idx="0">
                  <c:v>2011</c:v>
                </c:pt>
                <c:pt idx="1">
                  <c:v>2012</c:v>
                </c:pt>
                <c:pt idx="2">
                  <c:v>2013</c:v>
                </c:pt>
                <c:pt idx="3">
                  <c:v>2014</c:v>
                </c:pt>
                <c:pt idx="4">
                  <c:v>2015</c:v>
                </c:pt>
                <c:pt idx="5">
                  <c:v>2016</c:v>
                </c:pt>
                <c:pt idx="6">
                  <c:v>2017</c:v>
                </c:pt>
              </c:numCache>
            </c:numRef>
          </c:cat>
          <c:val>
            <c:numRef>
              <c:f>Sheet1!$B$4:$B$10</c:f>
              <c:numCache>
                <c:formatCode>0</c:formatCode>
                <c:ptCount val="7"/>
                <c:pt idx="0">
                  <c:v>96</c:v>
                </c:pt>
                <c:pt idx="1">
                  <c:v>142.04562104706457</c:v>
                </c:pt>
                <c:pt idx="2">
                  <c:v>192.29945682063027</c:v>
                </c:pt>
                <c:pt idx="3">
                  <c:v>176</c:v>
                </c:pt>
                <c:pt idx="4">
                  <c:v>177.35664544961776</c:v>
                </c:pt>
                <c:pt idx="5">
                  <c:v>249</c:v>
                </c:pt>
                <c:pt idx="6">
                  <c:v>178</c:v>
                </c:pt>
              </c:numCache>
            </c:numRef>
          </c:val>
        </c:ser>
        <c:ser>
          <c:idx val="8"/>
          <c:order val="1"/>
          <c:tx>
            <c:strRef>
              <c:f>Sheet1!$C$1</c:f>
              <c:strCache>
                <c:ptCount val="1"/>
                <c:pt idx="0">
                  <c:v>Days Liquidity on Hand</c:v>
                </c:pt>
              </c:strCache>
            </c:strRef>
          </c:tx>
          <c:spPr>
            <a:solidFill>
              <a:srgbClr val="7FA9CF"/>
            </a:solidFill>
            <a:ln w="23001">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Sheet1!$A$4:$A$10</c:f>
              <c:numCache>
                <c:formatCode>General</c:formatCode>
                <c:ptCount val="7"/>
                <c:pt idx="0">
                  <c:v>2011</c:v>
                </c:pt>
                <c:pt idx="1">
                  <c:v>2012</c:v>
                </c:pt>
                <c:pt idx="2">
                  <c:v>2013</c:v>
                </c:pt>
                <c:pt idx="3">
                  <c:v>2014</c:v>
                </c:pt>
                <c:pt idx="4">
                  <c:v>2015</c:v>
                </c:pt>
                <c:pt idx="5">
                  <c:v>2016</c:v>
                </c:pt>
                <c:pt idx="6">
                  <c:v>2017</c:v>
                </c:pt>
              </c:numCache>
            </c:numRef>
          </c:cat>
          <c:val>
            <c:numRef>
              <c:f>Sheet1!$C$4:$C$10</c:f>
              <c:numCache>
                <c:formatCode>#,##0</c:formatCode>
                <c:ptCount val="7"/>
                <c:pt idx="0">
                  <c:v>53</c:v>
                </c:pt>
                <c:pt idx="1">
                  <c:v>97.954378952935429</c:v>
                </c:pt>
                <c:pt idx="2">
                  <c:v>97.047812591816921</c:v>
                </c:pt>
                <c:pt idx="3">
                  <c:v>99</c:v>
                </c:pt>
                <c:pt idx="4">
                  <c:v>96.992194950578551</c:v>
                </c:pt>
                <c:pt idx="5">
                  <c:v>137</c:v>
                </c:pt>
                <c:pt idx="6" formatCode="0">
                  <c:v>229</c:v>
                </c:pt>
              </c:numCache>
            </c:numRef>
          </c:val>
        </c:ser>
        <c:ser>
          <c:idx val="1"/>
          <c:order val="2"/>
          <c:tx>
            <c:strRef>
              <c:f>Sheet1!$D$1</c:f>
              <c:strCache>
                <c:ptCount val="1"/>
              </c:strCache>
            </c:strRef>
          </c:tx>
          <c:spPr>
            <a:noFill/>
            <a:ln w="23001">
              <a:noFill/>
            </a:ln>
          </c:spPr>
          <c:invertIfNegative val="0"/>
          <c:dLbls>
            <c:dLbl>
              <c:idx val="6"/>
              <c:tx>
                <c:rich>
                  <a:bodyPr/>
                  <a:lstStyle/>
                  <a:p>
                    <a:r>
                      <a:rPr lang="en-US" dirty="0" smtClean="0"/>
                      <a:t>407</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Sheet1!$A$4:$A$10</c:f>
              <c:numCache>
                <c:formatCode>General</c:formatCode>
                <c:ptCount val="7"/>
                <c:pt idx="0">
                  <c:v>2011</c:v>
                </c:pt>
                <c:pt idx="1">
                  <c:v>2012</c:v>
                </c:pt>
                <c:pt idx="2">
                  <c:v>2013</c:v>
                </c:pt>
                <c:pt idx="3">
                  <c:v>2014</c:v>
                </c:pt>
                <c:pt idx="4">
                  <c:v>2015</c:v>
                </c:pt>
                <c:pt idx="5">
                  <c:v>2016</c:v>
                </c:pt>
                <c:pt idx="6">
                  <c:v>2017</c:v>
                </c:pt>
              </c:numCache>
            </c:numRef>
          </c:cat>
          <c:val>
            <c:numRef>
              <c:f>Sheet1!$D$4:$D$10</c:f>
              <c:numCache>
                <c:formatCode>#,##0</c:formatCode>
                <c:ptCount val="7"/>
                <c:pt idx="0">
                  <c:v>149</c:v>
                </c:pt>
                <c:pt idx="1">
                  <c:v>240</c:v>
                </c:pt>
                <c:pt idx="2">
                  <c:v>289.34726941244719</c:v>
                </c:pt>
                <c:pt idx="3">
                  <c:v>275</c:v>
                </c:pt>
                <c:pt idx="4">
                  <c:v>274.34884040019631</c:v>
                </c:pt>
                <c:pt idx="5">
                  <c:v>386</c:v>
                </c:pt>
                <c:pt idx="6" formatCode="0">
                  <c:v>407</c:v>
                </c:pt>
              </c:numCache>
            </c:numRef>
          </c:val>
        </c:ser>
        <c:dLbls>
          <c:showLegendKey val="0"/>
          <c:showVal val="1"/>
          <c:showCatName val="0"/>
          <c:showSerName val="0"/>
          <c:showPercent val="0"/>
          <c:showBubbleSize val="0"/>
        </c:dLbls>
        <c:gapWidth val="60"/>
        <c:overlap val="100"/>
        <c:axId val="313741512"/>
        <c:axId val="313741904"/>
      </c:barChart>
      <c:catAx>
        <c:axId val="313741512"/>
        <c:scaling>
          <c:orientation val="minMax"/>
        </c:scaling>
        <c:delete val="0"/>
        <c:axPos val="b"/>
        <c:numFmt formatCode="General" sourceLinked="0"/>
        <c:majorTickMark val="out"/>
        <c:minorTickMark val="none"/>
        <c:tickLblPos val="nextTo"/>
        <c:spPr>
          <a:ln w="8625">
            <a:noFill/>
          </a:ln>
        </c:spPr>
        <c:txPr>
          <a:bodyPr rot="0" vert="horz"/>
          <a:lstStyle/>
          <a:p>
            <a:pPr>
              <a:defRPr sz="815" b="0" i="0" u="none" strike="noStrike" baseline="0">
                <a:solidFill>
                  <a:srgbClr val="000000"/>
                </a:solidFill>
                <a:latin typeface="Arial"/>
                <a:ea typeface="Arial"/>
                <a:cs typeface="Arial"/>
              </a:defRPr>
            </a:pPr>
            <a:endParaRPr lang="en-US"/>
          </a:p>
        </c:txPr>
        <c:crossAx val="313741904"/>
        <c:crosses val="autoZero"/>
        <c:auto val="0"/>
        <c:lblAlgn val="ctr"/>
        <c:lblOffset val="100"/>
        <c:tickLblSkip val="1"/>
        <c:tickMarkSkip val="1"/>
        <c:noMultiLvlLbl val="0"/>
      </c:catAx>
      <c:valAx>
        <c:axId val="313741904"/>
        <c:scaling>
          <c:orientation val="minMax"/>
          <c:max val="500"/>
          <c:min val="0"/>
        </c:scaling>
        <c:delete val="0"/>
        <c:axPos val="l"/>
        <c:majorGridlines>
          <c:spPr>
            <a:ln w="11500">
              <a:solidFill>
                <a:srgbClr val="D3CEC4"/>
              </a:solidFill>
              <a:prstDash val="solid"/>
            </a:ln>
          </c:spPr>
        </c:majorGridlines>
        <c:title>
          <c:tx>
            <c:rich>
              <a:bodyPr rot="0" vert="horz"/>
              <a:lstStyle/>
              <a:p>
                <a:pPr>
                  <a:defRPr/>
                </a:pPr>
                <a:r>
                  <a:rPr lang="en-US" dirty="0" smtClean="0"/>
                  <a:t>(days)</a:t>
                </a:r>
                <a:endParaRPr lang="en-US" dirty="0"/>
              </a:p>
            </c:rich>
          </c:tx>
          <c:layout>
            <c:manualLayout>
              <c:xMode val="edge"/>
              <c:yMode val="edge"/>
              <c:x val="6.0386473429952991E-3"/>
              <c:y val="3.0472485090940792E-3"/>
            </c:manualLayout>
          </c:layout>
          <c:overlay val="0"/>
        </c:title>
        <c:numFmt formatCode="0" sourceLinked="0"/>
        <c:majorTickMark val="out"/>
        <c:minorTickMark val="none"/>
        <c:tickLblPos val="nextTo"/>
        <c:spPr>
          <a:ln w="8625">
            <a:noFill/>
          </a:ln>
        </c:spPr>
        <c:txPr>
          <a:bodyPr rot="0" vert="horz"/>
          <a:lstStyle/>
          <a:p>
            <a:pPr>
              <a:defRPr sz="815" b="0" i="0" u="none" strike="noStrike" baseline="0">
                <a:solidFill>
                  <a:srgbClr val="000000"/>
                </a:solidFill>
                <a:latin typeface="Arial"/>
                <a:ea typeface="Arial"/>
                <a:cs typeface="Arial"/>
              </a:defRPr>
            </a:pPr>
            <a:endParaRPr lang="en-US"/>
          </a:p>
        </c:txPr>
        <c:crossAx val="313741512"/>
        <c:crosses val="autoZero"/>
        <c:crossBetween val="between"/>
        <c:majorUnit val="100"/>
        <c:minorUnit val="0.60000000000000064"/>
      </c:valAx>
      <c:spPr>
        <a:noFill/>
        <a:ln w="23001">
          <a:noFill/>
        </a:ln>
      </c:spPr>
    </c:plotArea>
    <c:legend>
      <c:legendPos val="b"/>
      <c:legendEntry>
        <c:idx val="2"/>
        <c:delete val="1"/>
      </c:legendEntry>
      <c:layout>
        <c:manualLayout>
          <c:xMode val="edge"/>
          <c:yMode val="edge"/>
          <c:x val="0.21739130434783063"/>
          <c:y val="0.90875919681466122"/>
          <c:w val="0.57500356613032066"/>
          <c:h val="9.124080318533874E-2"/>
        </c:manualLayout>
      </c:layout>
      <c:overlay val="0"/>
      <c:spPr>
        <a:noFill/>
        <a:ln w="23001">
          <a:noFill/>
        </a:ln>
      </c:spPr>
      <c:txPr>
        <a:bodyPr/>
        <a:lstStyle/>
        <a:p>
          <a:pPr>
            <a:defRPr sz="747" b="0"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815"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512867682655274E-2"/>
          <c:y val="8.8263316577834747E-2"/>
          <c:w val="0.95822602195929596"/>
          <c:h val="0.7188677528677675"/>
        </c:manualLayout>
      </c:layout>
      <c:barChart>
        <c:barDir val="col"/>
        <c:grouping val="clustered"/>
        <c:varyColors val="0"/>
        <c:ser>
          <c:idx val="0"/>
          <c:order val="0"/>
          <c:tx>
            <c:strRef>
              <c:f>Sheet1!$B$1</c:f>
              <c:strCache>
                <c:ptCount val="1"/>
                <c:pt idx="0">
                  <c:v>Column1</c:v>
                </c:pt>
              </c:strCache>
            </c:strRef>
          </c:tx>
          <c:spPr>
            <a:solidFill>
              <a:srgbClr val="7FA9CF"/>
            </a:solidFill>
          </c:spPr>
          <c:invertIfNegative val="0"/>
          <c:dPt>
            <c:idx val="25"/>
            <c:invertIfNegative val="0"/>
            <c:bubble3D val="0"/>
            <c:spPr>
              <a:solidFill>
                <a:srgbClr val="7FA9CF"/>
              </a:solidFill>
            </c:spPr>
          </c:dPt>
          <c:dLbls>
            <c:dLbl>
              <c:idx val="23"/>
              <c:tx>
                <c:rich>
                  <a:bodyPr/>
                  <a:lstStyle/>
                  <a:p>
                    <a:r>
                      <a:rPr lang="en-US"/>
                      <a:t>80</a:t>
                    </a:r>
                    <a:r>
                      <a:rPr lang="en-US" smtClean="0"/>
                      <a:t>%*</a:t>
                    </a:r>
                    <a:endParaRPr lang="en-US"/>
                  </a:p>
                </c:rich>
              </c:tx>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750">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Sheet1!$A$2:$A$27</c:f>
              <c:numCache>
                <c:formatCode>General</c:formatCode>
                <c:ptCount val="26"/>
                <c:pt idx="0">
                  <c:v>1985</c:v>
                </c:pt>
                <c:pt idx="1">
                  <c:v>1990</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numCache>
            </c:numRef>
          </c:cat>
          <c:val>
            <c:numRef>
              <c:f>Sheet1!$B$2:$B$27</c:f>
              <c:numCache>
                <c:formatCode>0.0%</c:formatCode>
                <c:ptCount val="26"/>
                <c:pt idx="0">
                  <c:v>0.84000000000000064</c:v>
                </c:pt>
                <c:pt idx="1">
                  <c:v>0.78</c:v>
                </c:pt>
                <c:pt idx="2">
                  <c:v>0.80073922397767561</c:v>
                </c:pt>
                <c:pt idx="3">
                  <c:v>0.79</c:v>
                </c:pt>
                <c:pt idx="4">
                  <c:v>0.77000000000000224</c:v>
                </c:pt>
                <c:pt idx="5">
                  <c:v>0.77415015219188388</c:v>
                </c:pt>
                <c:pt idx="6">
                  <c:v>0.75000000000000211</c:v>
                </c:pt>
                <c:pt idx="7">
                  <c:v>0.76000000000000223</c:v>
                </c:pt>
                <c:pt idx="8">
                  <c:v>0.73000000000000065</c:v>
                </c:pt>
                <c:pt idx="9">
                  <c:v>0.72326554398546716</c:v>
                </c:pt>
                <c:pt idx="10">
                  <c:v>0.72796171843683477</c:v>
                </c:pt>
                <c:pt idx="11">
                  <c:v>0.71293650093409189</c:v>
                </c:pt>
                <c:pt idx="12">
                  <c:v>0.71000000000000063</c:v>
                </c:pt>
                <c:pt idx="13">
                  <c:v>0.69267336257976264</c:v>
                </c:pt>
                <c:pt idx="14">
                  <c:v>0.70000000000000062</c:v>
                </c:pt>
                <c:pt idx="15">
                  <c:v>0.71000000000000063</c:v>
                </c:pt>
                <c:pt idx="16">
                  <c:v>0.72000000000000064</c:v>
                </c:pt>
                <c:pt idx="17">
                  <c:v>0.74000000000000199</c:v>
                </c:pt>
                <c:pt idx="18">
                  <c:v>0.75146950641610899</c:v>
                </c:pt>
                <c:pt idx="19">
                  <c:v>0.74314699506486592</c:v>
                </c:pt>
                <c:pt idx="20">
                  <c:v>0.74000000000000199</c:v>
                </c:pt>
                <c:pt idx="21">
                  <c:v>0.76972935402269305</c:v>
                </c:pt>
                <c:pt idx="22">
                  <c:v>0.76243155479889013</c:v>
                </c:pt>
                <c:pt idx="23">
                  <c:v>0.79926794136004975</c:v>
                </c:pt>
                <c:pt idx="24">
                  <c:v>0.79948857308572652</c:v>
                </c:pt>
                <c:pt idx="25">
                  <c:v>0.79</c:v>
                </c:pt>
              </c:numCache>
            </c:numRef>
          </c:val>
        </c:ser>
        <c:dLbls>
          <c:showLegendKey val="0"/>
          <c:showVal val="0"/>
          <c:showCatName val="0"/>
          <c:showSerName val="0"/>
          <c:showPercent val="0"/>
          <c:showBubbleSize val="0"/>
        </c:dLbls>
        <c:gapWidth val="150"/>
        <c:axId val="313742688"/>
        <c:axId val="313743080"/>
      </c:barChart>
      <c:catAx>
        <c:axId val="313742688"/>
        <c:scaling>
          <c:orientation val="minMax"/>
        </c:scaling>
        <c:delete val="0"/>
        <c:axPos val="b"/>
        <c:numFmt formatCode="General" sourceLinked="1"/>
        <c:majorTickMark val="out"/>
        <c:minorTickMark val="none"/>
        <c:tickLblPos val="nextTo"/>
        <c:spPr>
          <a:ln>
            <a:solidFill>
              <a:srgbClr val="D3CEC4"/>
            </a:solidFill>
          </a:ln>
        </c:spPr>
        <c:txPr>
          <a:bodyPr/>
          <a:lstStyle/>
          <a:p>
            <a:pPr>
              <a:defRPr sz="800">
                <a:solidFill>
                  <a:srgbClr val="000000"/>
                </a:solidFill>
                <a:latin typeface="Arial" pitchFamily="34" charset="0"/>
                <a:cs typeface="Arial" pitchFamily="34" charset="0"/>
              </a:defRPr>
            </a:pPr>
            <a:endParaRPr lang="en-US"/>
          </a:p>
        </c:txPr>
        <c:crossAx val="313743080"/>
        <c:crosses val="autoZero"/>
        <c:auto val="1"/>
        <c:lblAlgn val="ctr"/>
        <c:lblOffset val="100"/>
        <c:tickLblSkip val="1"/>
        <c:noMultiLvlLbl val="0"/>
      </c:catAx>
      <c:valAx>
        <c:axId val="313743080"/>
        <c:scaling>
          <c:orientation val="minMax"/>
          <c:max val="0.9"/>
          <c:min val="0.60000000000000064"/>
        </c:scaling>
        <c:delete val="0"/>
        <c:axPos val="l"/>
        <c:majorGridlines>
          <c:spPr>
            <a:ln>
              <a:solidFill>
                <a:srgbClr val="D3CEC4"/>
              </a:solidFill>
            </a:ln>
          </c:spPr>
        </c:majorGridlines>
        <c:numFmt formatCode="0%" sourceLinked="0"/>
        <c:majorTickMark val="out"/>
        <c:minorTickMark val="none"/>
        <c:tickLblPos val="nextTo"/>
        <c:spPr>
          <a:ln>
            <a:noFill/>
          </a:ln>
        </c:spPr>
        <c:txPr>
          <a:bodyPr/>
          <a:lstStyle/>
          <a:p>
            <a:pPr>
              <a:defRPr sz="900">
                <a:solidFill>
                  <a:srgbClr val="000000"/>
                </a:solidFill>
                <a:latin typeface="Arial" pitchFamily="34" charset="0"/>
                <a:cs typeface="Arial" pitchFamily="34" charset="0"/>
              </a:defRPr>
            </a:pPr>
            <a:endParaRPr lang="en-US"/>
          </a:p>
        </c:txPr>
        <c:crossAx val="313742688"/>
        <c:crosses val="autoZero"/>
        <c:crossBetween val="between"/>
        <c:majorUnit val="0.05"/>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27914928888223E-2"/>
          <c:y val="0.10998944826851687"/>
          <c:w val="0.95928997528631554"/>
          <c:h val="0.77087833498744862"/>
        </c:manualLayout>
      </c:layout>
      <c:barChart>
        <c:barDir val="col"/>
        <c:grouping val="clustered"/>
        <c:varyColors val="0"/>
        <c:ser>
          <c:idx val="1"/>
          <c:order val="0"/>
          <c:tx>
            <c:strRef>
              <c:f>Sheet1!$B$1</c:f>
              <c:strCache>
                <c:ptCount val="1"/>
                <c:pt idx="0">
                  <c:v>Includes CP &amp; With PTS</c:v>
                </c:pt>
              </c:strCache>
            </c:strRef>
          </c:tx>
          <c:spPr>
            <a:solidFill>
              <a:srgbClr val="7FA9CF"/>
            </a:solidFill>
            <a:ln>
              <a:noFill/>
            </a:ln>
          </c:spPr>
          <c:invertIfNegative val="0"/>
          <c:dPt>
            <c:idx val="4"/>
            <c:invertIfNegative val="0"/>
            <c:bubble3D val="0"/>
            <c:spPr>
              <a:solidFill>
                <a:srgbClr val="7FA9CF"/>
              </a:solidFill>
              <a:ln w="19050">
                <a:noFill/>
                <a:prstDash val="dash"/>
              </a:ln>
            </c:spPr>
          </c:dPt>
          <c:dPt>
            <c:idx val="5"/>
            <c:invertIfNegative val="0"/>
            <c:bubble3D val="0"/>
            <c:spPr>
              <a:solidFill>
                <a:srgbClr val="7FA9CF"/>
              </a:solidFill>
              <a:ln w="19050">
                <a:noFill/>
                <a:prstDash val="dash"/>
              </a:ln>
            </c:spPr>
          </c:dPt>
          <c:dPt>
            <c:idx val="6"/>
            <c:invertIfNegative val="0"/>
            <c:bubble3D val="0"/>
            <c:spPr>
              <a:solidFill>
                <a:srgbClr val="7FA9CF"/>
              </a:solidFill>
              <a:ln w="19050">
                <a:noFill/>
                <a:prstDash val="dash"/>
              </a:ln>
            </c:spPr>
          </c:dPt>
          <c:dPt>
            <c:idx val="7"/>
            <c:invertIfNegative val="0"/>
            <c:bubble3D val="0"/>
            <c:spPr>
              <a:solidFill>
                <a:srgbClr val="7FA9CF"/>
              </a:solidFill>
              <a:ln w="19050">
                <a:noFill/>
                <a:prstDash val="dash"/>
              </a:ln>
            </c:spPr>
          </c:dPt>
          <c:dPt>
            <c:idx val="8"/>
            <c:invertIfNegative val="0"/>
            <c:bubble3D val="0"/>
            <c:spPr>
              <a:solidFill>
                <a:srgbClr val="7FA9CF"/>
              </a:solidFill>
              <a:ln w="19050">
                <a:noFill/>
                <a:prstDash val="dash"/>
              </a:ln>
            </c:spPr>
          </c:dPt>
          <c:dLbls>
            <c:dLbl>
              <c:idx val="0"/>
              <c:tx>
                <c:rich>
                  <a:bodyPr/>
                  <a:lstStyle/>
                  <a:p>
                    <a:r>
                      <a:rPr lang="en-US" smtClean="0"/>
                      <a:t>1.36x</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t>1.42x</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1.45x</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t>1.34x</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mtClean="0"/>
                      <a:t>1.40x</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smtClean="0"/>
                      <a:t>1.40x</a:t>
                    </a:r>
                    <a:endParaRPr lang="en-US" dirty="0"/>
                  </a:p>
                </c:rich>
              </c:tx>
              <c:showLegendKey val="0"/>
              <c:showVal val="1"/>
              <c:showCatName val="0"/>
              <c:showSerName val="0"/>
              <c:showPercent val="0"/>
              <c:showBubbleSize val="0"/>
              <c:extLst>
                <c:ext xmlns:c15="http://schemas.microsoft.com/office/drawing/2012/chart" uri="{CE6537A1-D6FC-4f65-9D91-7224C49458BB}"/>
              </c:extLst>
            </c:dLbl>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General</c:formatCode>
                <c:ptCount val="6"/>
                <c:pt idx="0">
                  <c:v>1.36</c:v>
                </c:pt>
                <c:pt idx="1">
                  <c:v>1.42</c:v>
                </c:pt>
                <c:pt idx="2">
                  <c:v>1.45</c:v>
                </c:pt>
                <c:pt idx="3">
                  <c:v>1.34</c:v>
                </c:pt>
                <c:pt idx="4">
                  <c:v>1.4</c:v>
                </c:pt>
                <c:pt idx="5">
                  <c:v>1.4</c:v>
                </c:pt>
              </c:numCache>
            </c:numRef>
          </c:val>
        </c:ser>
        <c:dLbls>
          <c:showLegendKey val="0"/>
          <c:showVal val="1"/>
          <c:showCatName val="0"/>
          <c:showSerName val="0"/>
          <c:showPercent val="0"/>
          <c:showBubbleSize val="0"/>
        </c:dLbls>
        <c:gapWidth val="60"/>
        <c:axId val="313743864"/>
        <c:axId val="314544032"/>
      </c:barChart>
      <c:catAx>
        <c:axId val="313743864"/>
        <c:scaling>
          <c:orientation val="minMax"/>
        </c:scaling>
        <c:delete val="0"/>
        <c:axPos val="b"/>
        <c:numFmt formatCode="General" sourceLinked="0"/>
        <c:majorTickMark val="out"/>
        <c:minorTickMark val="none"/>
        <c:tickLblPos val="nextTo"/>
        <c:spPr>
          <a:ln w="8632">
            <a:noFill/>
          </a:ln>
        </c:spPr>
        <c:txPr>
          <a:bodyPr rot="0" vert="horz"/>
          <a:lstStyle/>
          <a:p>
            <a:pPr>
              <a:defRPr sz="906" b="0" i="0" u="none" strike="noStrike" baseline="0">
                <a:solidFill>
                  <a:srgbClr val="000000"/>
                </a:solidFill>
                <a:latin typeface="Arial"/>
                <a:ea typeface="Arial"/>
                <a:cs typeface="Arial"/>
              </a:defRPr>
            </a:pPr>
            <a:endParaRPr lang="en-US"/>
          </a:p>
        </c:txPr>
        <c:crossAx val="314544032"/>
        <c:crosses val="autoZero"/>
        <c:auto val="0"/>
        <c:lblAlgn val="ctr"/>
        <c:lblOffset val="100"/>
        <c:noMultiLvlLbl val="0"/>
      </c:catAx>
      <c:valAx>
        <c:axId val="314544032"/>
        <c:scaling>
          <c:orientation val="minMax"/>
          <c:max val="1.8"/>
          <c:min val="1"/>
        </c:scaling>
        <c:delete val="0"/>
        <c:axPos val="l"/>
        <c:majorGridlines>
          <c:spPr>
            <a:ln w="11509">
              <a:solidFill>
                <a:srgbClr val="D3CEC4"/>
              </a:solidFill>
              <a:prstDash val="solid"/>
            </a:ln>
          </c:spPr>
        </c:majorGridlines>
        <c:numFmt formatCode="#,##0.00" sourceLinked="0"/>
        <c:majorTickMark val="out"/>
        <c:minorTickMark val="none"/>
        <c:tickLblPos val="nextTo"/>
        <c:spPr>
          <a:ln w="8632">
            <a:noFill/>
          </a:ln>
        </c:spPr>
        <c:txPr>
          <a:bodyPr rot="0" vert="horz"/>
          <a:lstStyle/>
          <a:p>
            <a:pPr>
              <a:defRPr sz="906" b="0" i="0" u="none" strike="noStrike" baseline="0">
                <a:solidFill>
                  <a:srgbClr val="000000"/>
                </a:solidFill>
                <a:latin typeface="Arial"/>
                <a:ea typeface="Arial"/>
                <a:cs typeface="Arial"/>
              </a:defRPr>
            </a:pPr>
            <a:endParaRPr lang="en-US"/>
          </a:p>
        </c:txPr>
        <c:crossAx val="313743864"/>
        <c:crosses val="autoZero"/>
        <c:crossBetween val="between"/>
        <c:majorUnit val="0.2"/>
        <c:minorUnit val="1.0000000000000005E-2"/>
      </c:valAx>
      <c:spPr>
        <a:noFill/>
        <a:ln w="23018">
          <a:noFill/>
        </a:ln>
      </c:spPr>
    </c:plotArea>
    <c:plotVisOnly val="1"/>
    <c:dispBlanksAs val="gap"/>
    <c:showDLblsOverMax val="0"/>
  </c:chart>
  <c:spPr>
    <a:noFill/>
    <a:ln>
      <a:noFill/>
    </a:ln>
  </c:spPr>
  <c:txPr>
    <a:bodyPr/>
    <a:lstStyle/>
    <a:p>
      <a:pPr>
        <a:defRPr sz="906"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21194225721785"/>
          <c:y val="5.0171998031496065E-2"/>
          <c:w val="0.85986253064822726"/>
          <c:h val="0.76032677165354334"/>
        </c:manualLayout>
      </c:layout>
      <c:barChart>
        <c:barDir val="col"/>
        <c:grouping val="clustered"/>
        <c:varyColors val="0"/>
        <c:ser>
          <c:idx val="0"/>
          <c:order val="0"/>
          <c:tx>
            <c:strRef>
              <c:f>Sheet1!$B$1</c:f>
              <c:strCache>
                <c:ptCount val="1"/>
                <c:pt idx="0">
                  <c:v>Santee Cooper</c:v>
                </c:pt>
              </c:strCache>
            </c:strRef>
          </c:tx>
          <c:invertIfNegative val="0"/>
          <c:dPt>
            <c:idx val="0"/>
            <c:invertIfNegative val="0"/>
            <c:bubble3D val="0"/>
            <c:spPr>
              <a:solidFill>
                <a:srgbClr val="00B050"/>
              </a:solidFill>
            </c:spPr>
            <c:extLst xmlns:c16r2="http://schemas.microsoft.com/office/drawing/2015/06/chart">
              <c:ext xmlns:c16="http://schemas.microsoft.com/office/drawing/2014/chart" uri="{C3380CC4-5D6E-409C-BE32-E72D297353CC}">
                <c16:uniqueId val="{00000001-5FF6-4E2E-8CB7-F9AF31611821}"/>
              </c:ext>
            </c:extLst>
          </c:dPt>
          <c:dLbls>
            <c:spPr>
              <a:noFill/>
              <a:ln>
                <a:noFill/>
              </a:ln>
              <a:effectLst/>
            </c:spPr>
            <c:txPr>
              <a:bodyPr/>
              <a:lstStyle/>
              <a:p>
                <a:pPr>
                  <a:defRPr sz="1100">
                    <a:solidFill>
                      <a:srgbClr val="0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Sheet1!$B$2</c:f>
              <c:numCache>
                <c:formatCode>0%</c:formatCode>
                <c:ptCount val="1"/>
                <c:pt idx="0">
                  <c:v>0.79</c:v>
                </c:pt>
              </c:numCache>
            </c:numRef>
          </c:val>
          <c:extLst xmlns:c16r2="http://schemas.microsoft.com/office/drawing/2015/06/chart">
            <c:ext xmlns:c16="http://schemas.microsoft.com/office/drawing/2014/chart" uri="{C3380CC4-5D6E-409C-BE32-E72D297353CC}">
              <c16:uniqueId val="{00000002-5FF6-4E2E-8CB7-F9AF31611821}"/>
            </c:ext>
          </c:extLst>
        </c:ser>
        <c:ser>
          <c:idx val="1"/>
          <c:order val="1"/>
          <c:tx>
            <c:strRef>
              <c:f>Sheet1!$C$1</c:f>
              <c:strCache>
                <c:ptCount val="1"/>
                <c:pt idx="0">
                  <c:v>NCPMA1</c:v>
                </c:pt>
              </c:strCache>
            </c:strRef>
          </c:tx>
          <c:spPr>
            <a:solidFill>
              <a:schemeClr val="bg1">
                <a:lumMod val="75000"/>
              </a:schemeClr>
            </a:solidFill>
          </c:spPr>
          <c:invertIfNegative val="0"/>
          <c:dLbls>
            <c:spPr>
              <a:noFill/>
              <a:ln>
                <a:noFill/>
              </a:ln>
              <a:effectLst/>
            </c:spPr>
            <c:txPr>
              <a:bodyPr/>
              <a:lstStyle/>
              <a:p>
                <a:pPr>
                  <a:defRPr sz="1100">
                    <a:solidFill>
                      <a:srgbClr val="0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Sheet1!$C$2</c:f>
              <c:numCache>
                <c:formatCode>0%</c:formatCode>
                <c:ptCount val="1"/>
                <c:pt idx="0">
                  <c:v>0.84</c:v>
                </c:pt>
              </c:numCache>
            </c:numRef>
          </c:val>
          <c:extLst xmlns:c16r2="http://schemas.microsoft.com/office/drawing/2015/06/chart">
            <c:ext xmlns:c16="http://schemas.microsoft.com/office/drawing/2014/chart" uri="{C3380CC4-5D6E-409C-BE32-E72D297353CC}">
              <c16:uniqueId val="{00000003-5FF6-4E2E-8CB7-F9AF31611821}"/>
            </c:ext>
          </c:extLst>
        </c:ser>
        <c:ser>
          <c:idx val="2"/>
          <c:order val="2"/>
          <c:tx>
            <c:strRef>
              <c:f>Sheet1!$D$1</c:f>
              <c:strCache>
                <c:ptCount val="1"/>
                <c:pt idx="0">
                  <c:v>JEA</c:v>
                </c:pt>
              </c:strCache>
            </c:strRef>
          </c:tx>
          <c:spPr>
            <a:solidFill>
              <a:schemeClr val="bg1">
                <a:lumMod val="75000"/>
              </a:schemeClr>
            </a:solidFill>
          </c:spPr>
          <c:invertIfNegative val="0"/>
          <c:dLbls>
            <c:spPr>
              <a:noFill/>
              <a:ln>
                <a:noFill/>
              </a:ln>
              <a:effectLst/>
            </c:spPr>
            <c:txPr>
              <a:bodyPr/>
              <a:lstStyle/>
              <a:p>
                <a:pPr>
                  <a:defRPr sz="1100">
                    <a:solidFill>
                      <a:srgbClr val="0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Sheet1!$D$2</c:f>
              <c:numCache>
                <c:formatCode>0%</c:formatCode>
                <c:ptCount val="1"/>
                <c:pt idx="0">
                  <c:v>0.71</c:v>
                </c:pt>
              </c:numCache>
            </c:numRef>
          </c:val>
          <c:extLst xmlns:c16r2="http://schemas.microsoft.com/office/drawing/2015/06/chart">
            <c:ext xmlns:c16="http://schemas.microsoft.com/office/drawing/2014/chart" uri="{C3380CC4-5D6E-409C-BE32-E72D297353CC}">
              <c16:uniqueId val="{00000004-5FF6-4E2E-8CB7-F9AF31611821}"/>
            </c:ext>
          </c:extLst>
        </c:ser>
        <c:ser>
          <c:idx val="3"/>
          <c:order val="3"/>
          <c:tx>
            <c:strRef>
              <c:f>Sheet1!$E$1</c:f>
              <c:strCache>
                <c:ptCount val="1"/>
                <c:pt idx="0">
                  <c:v>CPS</c:v>
                </c:pt>
              </c:strCache>
            </c:strRef>
          </c:tx>
          <c:spPr>
            <a:solidFill>
              <a:schemeClr val="accent2">
                <a:lumMod val="75000"/>
              </a:schemeClr>
            </a:solidFill>
          </c:spPr>
          <c:invertIfNegative val="0"/>
          <c:dPt>
            <c:idx val="0"/>
            <c:invertIfNegative val="0"/>
            <c:bubble3D val="0"/>
            <c:spPr>
              <a:solidFill>
                <a:schemeClr val="bg1">
                  <a:lumMod val="75000"/>
                </a:schemeClr>
              </a:solidFill>
            </c:spPr>
            <c:extLst xmlns:c16r2="http://schemas.microsoft.com/office/drawing/2015/06/chart">
              <c:ext xmlns:c16="http://schemas.microsoft.com/office/drawing/2014/chart" uri="{C3380CC4-5D6E-409C-BE32-E72D297353CC}">
                <c16:uniqueId val="{00000006-5FF6-4E2E-8CB7-F9AF31611821}"/>
              </c:ext>
            </c:extLst>
          </c:dPt>
          <c:dLbls>
            <c:spPr>
              <a:noFill/>
              <a:ln>
                <a:noFill/>
              </a:ln>
              <a:effectLst/>
            </c:spPr>
            <c:txPr>
              <a:bodyPr/>
              <a:lstStyle/>
              <a:p>
                <a:pPr>
                  <a:defRPr sz="1100">
                    <a:solidFill>
                      <a:srgbClr val="0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Sheet1!$E$2</c:f>
              <c:numCache>
                <c:formatCode>0%</c:formatCode>
                <c:ptCount val="1"/>
                <c:pt idx="0">
                  <c:v>0.64</c:v>
                </c:pt>
              </c:numCache>
            </c:numRef>
          </c:val>
          <c:extLst xmlns:c16r2="http://schemas.microsoft.com/office/drawing/2015/06/chart">
            <c:ext xmlns:c16="http://schemas.microsoft.com/office/drawing/2014/chart" uri="{C3380CC4-5D6E-409C-BE32-E72D297353CC}">
              <c16:uniqueId val="{00000007-5FF6-4E2E-8CB7-F9AF31611821}"/>
            </c:ext>
          </c:extLst>
        </c:ser>
        <c:ser>
          <c:idx val="4"/>
          <c:order val="4"/>
          <c:tx>
            <c:strRef>
              <c:f>Sheet1!$F$1</c:f>
              <c:strCache>
                <c:ptCount val="1"/>
                <c:pt idx="0">
                  <c:v>OUC</c:v>
                </c:pt>
              </c:strCache>
            </c:strRef>
          </c:tx>
          <c:spPr>
            <a:solidFill>
              <a:schemeClr val="bg1">
                <a:lumMod val="75000"/>
              </a:schemeClr>
            </a:solidFill>
          </c:spPr>
          <c:invertIfNegative val="0"/>
          <c:dLbls>
            <c:spPr>
              <a:noFill/>
              <a:ln>
                <a:noFill/>
              </a:ln>
              <a:effectLst/>
            </c:spPr>
            <c:txPr>
              <a:bodyPr/>
              <a:lstStyle/>
              <a:p>
                <a:pPr>
                  <a:defRPr sz="1100">
                    <a:solidFill>
                      <a:srgbClr val="0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Sheet1!$F$2</c:f>
              <c:numCache>
                <c:formatCode>0%</c:formatCode>
                <c:ptCount val="1"/>
                <c:pt idx="0">
                  <c:v>0.53</c:v>
                </c:pt>
              </c:numCache>
            </c:numRef>
          </c:val>
          <c:extLst xmlns:c16r2="http://schemas.microsoft.com/office/drawing/2015/06/chart">
            <c:ext xmlns:c16="http://schemas.microsoft.com/office/drawing/2014/chart" uri="{C3380CC4-5D6E-409C-BE32-E72D297353CC}">
              <c16:uniqueId val="{00000008-5FF6-4E2E-8CB7-F9AF31611821}"/>
            </c:ext>
          </c:extLst>
        </c:ser>
        <c:ser>
          <c:idx val="5"/>
          <c:order val="5"/>
          <c:tx>
            <c:strRef>
              <c:f>Sheet1!$G$1</c:f>
              <c:strCache>
                <c:ptCount val="1"/>
                <c:pt idx="0">
                  <c:v>SRP</c:v>
                </c:pt>
              </c:strCache>
            </c:strRef>
          </c:tx>
          <c:spPr>
            <a:solidFill>
              <a:schemeClr val="bg1">
                <a:lumMod val="75000"/>
              </a:schemeClr>
            </a:solidFill>
          </c:spPr>
          <c:invertIfNegative val="0"/>
          <c:dLbls>
            <c:dLbl>
              <c:idx val="0"/>
              <c:spPr/>
              <c:txPr>
                <a:bodyPr/>
                <a:lstStyle/>
                <a:p>
                  <a:pPr>
                    <a:defRPr sz="1100"/>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Sheet1!$G$2</c:f>
              <c:numCache>
                <c:formatCode>0%</c:formatCode>
                <c:ptCount val="1"/>
                <c:pt idx="0">
                  <c:v>0.48</c:v>
                </c:pt>
              </c:numCache>
            </c:numRef>
          </c:val>
          <c:extLst xmlns:c16r2="http://schemas.microsoft.com/office/drawing/2015/06/chart">
            <c:ext xmlns:c16="http://schemas.microsoft.com/office/drawing/2014/chart" uri="{C3380CC4-5D6E-409C-BE32-E72D297353CC}">
              <c16:uniqueId val="{00000009-5FF6-4E2E-8CB7-F9AF31611821}"/>
            </c:ext>
          </c:extLst>
        </c:ser>
        <c:dLbls>
          <c:showLegendKey val="0"/>
          <c:showVal val="0"/>
          <c:showCatName val="0"/>
          <c:showSerName val="0"/>
          <c:showPercent val="0"/>
          <c:showBubbleSize val="0"/>
        </c:dLbls>
        <c:gapWidth val="150"/>
        <c:overlap val="-43"/>
        <c:axId val="314545992"/>
        <c:axId val="314546384"/>
      </c:barChart>
      <c:catAx>
        <c:axId val="314545992"/>
        <c:scaling>
          <c:orientation val="minMax"/>
        </c:scaling>
        <c:delete val="0"/>
        <c:axPos val="b"/>
        <c:numFmt formatCode="0%" sourceLinked="1"/>
        <c:majorTickMark val="out"/>
        <c:minorTickMark val="none"/>
        <c:tickLblPos val="nextTo"/>
        <c:spPr>
          <a:ln>
            <a:solidFill>
              <a:srgbClr val="000000"/>
            </a:solidFill>
          </a:ln>
        </c:spPr>
        <c:txPr>
          <a:bodyPr/>
          <a:lstStyle/>
          <a:p>
            <a:pPr>
              <a:defRPr>
                <a:solidFill>
                  <a:srgbClr val="000000"/>
                </a:solidFill>
              </a:defRPr>
            </a:pPr>
            <a:endParaRPr lang="en-US"/>
          </a:p>
        </c:txPr>
        <c:crossAx val="314546384"/>
        <c:crosses val="autoZero"/>
        <c:auto val="1"/>
        <c:lblAlgn val="ctr"/>
        <c:lblOffset val="100"/>
        <c:noMultiLvlLbl val="0"/>
      </c:catAx>
      <c:valAx>
        <c:axId val="314546384"/>
        <c:scaling>
          <c:orientation val="minMax"/>
        </c:scaling>
        <c:delete val="0"/>
        <c:axPos val="l"/>
        <c:majorGridlines/>
        <c:numFmt formatCode="0%" sourceLinked="1"/>
        <c:majorTickMark val="out"/>
        <c:minorTickMark val="none"/>
        <c:tickLblPos val="nextTo"/>
        <c:spPr>
          <a:ln>
            <a:solidFill>
              <a:srgbClr val="000000"/>
            </a:solidFill>
          </a:ln>
        </c:spPr>
        <c:txPr>
          <a:bodyPr/>
          <a:lstStyle/>
          <a:p>
            <a:pPr>
              <a:defRPr sz="1100">
                <a:solidFill>
                  <a:srgbClr val="000000"/>
                </a:solidFill>
              </a:defRPr>
            </a:pPr>
            <a:endParaRPr lang="en-US"/>
          </a:p>
        </c:txPr>
        <c:crossAx val="31454599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21194225721785"/>
          <c:y val="5.0171998031496065E-2"/>
          <c:w val="0.83537139107611547"/>
          <c:h val="0.76032677165354334"/>
        </c:manualLayout>
      </c:layout>
      <c:barChart>
        <c:barDir val="col"/>
        <c:grouping val="clustered"/>
        <c:varyColors val="0"/>
        <c:ser>
          <c:idx val="0"/>
          <c:order val="0"/>
          <c:tx>
            <c:strRef>
              <c:f>Sheet1!$B$1</c:f>
              <c:strCache>
                <c:ptCount val="1"/>
                <c:pt idx="0">
                  <c:v>Santee Cooper</c:v>
                </c:pt>
              </c:strCache>
            </c:strRef>
          </c:tx>
          <c:invertIfNegative val="0"/>
          <c:dPt>
            <c:idx val="0"/>
            <c:invertIfNegative val="0"/>
            <c:bubble3D val="0"/>
            <c:spPr>
              <a:solidFill>
                <a:srgbClr val="00B050"/>
              </a:solidFill>
            </c:spPr>
            <c:extLst xmlns:c16r2="http://schemas.microsoft.com/office/drawing/2015/06/chart">
              <c:ext xmlns:c16="http://schemas.microsoft.com/office/drawing/2014/chart" uri="{C3380CC4-5D6E-409C-BE32-E72D297353CC}">
                <c16:uniqueId val="{00000001-B989-49D4-918A-C54455DA22C7}"/>
              </c:ext>
            </c:extLst>
          </c:dPt>
          <c:dLbls>
            <c:spPr>
              <a:noFill/>
              <a:ln>
                <a:noFill/>
              </a:ln>
              <a:effectLst/>
            </c:spPr>
            <c:txPr>
              <a:bodyPr/>
              <a:lstStyle/>
              <a:p>
                <a:pPr>
                  <a:defRPr sz="1100">
                    <a:solidFill>
                      <a:srgbClr val="0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c:formatCode>
                <c:ptCount val="1"/>
                <c:pt idx="0">
                  <c:v>0.79</c:v>
                </c:pt>
              </c:numCache>
            </c:numRef>
          </c:val>
          <c:extLst xmlns:c16r2="http://schemas.microsoft.com/office/drawing/2015/06/chart">
            <c:ext xmlns:c16="http://schemas.microsoft.com/office/drawing/2014/chart" uri="{C3380CC4-5D6E-409C-BE32-E72D297353CC}">
              <c16:uniqueId val="{00000002-B989-49D4-918A-C54455DA22C7}"/>
            </c:ext>
          </c:extLst>
        </c:ser>
        <c:ser>
          <c:idx val="1"/>
          <c:order val="1"/>
          <c:tx>
            <c:strRef>
              <c:f>Sheet1!$C$1</c:f>
              <c:strCache>
                <c:ptCount val="1"/>
                <c:pt idx="0">
                  <c:v>SCE&amp;G</c:v>
                </c:pt>
              </c:strCache>
            </c:strRef>
          </c:tx>
          <c:spPr>
            <a:solidFill>
              <a:schemeClr val="bg1">
                <a:lumMod val="75000"/>
              </a:schemeClr>
            </a:solidFill>
          </c:spPr>
          <c:invertIfNegative val="0"/>
          <c:dLbls>
            <c:spPr>
              <a:noFill/>
              <a:ln>
                <a:noFill/>
              </a:ln>
              <a:effectLst/>
            </c:spPr>
            <c:txPr>
              <a:bodyPr/>
              <a:lstStyle/>
              <a:p>
                <a:pPr>
                  <a:defRPr sz="1100">
                    <a:solidFill>
                      <a:srgbClr val="0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0%</c:formatCode>
                <c:ptCount val="1"/>
                <c:pt idx="0">
                  <c:v>0.52</c:v>
                </c:pt>
              </c:numCache>
            </c:numRef>
          </c:val>
          <c:extLst xmlns:c16r2="http://schemas.microsoft.com/office/drawing/2015/06/chart">
            <c:ext xmlns:c16="http://schemas.microsoft.com/office/drawing/2014/chart" uri="{C3380CC4-5D6E-409C-BE32-E72D297353CC}">
              <c16:uniqueId val="{00000003-B989-49D4-918A-C54455DA22C7}"/>
            </c:ext>
          </c:extLst>
        </c:ser>
        <c:ser>
          <c:idx val="2"/>
          <c:order val="2"/>
          <c:tx>
            <c:strRef>
              <c:f>Sheet1!$D$1</c:f>
              <c:strCache>
                <c:ptCount val="1"/>
                <c:pt idx="0">
                  <c:v>Georgia Power</c:v>
                </c:pt>
              </c:strCache>
            </c:strRef>
          </c:tx>
          <c:spPr>
            <a:solidFill>
              <a:schemeClr val="bg1">
                <a:lumMod val="75000"/>
              </a:schemeClr>
            </a:solidFill>
          </c:spPr>
          <c:invertIfNegative val="0"/>
          <c:dLbls>
            <c:spPr>
              <a:noFill/>
              <a:ln>
                <a:noFill/>
              </a:ln>
              <a:effectLst/>
            </c:spPr>
            <c:txPr>
              <a:bodyPr/>
              <a:lstStyle/>
              <a:p>
                <a:pPr>
                  <a:defRPr sz="1100">
                    <a:solidFill>
                      <a:srgbClr val="0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0%</c:formatCode>
                <c:ptCount val="1"/>
                <c:pt idx="0">
                  <c:v>0.5</c:v>
                </c:pt>
              </c:numCache>
            </c:numRef>
          </c:val>
          <c:extLst xmlns:c16r2="http://schemas.microsoft.com/office/drawing/2015/06/chart">
            <c:ext xmlns:c16="http://schemas.microsoft.com/office/drawing/2014/chart" uri="{C3380CC4-5D6E-409C-BE32-E72D297353CC}">
              <c16:uniqueId val="{00000004-B989-49D4-918A-C54455DA22C7}"/>
            </c:ext>
          </c:extLst>
        </c:ser>
        <c:ser>
          <c:idx val="3"/>
          <c:order val="3"/>
          <c:tx>
            <c:strRef>
              <c:f>Sheet1!$E$1</c:f>
              <c:strCache>
                <c:ptCount val="1"/>
                <c:pt idx="0">
                  <c:v>Duke Energy Progress</c:v>
                </c:pt>
              </c:strCache>
            </c:strRef>
          </c:tx>
          <c:spPr>
            <a:solidFill>
              <a:schemeClr val="accent2">
                <a:lumMod val="75000"/>
              </a:schemeClr>
            </a:solidFill>
          </c:spPr>
          <c:invertIfNegative val="0"/>
          <c:dPt>
            <c:idx val="0"/>
            <c:invertIfNegative val="0"/>
            <c:bubble3D val="0"/>
            <c:spPr>
              <a:solidFill>
                <a:schemeClr val="bg1">
                  <a:lumMod val="75000"/>
                </a:schemeClr>
              </a:solidFill>
            </c:spPr>
            <c:extLst xmlns:c16r2="http://schemas.microsoft.com/office/drawing/2015/06/chart">
              <c:ext xmlns:c16="http://schemas.microsoft.com/office/drawing/2014/chart" uri="{C3380CC4-5D6E-409C-BE32-E72D297353CC}">
                <c16:uniqueId val="{00000006-B989-49D4-918A-C54455DA22C7}"/>
              </c:ext>
            </c:extLst>
          </c:dPt>
          <c:dLbls>
            <c:spPr>
              <a:noFill/>
              <a:ln>
                <a:noFill/>
              </a:ln>
              <a:effectLst/>
            </c:spPr>
            <c:txPr>
              <a:bodyPr/>
              <a:lstStyle/>
              <a:p>
                <a:pPr>
                  <a:defRPr sz="1100">
                    <a:solidFill>
                      <a:srgbClr val="0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Sheet1!$E$2</c:f>
              <c:numCache>
                <c:formatCode>0%</c:formatCode>
                <c:ptCount val="1"/>
                <c:pt idx="0">
                  <c:v>0.49</c:v>
                </c:pt>
              </c:numCache>
            </c:numRef>
          </c:val>
          <c:extLst xmlns:c16r2="http://schemas.microsoft.com/office/drawing/2015/06/chart">
            <c:ext xmlns:c16="http://schemas.microsoft.com/office/drawing/2014/chart" uri="{C3380CC4-5D6E-409C-BE32-E72D297353CC}">
              <c16:uniqueId val="{00000007-B989-49D4-918A-C54455DA22C7}"/>
            </c:ext>
          </c:extLst>
        </c:ser>
        <c:ser>
          <c:idx val="4"/>
          <c:order val="4"/>
          <c:tx>
            <c:strRef>
              <c:f>Sheet1!$F$1</c:f>
              <c:strCache>
                <c:ptCount val="1"/>
                <c:pt idx="0">
                  <c:v>Duke Carolinas</c:v>
                </c:pt>
              </c:strCache>
            </c:strRef>
          </c:tx>
          <c:spPr>
            <a:solidFill>
              <a:schemeClr val="bg1">
                <a:lumMod val="75000"/>
              </a:schemeClr>
            </a:solidFill>
          </c:spPr>
          <c:invertIfNegative val="0"/>
          <c:dLbls>
            <c:spPr>
              <a:noFill/>
              <a:ln>
                <a:noFill/>
              </a:ln>
              <a:effectLst/>
            </c:spPr>
            <c:txPr>
              <a:bodyPr/>
              <a:lstStyle/>
              <a:p>
                <a:pPr>
                  <a:defRPr sz="1100">
                    <a:solidFill>
                      <a:srgbClr val="0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Sheet1!$F$2</c:f>
              <c:numCache>
                <c:formatCode>0%</c:formatCode>
                <c:ptCount val="1"/>
                <c:pt idx="0">
                  <c:v>0.47</c:v>
                </c:pt>
              </c:numCache>
            </c:numRef>
          </c:val>
          <c:extLst xmlns:c16r2="http://schemas.microsoft.com/office/drawing/2015/06/chart">
            <c:ext xmlns:c16="http://schemas.microsoft.com/office/drawing/2014/chart" uri="{C3380CC4-5D6E-409C-BE32-E72D297353CC}">
              <c16:uniqueId val="{00000008-B989-49D4-918A-C54455DA22C7}"/>
            </c:ext>
          </c:extLst>
        </c:ser>
        <c:dLbls>
          <c:showLegendKey val="0"/>
          <c:showVal val="0"/>
          <c:showCatName val="0"/>
          <c:showSerName val="0"/>
          <c:showPercent val="0"/>
          <c:showBubbleSize val="0"/>
        </c:dLbls>
        <c:gapWidth val="150"/>
        <c:overlap val="-43"/>
        <c:axId val="314547168"/>
        <c:axId val="314547560"/>
      </c:barChart>
      <c:catAx>
        <c:axId val="314547168"/>
        <c:scaling>
          <c:orientation val="minMax"/>
        </c:scaling>
        <c:delete val="0"/>
        <c:axPos val="b"/>
        <c:numFmt formatCode="General" sourceLinked="1"/>
        <c:majorTickMark val="out"/>
        <c:minorTickMark val="none"/>
        <c:tickLblPos val="nextTo"/>
        <c:spPr>
          <a:ln>
            <a:solidFill>
              <a:srgbClr val="000000"/>
            </a:solidFill>
          </a:ln>
        </c:spPr>
        <c:txPr>
          <a:bodyPr/>
          <a:lstStyle/>
          <a:p>
            <a:pPr>
              <a:defRPr>
                <a:solidFill>
                  <a:srgbClr val="000000"/>
                </a:solidFill>
              </a:defRPr>
            </a:pPr>
            <a:endParaRPr lang="en-US"/>
          </a:p>
        </c:txPr>
        <c:crossAx val="314547560"/>
        <c:crosses val="autoZero"/>
        <c:auto val="1"/>
        <c:lblAlgn val="ctr"/>
        <c:lblOffset val="100"/>
        <c:noMultiLvlLbl val="0"/>
      </c:catAx>
      <c:valAx>
        <c:axId val="314547560"/>
        <c:scaling>
          <c:orientation val="minMax"/>
        </c:scaling>
        <c:delete val="0"/>
        <c:axPos val="l"/>
        <c:majorGridlines/>
        <c:numFmt formatCode="0%" sourceLinked="1"/>
        <c:majorTickMark val="out"/>
        <c:minorTickMark val="none"/>
        <c:tickLblPos val="nextTo"/>
        <c:spPr>
          <a:ln>
            <a:solidFill>
              <a:srgbClr val="000000"/>
            </a:solidFill>
          </a:ln>
        </c:spPr>
        <c:txPr>
          <a:bodyPr/>
          <a:lstStyle/>
          <a:p>
            <a:pPr>
              <a:defRPr sz="1100">
                <a:solidFill>
                  <a:srgbClr val="000000"/>
                </a:solidFill>
              </a:defRPr>
            </a:pPr>
            <a:endParaRPr lang="en-US"/>
          </a:p>
        </c:txPr>
        <c:crossAx val="31454716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8784145331289513E-2"/>
          <c:y val="0.17562081210436931"/>
          <c:w val="0.86743572410159753"/>
          <c:h val="0.68330765458209619"/>
        </c:manualLayout>
      </c:layout>
      <c:lineChart>
        <c:grouping val="standard"/>
        <c:varyColors val="0"/>
        <c:ser>
          <c:idx val="0"/>
          <c:order val="0"/>
          <c:tx>
            <c:strRef>
              <c:f>Sheet1!$C$27</c:f>
              <c:strCache>
                <c:ptCount val="1"/>
                <c:pt idx="0">
                  <c:v>Moody's</c:v>
                </c:pt>
              </c:strCache>
            </c:strRef>
          </c:tx>
          <c:spPr>
            <a:ln w="50800"/>
          </c:spPr>
          <c:val>
            <c:numRef>
              <c:f>Sheet1!$D$27:$M$27</c:f>
              <c:numCache>
                <c:formatCode>General</c:formatCode>
                <c:ptCount val="10"/>
                <c:pt idx="0">
                  <c:v>3</c:v>
                </c:pt>
                <c:pt idx="1">
                  <c:v>3</c:v>
                </c:pt>
                <c:pt idx="2">
                  <c:v>3</c:v>
                </c:pt>
                <c:pt idx="3">
                  <c:v>3</c:v>
                </c:pt>
                <c:pt idx="4">
                  <c:v>3</c:v>
                </c:pt>
                <c:pt idx="5">
                  <c:v>3</c:v>
                </c:pt>
                <c:pt idx="6">
                  <c:v>3</c:v>
                </c:pt>
                <c:pt idx="7">
                  <c:v>3</c:v>
                </c:pt>
                <c:pt idx="8">
                  <c:v>3</c:v>
                </c:pt>
                <c:pt idx="9">
                  <c:v>3</c:v>
                </c:pt>
              </c:numCache>
            </c:numRef>
          </c:val>
          <c:smooth val="0"/>
        </c:ser>
        <c:ser>
          <c:idx val="1"/>
          <c:order val="1"/>
          <c:tx>
            <c:strRef>
              <c:f>Sheet1!$C$28</c:f>
              <c:strCache>
                <c:ptCount val="1"/>
                <c:pt idx="0">
                  <c:v>Fitch</c:v>
                </c:pt>
              </c:strCache>
            </c:strRef>
          </c:tx>
          <c:val>
            <c:numRef>
              <c:f>Sheet1!$D$28:$M$28</c:f>
              <c:numCache>
                <c:formatCode>General</c:formatCode>
                <c:ptCount val="10"/>
                <c:pt idx="0">
                  <c:v>2</c:v>
                </c:pt>
                <c:pt idx="1">
                  <c:v>2</c:v>
                </c:pt>
                <c:pt idx="2">
                  <c:v>2</c:v>
                </c:pt>
                <c:pt idx="3">
                  <c:v>2</c:v>
                </c:pt>
                <c:pt idx="4">
                  <c:v>2</c:v>
                </c:pt>
                <c:pt idx="5">
                  <c:v>2</c:v>
                </c:pt>
                <c:pt idx="6">
                  <c:v>2</c:v>
                </c:pt>
                <c:pt idx="7">
                  <c:v>2</c:v>
                </c:pt>
                <c:pt idx="8">
                  <c:v>2</c:v>
                </c:pt>
                <c:pt idx="9">
                  <c:v>2</c:v>
                </c:pt>
              </c:numCache>
            </c:numRef>
          </c:val>
          <c:smooth val="0"/>
        </c:ser>
        <c:ser>
          <c:idx val="2"/>
          <c:order val="2"/>
          <c:tx>
            <c:strRef>
              <c:f>Sheet1!$C$29</c:f>
              <c:strCache>
                <c:ptCount val="1"/>
                <c:pt idx="0">
                  <c:v>S&amp;P</c:v>
                </c:pt>
              </c:strCache>
            </c:strRef>
          </c:tx>
          <c:val>
            <c:numRef>
              <c:f>Sheet1!$D$29:$M$29</c:f>
              <c:numCache>
                <c:formatCode>General</c:formatCode>
                <c:ptCount val="10"/>
                <c:pt idx="0">
                  <c:v>1</c:v>
                </c:pt>
                <c:pt idx="1">
                  <c:v>1</c:v>
                </c:pt>
                <c:pt idx="2">
                  <c:v>1</c:v>
                </c:pt>
                <c:pt idx="3">
                  <c:v>1</c:v>
                </c:pt>
                <c:pt idx="4">
                  <c:v>1</c:v>
                </c:pt>
                <c:pt idx="5">
                  <c:v>1</c:v>
                </c:pt>
                <c:pt idx="6">
                  <c:v>1</c:v>
                </c:pt>
                <c:pt idx="7">
                  <c:v>1</c:v>
                </c:pt>
                <c:pt idx="8">
                  <c:v>1</c:v>
                </c:pt>
                <c:pt idx="9">
                  <c:v>1</c:v>
                </c:pt>
              </c:numCache>
            </c:numRef>
          </c:val>
          <c:smooth val="0"/>
        </c:ser>
        <c:dLbls>
          <c:showLegendKey val="0"/>
          <c:showVal val="0"/>
          <c:showCatName val="0"/>
          <c:showSerName val="0"/>
          <c:showPercent val="0"/>
          <c:showBubbleSize val="0"/>
        </c:dLbls>
        <c:marker val="1"/>
        <c:smooth val="0"/>
        <c:axId val="315036512"/>
        <c:axId val="315036904"/>
      </c:lineChart>
      <c:catAx>
        <c:axId val="315036512"/>
        <c:scaling>
          <c:orientation val="minMax"/>
        </c:scaling>
        <c:delete val="0"/>
        <c:axPos val="b"/>
        <c:majorTickMark val="out"/>
        <c:minorTickMark val="none"/>
        <c:tickLblPos val="none"/>
        <c:spPr>
          <a:solidFill>
            <a:srgbClr val="92D050"/>
          </a:solidFill>
          <a:ln>
            <a:noFill/>
          </a:ln>
        </c:spPr>
        <c:crossAx val="315036904"/>
        <c:crosses val="autoZero"/>
        <c:auto val="1"/>
        <c:lblAlgn val="ctr"/>
        <c:lblOffset val="100"/>
        <c:noMultiLvlLbl val="0"/>
      </c:catAx>
      <c:valAx>
        <c:axId val="315036904"/>
        <c:scaling>
          <c:orientation val="minMax"/>
          <c:max val="3"/>
          <c:min val="1"/>
        </c:scaling>
        <c:delete val="0"/>
        <c:axPos val="l"/>
        <c:majorGridlines>
          <c:spPr>
            <a:ln w="0">
              <a:solidFill>
                <a:srgbClr val="FFFFFF"/>
              </a:solidFill>
            </a:ln>
          </c:spPr>
        </c:majorGridlines>
        <c:numFmt formatCode="General" sourceLinked="1"/>
        <c:majorTickMark val="out"/>
        <c:minorTickMark val="none"/>
        <c:tickLblPos val="none"/>
        <c:spPr>
          <a:ln>
            <a:noFill/>
          </a:ln>
        </c:spPr>
        <c:crossAx val="315036512"/>
        <c:crosses val="autoZero"/>
        <c:crossBetween val="between"/>
        <c:majorUnit val="1"/>
      </c:valAx>
      <c:spPr>
        <a:noFill/>
        <a:ln w="25400">
          <a:noFill/>
        </a:ln>
      </c:spPr>
    </c:plotArea>
    <c:plotVisOnly val="1"/>
    <c:dispBlanksAs val="gap"/>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DFA364-FDF5-4F75-8890-FDF822EAE62F}" type="doc">
      <dgm:prSet loTypeId="urn:microsoft.com/office/officeart/2005/8/layout/gear1" loCatId="cycle" qsTypeId="urn:microsoft.com/office/officeart/2005/8/quickstyle/simple1" qsCatId="simple" csTypeId="urn:microsoft.com/office/officeart/2005/8/colors/colorful5" csCatId="colorful" phldr="1"/>
      <dgm:spPr/>
      <dgm:t>
        <a:bodyPr/>
        <a:lstStyle/>
        <a:p>
          <a:endParaRPr lang="en-US"/>
        </a:p>
      </dgm:t>
    </dgm:pt>
    <dgm:pt modelId="{7078120C-4F1C-44A9-ADC9-A06ADAB2310F}">
      <dgm:prSet phldrT="[Text]" custT="1"/>
      <dgm:spPr>
        <a:solidFill>
          <a:srgbClr val="0070C0"/>
        </a:solidFill>
      </dgm:spPr>
      <dgm:t>
        <a:bodyPr/>
        <a:lstStyle/>
        <a:p>
          <a:r>
            <a:rPr lang="en-US" sz="4000" dirty="0" smtClean="0">
              <a:solidFill>
                <a:srgbClr val="000000"/>
              </a:solidFill>
            </a:rPr>
            <a:t>Coal</a:t>
          </a:r>
          <a:endParaRPr lang="en-US" sz="4000" dirty="0">
            <a:solidFill>
              <a:srgbClr val="000000"/>
            </a:solidFill>
          </a:endParaRPr>
        </a:p>
      </dgm:t>
    </dgm:pt>
    <dgm:pt modelId="{4E707273-9812-4320-95D4-64470CEFED45}" type="parTrans" cxnId="{57475936-48D4-4A32-B2B3-3B26F8A306E5}">
      <dgm:prSet/>
      <dgm:spPr/>
      <dgm:t>
        <a:bodyPr/>
        <a:lstStyle/>
        <a:p>
          <a:endParaRPr lang="en-US"/>
        </a:p>
      </dgm:t>
    </dgm:pt>
    <dgm:pt modelId="{98F626CB-E58E-4174-9848-F7BBA59129D1}" type="sibTrans" cxnId="{57475936-48D4-4A32-B2B3-3B26F8A306E5}">
      <dgm:prSet/>
      <dgm:spPr>
        <a:gradFill rotWithShape="0">
          <a:gsLst>
            <a:gs pos="0">
              <a:srgbClr val="00B0F0"/>
            </a:gs>
            <a:gs pos="92000">
              <a:srgbClr val="FFC000"/>
            </a:gs>
            <a:gs pos="100000">
              <a:schemeClr val="accent1">
                <a:tint val="23500"/>
                <a:satMod val="160000"/>
              </a:schemeClr>
            </a:gs>
          </a:gsLst>
          <a:lin ang="5400000" scaled="0"/>
        </a:gradFill>
      </dgm:spPr>
      <dgm:t>
        <a:bodyPr/>
        <a:lstStyle/>
        <a:p>
          <a:endParaRPr lang="en-US"/>
        </a:p>
      </dgm:t>
    </dgm:pt>
    <dgm:pt modelId="{A815278B-8C2F-4CA5-BCE5-1FA1F6756349}">
      <dgm:prSet phldrT="[Text]"/>
      <dgm:spPr>
        <a:solidFill>
          <a:srgbClr val="FFC000"/>
        </a:solidFill>
      </dgm:spPr>
      <dgm:t>
        <a:bodyPr/>
        <a:lstStyle/>
        <a:p>
          <a:r>
            <a:rPr lang="en-US" dirty="0" smtClean="0">
              <a:solidFill>
                <a:srgbClr val="000000"/>
              </a:solidFill>
            </a:rPr>
            <a:t>Purchased Power</a:t>
          </a:r>
          <a:endParaRPr lang="en-US" dirty="0">
            <a:solidFill>
              <a:srgbClr val="000000"/>
            </a:solidFill>
          </a:endParaRPr>
        </a:p>
      </dgm:t>
    </dgm:pt>
    <dgm:pt modelId="{043960F8-40F2-4F8B-BE6A-9E644688439B}" type="parTrans" cxnId="{13A8F282-4684-42B3-A83A-C0C8C0BA9004}">
      <dgm:prSet/>
      <dgm:spPr/>
      <dgm:t>
        <a:bodyPr/>
        <a:lstStyle/>
        <a:p>
          <a:endParaRPr lang="en-US"/>
        </a:p>
      </dgm:t>
    </dgm:pt>
    <dgm:pt modelId="{9BEC6AD0-1558-4ABA-BE59-792D59A38DD6}" type="sibTrans" cxnId="{13A8F282-4684-42B3-A83A-C0C8C0BA9004}">
      <dgm:prSet/>
      <dgm:spPr>
        <a:gradFill rotWithShape="0">
          <a:gsLst>
            <a:gs pos="0">
              <a:srgbClr val="FFC000"/>
            </a:gs>
            <a:gs pos="92000">
              <a:srgbClr val="00B0F0"/>
            </a:gs>
            <a:gs pos="100000">
              <a:schemeClr val="accent1">
                <a:tint val="23500"/>
                <a:satMod val="160000"/>
              </a:schemeClr>
            </a:gs>
          </a:gsLst>
          <a:lin ang="5400000" scaled="0"/>
        </a:gradFill>
      </dgm:spPr>
      <dgm:t>
        <a:bodyPr/>
        <a:lstStyle/>
        <a:p>
          <a:endParaRPr lang="en-US"/>
        </a:p>
      </dgm:t>
    </dgm:pt>
    <dgm:pt modelId="{DD3E2FC0-1A45-485F-9221-DCB8FBED133E}">
      <dgm:prSet phldrT="[Text]" custT="1"/>
      <dgm:spPr>
        <a:solidFill>
          <a:srgbClr val="33CC33"/>
        </a:solidFill>
      </dgm:spPr>
      <dgm:t>
        <a:bodyPr/>
        <a:lstStyle/>
        <a:p>
          <a:r>
            <a:rPr lang="en-US" sz="2000" dirty="0" smtClean="0">
              <a:solidFill>
                <a:srgbClr val="000000"/>
              </a:solidFill>
            </a:rPr>
            <a:t>Natural Gas</a:t>
          </a:r>
          <a:endParaRPr lang="en-US" sz="2000" dirty="0">
            <a:solidFill>
              <a:srgbClr val="000000"/>
            </a:solidFill>
          </a:endParaRPr>
        </a:p>
      </dgm:t>
    </dgm:pt>
    <dgm:pt modelId="{1C834F06-2487-4FB0-8BEF-F35C1EBC0B49}" type="parTrans" cxnId="{E747D482-B5B2-4CA8-AE86-A60F6EA8E123}">
      <dgm:prSet/>
      <dgm:spPr/>
      <dgm:t>
        <a:bodyPr/>
        <a:lstStyle/>
        <a:p>
          <a:endParaRPr lang="en-US"/>
        </a:p>
      </dgm:t>
    </dgm:pt>
    <dgm:pt modelId="{E0CF2F8C-F13D-43AD-8A91-A5090B6989ED}" type="sibTrans" cxnId="{E747D482-B5B2-4CA8-AE86-A60F6EA8E123}">
      <dgm:prSet/>
      <dgm:spPr>
        <a:gradFill rotWithShape="0">
          <a:gsLst>
            <a:gs pos="0">
              <a:srgbClr val="FFC000"/>
            </a:gs>
            <a:gs pos="92000">
              <a:srgbClr val="00B0F0"/>
            </a:gs>
            <a:gs pos="100000">
              <a:schemeClr val="accent1">
                <a:tint val="23500"/>
                <a:satMod val="160000"/>
              </a:schemeClr>
            </a:gs>
          </a:gsLst>
          <a:lin ang="5400000" scaled="0"/>
        </a:gradFill>
      </dgm:spPr>
      <dgm:t>
        <a:bodyPr/>
        <a:lstStyle/>
        <a:p>
          <a:endParaRPr lang="en-US"/>
        </a:p>
      </dgm:t>
    </dgm:pt>
    <dgm:pt modelId="{114F5644-4F9A-4DAE-8086-22E695AA585B}" type="pres">
      <dgm:prSet presAssocID="{F2DFA364-FDF5-4F75-8890-FDF822EAE62F}" presName="composite" presStyleCnt="0">
        <dgm:presLayoutVars>
          <dgm:chMax val="3"/>
          <dgm:animLvl val="lvl"/>
          <dgm:resizeHandles val="exact"/>
        </dgm:presLayoutVars>
      </dgm:prSet>
      <dgm:spPr/>
      <dgm:t>
        <a:bodyPr/>
        <a:lstStyle/>
        <a:p>
          <a:endParaRPr lang="en-US"/>
        </a:p>
      </dgm:t>
    </dgm:pt>
    <dgm:pt modelId="{070B3D92-366C-4176-AACC-B69820C34413}" type="pres">
      <dgm:prSet presAssocID="{7078120C-4F1C-44A9-ADC9-A06ADAB2310F}" presName="gear1" presStyleLbl="node1" presStyleIdx="0" presStyleCnt="3" custScaleX="121073" custScaleY="107453" custLinFactNeighborX="-5172" custLinFactNeighborY="-1871">
        <dgm:presLayoutVars>
          <dgm:chMax val="1"/>
          <dgm:bulletEnabled val="1"/>
        </dgm:presLayoutVars>
      </dgm:prSet>
      <dgm:spPr/>
      <dgm:t>
        <a:bodyPr/>
        <a:lstStyle/>
        <a:p>
          <a:endParaRPr lang="en-US"/>
        </a:p>
      </dgm:t>
    </dgm:pt>
    <dgm:pt modelId="{F76C1801-5D2A-42F1-9EB1-1C5BE4867DEE}" type="pres">
      <dgm:prSet presAssocID="{7078120C-4F1C-44A9-ADC9-A06ADAB2310F}" presName="gear1srcNode" presStyleLbl="node1" presStyleIdx="0" presStyleCnt="3"/>
      <dgm:spPr/>
      <dgm:t>
        <a:bodyPr/>
        <a:lstStyle/>
        <a:p>
          <a:endParaRPr lang="en-US"/>
        </a:p>
      </dgm:t>
    </dgm:pt>
    <dgm:pt modelId="{6F1B3765-04A4-4B36-8F62-B084FF424751}" type="pres">
      <dgm:prSet presAssocID="{7078120C-4F1C-44A9-ADC9-A06ADAB2310F}" presName="gear1dstNode" presStyleLbl="node1" presStyleIdx="0" presStyleCnt="3"/>
      <dgm:spPr/>
      <dgm:t>
        <a:bodyPr/>
        <a:lstStyle/>
        <a:p>
          <a:endParaRPr lang="en-US"/>
        </a:p>
      </dgm:t>
    </dgm:pt>
    <dgm:pt modelId="{DB4A569C-1BD1-492A-A258-713331E1C397}" type="pres">
      <dgm:prSet presAssocID="{A815278B-8C2F-4CA5-BCE5-1FA1F6756349}" presName="gear2" presStyleLbl="node1" presStyleIdx="1" presStyleCnt="3" custScaleX="142396" custScaleY="127104" custLinFactNeighborX="-589" custLinFactNeighborY="-5544">
        <dgm:presLayoutVars>
          <dgm:chMax val="1"/>
          <dgm:bulletEnabled val="1"/>
        </dgm:presLayoutVars>
      </dgm:prSet>
      <dgm:spPr/>
      <dgm:t>
        <a:bodyPr/>
        <a:lstStyle/>
        <a:p>
          <a:endParaRPr lang="en-US"/>
        </a:p>
      </dgm:t>
    </dgm:pt>
    <dgm:pt modelId="{45851F5B-C173-4B65-9532-86EE1B6F41E0}" type="pres">
      <dgm:prSet presAssocID="{A815278B-8C2F-4CA5-BCE5-1FA1F6756349}" presName="gear2srcNode" presStyleLbl="node1" presStyleIdx="1" presStyleCnt="3"/>
      <dgm:spPr/>
      <dgm:t>
        <a:bodyPr/>
        <a:lstStyle/>
        <a:p>
          <a:endParaRPr lang="en-US"/>
        </a:p>
      </dgm:t>
    </dgm:pt>
    <dgm:pt modelId="{B97B8ECA-3AEA-4857-A364-A7C727E5765B}" type="pres">
      <dgm:prSet presAssocID="{A815278B-8C2F-4CA5-BCE5-1FA1F6756349}" presName="gear2dstNode" presStyleLbl="node1" presStyleIdx="1" presStyleCnt="3"/>
      <dgm:spPr/>
      <dgm:t>
        <a:bodyPr/>
        <a:lstStyle/>
        <a:p>
          <a:endParaRPr lang="en-US"/>
        </a:p>
      </dgm:t>
    </dgm:pt>
    <dgm:pt modelId="{3AA901BF-E761-47B4-BBD0-6DE1B7597893}" type="pres">
      <dgm:prSet presAssocID="{DD3E2FC0-1A45-485F-9221-DCB8FBED133E}" presName="gear3" presStyleLbl="node1" presStyleIdx="2" presStyleCnt="3" custScaleX="142396" custScaleY="127104" custLinFactNeighborY="1672"/>
      <dgm:spPr/>
      <dgm:t>
        <a:bodyPr/>
        <a:lstStyle/>
        <a:p>
          <a:endParaRPr lang="en-US"/>
        </a:p>
      </dgm:t>
    </dgm:pt>
    <dgm:pt modelId="{2E99BB9B-DB16-4377-8993-515C68FAABF4}" type="pres">
      <dgm:prSet presAssocID="{DD3E2FC0-1A45-485F-9221-DCB8FBED133E}" presName="gear3tx" presStyleLbl="node1" presStyleIdx="2" presStyleCnt="3">
        <dgm:presLayoutVars>
          <dgm:chMax val="1"/>
          <dgm:bulletEnabled val="1"/>
        </dgm:presLayoutVars>
      </dgm:prSet>
      <dgm:spPr/>
      <dgm:t>
        <a:bodyPr/>
        <a:lstStyle/>
        <a:p>
          <a:endParaRPr lang="en-US"/>
        </a:p>
      </dgm:t>
    </dgm:pt>
    <dgm:pt modelId="{0E3B0C5C-2CB9-46B2-9EF6-F12221590A21}" type="pres">
      <dgm:prSet presAssocID="{DD3E2FC0-1A45-485F-9221-DCB8FBED133E}" presName="gear3srcNode" presStyleLbl="node1" presStyleIdx="2" presStyleCnt="3"/>
      <dgm:spPr/>
      <dgm:t>
        <a:bodyPr/>
        <a:lstStyle/>
        <a:p>
          <a:endParaRPr lang="en-US"/>
        </a:p>
      </dgm:t>
    </dgm:pt>
    <dgm:pt modelId="{DE069DCE-C637-4FB8-9FBC-9932C6E47CE0}" type="pres">
      <dgm:prSet presAssocID="{DD3E2FC0-1A45-485F-9221-DCB8FBED133E}" presName="gear3dstNode" presStyleLbl="node1" presStyleIdx="2" presStyleCnt="3"/>
      <dgm:spPr/>
      <dgm:t>
        <a:bodyPr/>
        <a:lstStyle/>
        <a:p>
          <a:endParaRPr lang="en-US"/>
        </a:p>
      </dgm:t>
    </dgm:pt>
    <dgm:pt modelId="{5A47B904-1383-45E4-9A5F-DACCC08215D8}" type="pres">
      <dgm:prSet presAssocID="{98F626CB-E58E-4174-9848-F7BBA59129D1}" presName="connector1" presStyleLbl="sibTrans2D1" presStyleIdx="0" presStyleCnt="3" custLinFactNeighborX="-9426" custLinFactNeighborY="1309"/>
      <dgm:spPr/>
      <dgm:t>
        <a:bodyPr/>
        <a:lstStyle/>
        <a:p>
          <a:endParaRPr lang="en-US"/>
        </a:p>
      </dgm:t>
    </dgm:pt>
    <dgm:pt modelId="{773D18F7-5104-4716-B9B4-05F453DC5C74}" type="pres">
      <dgm:prSet presAssocID="{9BEC6AD0-1558-4ABA-BE59-792D59A38DD6}" presName="connector2" presStyleLbl="sibTrans2D1" presStyleIdx="1" presStyleCnt="3" custLinFactNeighborX="-2107" custLinFactNeighborY="4960"/>
      <dgm:spPr/>
      <dgm:t>
        <a:bodyPr/>
        <a:lstStyle/>
        <a:p>
          <a:endParaRPr lang="en-US"/>
        </a:p>
      </dgm:t>
    </dgm:pt>
    <dgm:pt modelId="{49728226-BA30-43A9-8D76-59DBC8E25B91}" type="pres">
      <dgm:prSet presAssocID="{E0CF2F8C-F13D-43AD-8A91-A5090B6989ED}" presName="connector3" presStyleLbl="sibTrans2D1" presStyleIdx="2" presStyleCnt="3" custAng="779303" custLinFactNeighborX="-1074" custLinFactNeighborY="11795"/>
      <dgm:spPr/>
      <dgm:t>
        <a:bodyPr/>
        <a:lstStyle/>
        <a:p>
          <a:endParaRPr lang="en-US"/>
        </a:p>
      </dgm:t>
    </dgm:pt>
  </dgm:ptLst>
  <dgm:cxnLst>
    <dgm:cxn modelId="{41A6F432-ACEF-460A-9A6E-50E82DEF6CDA}" type="presOf" srcId="{A815278B-8C2F-4CA5-BCE5-1FA1F6756349}" destId="{B97B8ECA-3AEA-4857-A364-A7C727E5765B}" srcOrd="2" destOrd="0" presId="urn:microsoft.com/office/officeart/2005/8/layout/gear1"/>
    <dgm:cxn modelId="{9B96E521-255D-40E6-807B-ADBADBAFE2D1}" type="presOf" srcId="{7078120C-4F1C-44A9-ADC9-A06ADAB2310F}" destId="{070B3D92-366C-4176-AACC-B69820C34413}" srcOrd="0" destOrd="0" presId="urn:microsoft.com/office/officeart/2005/8/layout/gear1"/>
    <dgm:cxn modelId="{1CACC215-0B09-4963-8347-C36C3287103B}" type="presOf" srcId="{DD3E2FC0-1A45-485F-9221-DCB8FBED133E}" destId="{0E3B0C5C-2CB9-46B2-9EF6-F12221590A21}" srcOrd="2" destOrd="0" presId="urn:microsoft.com/office/officeart/2005/8/layout/gear1"/>
    <dgm:cxn modelId="{F0BE593C-774E-4AC6-8F5C-C75A91D216C1}" type="presOf" srcId="{DD3E2FC0-1A45-485F-9221-DCB8FBED133E}" destId="{2E99BB9B-DB16-4377-8993-515C68FAABF4}" srcOrd="1" destOrd="0" presId="urn:microsoft.com/office/officeart/2005/8/layout/gear1"/>
    <dgm:cxn modelId="{AB15272C-65BB-4F39-9E09-E31D42B3F871}" type="presOf" srcId="{A815278B-8C2F-4CA5-BCE5-1FA1F6756349}" destId="{45851F5B-C173-4B65-9532-86EE1B6F41E0}" srcOrd="1" destOrd="0" presId="urn:microsoft.com/office/officeart/2005/8/layout/gear1"/>
    <dgm:cxn modelId="{E29A0B1C-F384-4B70-82BB-2A320673DAC5}" type="presOf" srcId="{7078120C-4F1C-44A9-ADC9-A06ADAB2310F}" destId="{6F1B3765-04A4-4B36-8F62-B084FF424751}" srcOrd="2" destOrd="0" presId="urn:microsoft.com/office/officeart/2005/8/layout/gear1"/>
    <dgm:cxn modelId="{57475936-48D4-4A32-B2B3-3B26F8A306E5}" srcId="{F2DFA364-FDF5-4F75-8890-FDF822EAE62F}" destId="{7078120C-4F1C-44A9-ADC9-A06ADAB2310F}" srcOrd="0" destOrd="0" parTransId="{4E707273-9812-4320-95D4-64470CEFED45}" sibTransId="{98F626CB-E58E-4174-9848-F7BBA59129D1}"/>
    <dgm:cxn modelId="{85D31318-CDCE-438D-8B3B-F2C40B0927CF}" type="presOf" srcId="{9BEC6AD0-1558-4ABA-BE59-792D59A38DD6}" destId="{773D18F7-5104-4716-B9B4-05F453DC5C74}" srcOrd="0" destOrd="0" presId="urn:microsoft.com/office/officeart/2005/8/layout/gear1"/>
    <dgm:cxn modelId="{C4BE6604-B872-45B1-8C5A-E3929A6F8579}" type="presOf" srcId="{F2DFA364-FDF5-4F75-8890-FDF822EAE62F}" destId="{114F5644-4F9A-4DAE-8086-22E695AA585B}" srcOrd="0" destOrd="0" presId="urn:microsoft.com/office/officeart/2005/8/layout/gear1"/>
    <dgm:cxn modelId="{BB1AD4D5-58F6-4505-8E48-E38F7404DD48}" type="presOf" srcId="{A815278B-8C2F-4CA5-BCE5-1FA1F6756349}" destId="{DB4A569C-1BD1-492A-A258-713331E1C397}" srcOrd="0" destOrd="0" presId="urn:microsoft.com/office/officeart/2005/8/layout/gear1"/>
    <dgm:cxn modelId="{9C63CBAC-1B3B-4DDD-9241-B7879E5ECA51}" type="presOf" srcId="{DD3E2FC0-1A45-485F-9221-DCB8FBED133E}" destId="{3AA901BF-E761-47B4-BBD0-6DE1B7597893}" srcOrd="0" destOrd="0" presId="urn:microsoft.com/office/officeart/2005/8/layout/gear1"/>
    <dgm:cxn modelId="{562750D1-7DB9-47EA-91DF-75D8D2CD413D}" type="presOf" srcId="{E0CF2F8C-F13D-43AD-8A91-A5090B6989ED}" destId="{49728226-BA30-43A9-8D76-59DBC8E25B91}" srcOrd="0" destOrd="0" presId="urn:microsoft.com/office/officeart/2005/8/layout/gear1"/>
    <dgm:cxn modelId="{D74D87D2-14D3-4EF2-93BA-A819763D269A}" type="presOf" srcId="{DD3E2FC0-1A45-485F-9221-DCB8FBED133E}" destId="{DE069DCE-C637-4FB8-9FBC-9932C6E47CE0}" srcOrd="3" destOrd="0" presId="urn:microsoft.com/office/officeart/2005/8/layout/gear1"/>
    <dgm:cxn modelId="{630E9BDC-476E-4CFB-A744-43FBB86AE602}" type="presOf" srcId="{98F626CB-E58E-4174-9848-F7BBA59129D1}" destId="{5A47B904-1383-45E4-9A5F-DACCC08215D8}" srcOrd="0" destOrd="0" presId="urn:microsoft.com/office/officeart/2005/8/layout/gear1"/>
    <dgm:cxn modelId="{E747D482-B5B2-4CA8-AE86-A60F6EA8E123}" srcId="{F2DFA364-FDF5-4F75-8890-FDF822EAE62F}" destId="{DD3E2FC0-1A45-485F-9221-DCB8FBED133E}" srcOrd="2" destOrd="0" parTransId="{1C834F06-2487-4FB0-8BEF-F35C1EBC0B49}" sibTransId="{E0CF2F8C-F13D-43AD-8A91-A5090B6989ED}"/>
    <dgm:cxn modelId="{6A124732-23F5-42AD-AC9A-6B194869727E}" type="presOf" srcId="{7078120C-4F1C-44A9-ADC9-A06ADAB2310F}" destId="{F76C1801-5D2A-42F1-9EB1-1C5BE4867DEE}" srcOrd="1" destOrd="0" presId="urn:microsoft.com/office/officeart/2005/8/layout/gear1"/>
    <dgm:cxn modelId="{13A8F282-4684-42B3-A83A-C0C8C0BA9004}" srcId="{F2DFA364-FDF5-4F75-8890-FDF822EAE62F}" destId="{A815278B-8C2F-4CA5-BCE5-1FA1F6756349}" srcOrd="1" destOrd="0" parTransId="{043960F8-40F2-4F8B-BE6A-9E644688439B}" sibTransId="{9BEC6AD0-1558-4ABA-BE59-792D59A38DD6}"/>
    <dgm:cxn modelId="{91516972-AA3B-4D71-89DA-2119016E24AB}" type="presParOf" srcId="{114F5644-4F9A-4DAE-8086-22E695AA585B}" destId="{070B3D92-366C-4176-AACC-B69820C34413}" srcOrd="0" destOrd="0" presId="urn:microsoft.com/office/officeart/2005/8/layout/gear1"/>
    <dgm:cxn modelId="{86633748-8182-4148-8928-549BF2F654AE}" type="presParOf" srcId="{114F5644-4F9A-4DAE-8086-22E695AA585B}" destId="{F76C1801-5D2A-42F1-9EB1-1C5BE4867DEE}" srcOrd="1" destOrd="0" presId="urn:microsoft.com/office/officeart/2005/8/layout/gear1"/>
    <dgm:cxn modelId="{E46ADB05-FA29-420E-926A-E835AFFC5066}" type="presParOf" srcId="{114F5644-4F9A-4DAE-8086-22E695AA585B}" destId="{6F1B3765-04A4-4B36-8F62-B084FF424751}" srcOrd="2" destOrd="0" presId="urn:microsoft.com/office/officeart/2005/8/layout/gear1"/>
    <dgm:cxn modelId="{CC08A760-A200-4BC4-9D7B-8892F3C8642E}" type="presParOf" srcId="{114F5644-4F9A-4DAE-8086-22E695AA585B}" destId="{DB4A569C-1BD1-492A-A258-713331E1C397}" srcOrd="3" destOrd="0" presId="urn:microsoft.com/office/officeart/2005/8/layout/gear1"/>
    <dgm:cxn modelId="{BEDDAFCF-5D9F-413D-BCB9-E2BA0C5ADA6F}" type="presParOf" srcId="{114F5644-4F9A-4DAE-8086-22E695AA585B}" destId="{45851F5B-C173-4B65-9532-86EE1B6F41E0}" srcOrd="4" destOrd="0" presId="urn:microsoft.com/office/officeart/2005/8/layout/gear1"/>
    <dgm:cxn modelId="{CFB5F931-36A3-4E6F-A02F-6B5D18CE40EB}" type="presParOf" srcId="{114F5644-4F9A-4DAE-8086-22E695AA585B}" destId="{B97B8ECA-3AEA-4857-A364-A7C727E5765B}" srcOrd="5" destOrd="0" presId="urn:microsoft.com/office/officeart/2005/8/layout/gear1"/>
    <dgm:cxn modelId="{8A936912-3556-4539-9CD4-4F3A76D3C6BE}" type="presParOf" srcId="{114F5644-4F9A-4DAE-8086-22E695AA585B}" destId="{3AA901BF-E761-47B4-BBD0-6DE1B7597893}" srcOrd="6" destOrd="0" presId="urn:microsoft.com/office/officeart/2005/8/layout/gear1"/>
    <dgm:cxn modelId="{99C8B26E-5BDA-44DF-B665-808ACD1FBFCC}" type="presParOf" srcId="{114F5644-4F9A-4DAE-8086-22E695AA585B}" destId="{2E99BB9B-DB16-4377-8993-515C68FAABF4}" srcOrd="7" destOrd="0" presId="urn:microsoft.com/office/officeart/2005/8/layout/gear1"/>
    <dgm:cxn modelId="{EF383179-3A52-494D-8D32-C2D169325FD3}" type="presParOf" srcId="{114F5644-4F9A-4DAE-8086-22E695AA585B}" destId="{0E3B0C5C-2CB9-46B2-9EF6-F12221590A21}" srcOrd="8" destOrd="0" presId="urn:microsoft.com/office/officeart/2005/8/layout/gear1"/>
    <dgm:cxn modelId="{CC8DE352-4DF8-4D90-9C7A-C5B4E2786385}" type="presParOf" srcId="{114F5644-4F9A-4DAE-8086-22E695AA585B}" destId="{DE069DCE-C637-4FB8-9FBC-9932C6E47CE0}" srcOrd="9" destOrd="0" presId="urn:microsoft.com/office/officeart/2005/8/layout/gear1"/>
    <dgm:cxn modelId="{2B13EA5B-361F-4067-81D8-6B118908CF26}" type="presParOf" srcId="{114F5644-4F9A-4DAE-8086-22E695AA585B}" destId="{5A47B904-1383-45E4-9A5F-DACCC08215D8}" srcOrd="10" destOrd="0" presId="urn:microsoft.com/office/officeart/2005/8/layout/gear1"/>
    <dgm:cxn modelId="{A7C888CE-158B-4EE0-824A-0C6F50E812EB}" type="presParOf" srcId="{114F5644-4F9A-4DAE-8086-22E695AA585B}" destId="{773D18F7-5104-4716-B9B4-05F453DC5C74}" srcOrd="11" destOrd="0" presId="urn:microsoft.com/office/officeart/2005/8/layout/gear1"/>
    <dgm:cxn modelId="{693A7351-4830-4C3E-BFED-883E98A86A6C}" type="presParOf" srcId="{114F5644-4F9A-4DAE-8086-22E695AA585B}" destId="{49728226-BA30-43A9-8D76-59DBC8E25B9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drawings/drawing1.xml><?xml version="1.0" encoding="utf-8"?>
<c:userShapes xmlns:c="http://schemas.openxmlformats.org/drawingml/2006/chart">
  <cdr:relSizeAnchor xmlns:cdr="http://schemas.openxmlformats.org/drawingml/2006/chartDrawing">
    <cdr:from>
      <cdr:x>0.28929</cdr:x>
      <cdr:y>0.82917</cdr:y>
    </cdr:from>
    <cdr:to>
      <cdr:x>0.9016</cdr:x>
      <cdr:y>0.97032</cdr:y>
    </cdr:to>
    <cdr:sp macro="" textlink="">
      <cdr:nvSpPr>
        <cdr:cNvPr id="2" name="TextBox 1"/>
        <cdr:cNvSpPr txBox="1"/>
      </cdr:nvSpPr>
      <cdr:spPr>
        <a:xfrm xmlns:a="http://schemas.openxmlformats.org/drawingml/2006/main">
          <a:off x="1070375" y="2541341"/>
          <a:ext cx="2265531" cy="43263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0.44311</cdr:x>
      <cdr:y>0.82158</cdr:y>
    </cdr:from>
    <cdr:to>
      <cdr:x>0.54414</cdr:x>
      <cdr:y>0.89188</cdr:y>
    </cdr:to>
    <cdr:sp macro="" textlink="">
      <cdr:nvSpPr>
        <cdr:cNvPr id="8" name="TextBox 18"/>
        <cdr:cNvSpPr txBox="1"/>
      </cdr:nvSpPr>
      <cdr:spPr>
        <a:xfrm xmlns:a="http://schemas.openxmlformats.org/drawingml/2006/main">
          <a:off x="1608441" y="2518077"/>
          <a:ext cx="366729" cy="2154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1pPr>
          <a:lvl2pPr marL="4572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2pPr>
          <a:lvl3pPr marL="9144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3pPr>
          <a:lvl4pPr marL="13716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4pPr>
          <a:lvl5pPr marL="18288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5pPr>
          <a:lvl6pPr marL="2286000" algn="l" defTabSz="914400" rtl="0" eaLnBrk="1" latinLnBrk="0" hangingPunct="1">
            <a:defRPr sz="1000" b="1" kern="1200">
              <a:solidFill>
                <a:schemeClr val="tx1"/>
              </a:solidFill>
              <a:latin typeface="Arial" charset="0"/>
              <a:ea typeface="ＭＳ Ｐゴシック" charset="-128"/>
              <a:cs typeface="+mn-cs"/>
            </a:defRPr>
          </a:lvl6pPr>
          <a:lvl7pPr marL="2743200" algn="l" defTabSz="914400" rtl="0" eaLnBrk="1" latinLnBrk="0" hangingPunct="1">
            <a:defRPr sz="1000" b="1" kern="1200">
              <a:solidFill>
                <a:schemeClr val="tx1"/>
              </a:solidFill>
              <a:latin typeface="Arial" charset="0"/>
              <a:ea typeface="ＭＳ Ｐゴシック" charset="-128"/>
              <a:cs typeface="+mn-cs"/>
            </a:defRPr>
          </a:lvl7pPr>
          <a:lvl8pPr marL="3200400" algn="l" defTabSz="914400" rtl="0" eaLnBrk="1" latinLnBrk="0" hangingPunct="1">
            <a:defRPr sz="1000" b="1" kern="1200">
              <a:solidFill>
                <a:schemeClr val="tx1"/>
              </a:solidFill>
              <a:latin typeface="Arial" charset="0"/>
              <a:ea typeface="ＭＳ Ｐゴシック" charset="-128"/>
              <a:cs typeface="+mn-cs"/>
            </a:defRPr>
          </a:lvl8pPr>
          <a:lvl9pPr marL="3657600" algn="l" defTabSz="914400" rtl="0" eaLnBrk="1" latinLnBrk="0" hangingPunct="1">
            <a:defRPr sz="1000" b="1" kern="1200">
              <a:solidFill>
                <a:schemeClr val="tx1"/>
              </a:solidFill>
              <a:latin typeface="Arial" charset="0"/>
              <a:ea typeface="ＭＳ Ｐゴシック" charset="-128"/>
              <a:cs typeface="+mn-cs"/>
            </a:defRPr>
          </a:lvl9pPr>
        </a:lstStyle>
        <a:p xmlns:a="http://schemas.openxmlformats.org/drawingml/2006/main">
          <a:pPr>
            <a:spcBef>
              <a:spcPts val="0"/>
            </a:spcBef>
          </a:pPr>
          <a:r>
            <a:rPr lang="en-US" sz="800" b="0" dirty="0">
              <a:solidFill>
                <a:srgbClr val="000000"/>
              </a:solidFill>
            </a:rPr>
            <a:t>JEA</a:t>
          </a:r>
        </a:p>
      </cdr:txBody>
    </cdr:sp>
  </cdr:relSizeAnchor>
  <cdr:relSizeAnchor xmlns:cdr="http://schemas.openxmlformats.org/drawingml/2006/chartDrawing">
    <cdr:from>
      <cdr:x>0.5389</cdr:x>
      <cdr:y>0.81965</cdr:y>
    </cdr:from>
    <cdr:to>
      <cdr:x>0.67986</cdr:x>
      <cdr:y>0.93011</cdr:y>
    </cdr:to>
    <cdr:sp macro="" textlink="">
      <cdr:nvSpPr>
        <cdr:cNvPr id="9" name="TextBox 18"/>
        <cdr:cNvSpPr txBox="1"/>
      </cdr:nvSpPr>
      <cdr:spPr>
        <a:xfrm xmlns:a="http://schemas.openxmlformats.org/drawingml/2006/main">
          <a:off x="1956141" y="2512181"/>
          <a:ext cx="511679"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ts val="0"/>
            </a:spcBef>
          </a:pPr>
          <a:r>
            <a:rPr lang="en-US" sz="800" b="0" dirty="0" smtClean="0">
              <a:solidFill>
                <a:srgbClr val="000000"/>
              </a:solidFill>
            </a:rPr>
            <a:t>CPS</a:t>
          </a:r>
        </a:p>
        <a:p xmlns:a="http://schemas.openxmlformats.org/drawingml/2006/main">
          <a:pPr algn="ctr">
            <a:spcBef>
              <a:spcPts val="0"/>
            </a:spcBef>
          </a:pPr>
          <a:r>
            <a:rPr lang="en-US" sz="800" dirty="0" smtClean="0">
              <a:solidFill>
                <a:srgbClr val="000000"/>
              </a:solidFill>
            </a:rPr>
            <a:t>Energy</a:t>
          </a:r>
          <a:endParaRPr lang="en-US" sz="800" b="0" dirty="0">
            <a:solidFill>
              <a:srgbClr val="000000"/>
            </a:solidFill>
          </a:endParaRPr>
        </a:p>
      </cdr:txBody>
    </cdr:sp>
  </cdr:relSizeAnchor>
  <cdr:relSizeAnchor xmlns:cdr="http://schemas.openxmlformats.org/drawingml/2006/chartDrawing">
    <cdr:from>
      <cdr:x>0.6755</cdr:x>
      <cdr:y>0.81965</cdr:y>
    </cdr:from>
    <cdr:to>
      <cdr:x>0.78693</cdr:x>
      <cdr:y>0.88995</cdr:y>
    </cdr:to>
    <cdr:sp macro="" textlink="">
      <cdr:nvSpPr>
        <cdr:cNvPr id="10" name="TextBox 18"/>
        <cdr:cNvSpPr txBox="1"/>
      </cdr:nvSpPr>
      <cdr:spPr>
        <a:xfrm xmlns:a="http://schemas.openxmlformats.org/drawingml/2006/main">
          <a:off x="2451999" y="2512170"/>
          <a:ext cx="404480" cy="2154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Bef>
              <a:spcPts val="0"/>
            </a:spcBef>
          </a:pPr>
          <a:r>
            <a:rPr lang="en-US" sz="800" b="0" dirty="0">
              <a:solidFill>
                <a:srgbClr val="000000"/>
              </a:solidFill>
            </a:rPr>
            <a:t>OUC</a:t>
          </a:r>
        </a:p>
      </cdr:txBody>
    </cdr:sp>
  </cdr:relSizeAnchor>
  <cdr:relSizeAnchor xmlns:cdr="http://schemas.openxmlformats.org/drawingml/2006/chartDrawing">
    <cdr:from>
      <cdr:x>0.81545</cdr:x>
      <cdr:y>0.81965</cdr:y>
    </cdr:from>
    <cdr:to>
      <cdr:x>0.92462</cdr:x>
      <cdr:y>0.88995</cdr:y>
    </cdr:to>
    <cdr:sp macro="" textlink="">
      <cdr:nvSpPr>
        <cdr:cNvPr id="6" name="TextBox 18"/>
        <cdr:cNvSpPr txBox="1"/>
      </cdr:nvSpPr>
      <cdr:spPr>
        <a:xfrm xmlns:a="http://schemas.openxmlformats.org/drawingml/2006/main">
          <a:off x="2959999" y="2512181"/>
          <a:ext cx="396262" cy="21544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Bef>
              <a:spcPts val="0"/>
            </a:spcBef>
          </a:pPr>
          <a:r>
            <a:rPr lang="en-US" sz="800" b="0" dirty="0" smtClean="0">
              <a:solidFill>
                <a:srgbClr val="000000"/>
              </a:solidFill>
            </a:rPr>
            <a:t>SRP</a:t>
          </a:r>
          <a:endParaRPr lang="en-US" sz="800" b="0" dirty="0">
            <a:solidFill>
              <a:srgbClr val="0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0.28929</cdr:x>
      <cdr:y>0.82917</cdr:y>
    </cdr:from>
    <cdr:to>
      <cdr:x>0.9016</cdr:x>
      <cdr:y>0.97032</cdr:y>
    </cdr:to>
    <cdr:sp macro="" textlink="">
      <cdr:nvSpPr>
        <cdr:cNvPr id="2" name="TextBox 1"/>
        <cdr:cNvSpPr txBox="1"/>
      </cdr:nvSpPr>
      <cdr:spPr>
        <a:xfrm xmlns:a="http://schemas.openxmlformats.org/drawingml/2006/main">
          <a:off x="1070375" y="2541341"/>
          <a:ext cx="2265531" cy="43263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0.74581</cdr:x>
      <cdr:y>0.82873</cdr:y>
    </cdr:from>
    <cdr:to>
      <cdr:x>0.91313</cdr:x>
      <cdr:y>0.93919</cdr:y>
    </cdr:to>
    <cdr:sp macro="" textlink="">
      <cdr:nvSpPr>
        <cdr:cNvPr id="3" name="TextBox 8"/>
        <cdr:cNvSpPr txBox="1"/>
      </cdr:nvSpPr>
      <cdr:spPr>
        <a:xfrm xmlns:a="http://schemas.openxmlformats.org/drawingml/2006/main">
          <a:off x="2759464" y="2540002"/>
          <a:ext cx="619080" cy="33855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1pPr>
          <a:lvl2pPr marL="4572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2pPr>
          <a:lvl3pPr marL="9144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3pPr>
          <a:lvl4pPr marL="13716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4pPr>
          <a:lvl5pPr marL="18288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5pPr>
          <a:lvl6pPr marL="2286000" algn="l" defTabSz="914400" rtl="0" eaLnBrk="1" latinLnBrk="0" hangingPunct="1">
            <a:defRPr sz="1000" b="1" kern="1200">
              <a:solidFill>
                <a:schemeClr val="tx1"/>
              </a:solidFill>
              <a:latin typeface="Arial" charset="0"/>
              <a:ea typeface="ＭＳ Ｐゴシック" charset="-128"/>
              <a:cs typeface="+mn-cs"/>
            </a:defRPr>
          </a:lvl6pPr>
          <a:lvl7pPr marL="2743200" algn="l" defTabSz="914400" rtl="0" eaLnBrk="1" latinLnBrk="0" hangingPunct="1">
            <a:defRPr sz="1000" b="1" kern="1200">
              <a:solidFill>
                <a:schemeClr val="tx1"/>
              </a:solidFill>
              <a:latin typeface="Arial" charset="0"/>
              <a:ea typeface="ＭＳ Ｐゴシック" charset="-128"/>
              <a:cs typeface="+mn-cs"/>
            </a:defRPr>
          </a:lvl7pPr>
          <a:lvl8pPr marL="3200400" algn="l" defTabSz="914400" rtl="0" eaLnBrk="1" latinLnBrk="0" hangingPunct="1">
            <a:defRPr sz="1000" b="1" kern="1200">
              <a:solidFill>
                <a:schemeClr val="tx1"/>
              </a:solidFill>
              <a:latin typeface="Arial" charset="0"/>
              <a:ea typeface="ＭＳ Ｐゴシック" charset="-128"/>
              <a:cs typeface="+mn-cs"/>
            </a:defRPr>
          </a:lvl8pPr>
          <a:lvl9pPr marL="3657600" algn="l" defTabSz="914400" rtl="0" eaLnBrk="1" latinLnBrk="0" hangingPunct="1">
            <a:defRPr sz="1000" b="1" kern="1200">
              <a:solidFill>
                <a:schemeClr val="tx1"/>
              </a:solidFill>
              <a:latin typeface="Arial" charset="0"/>
              <a:ea typeface="ＭＳ Ｐゴシック" charset="-128"/>
              <a:cs typeface="+mn-cs"/>
            </a:defRPr>
          </a:lvl9pPr>
        </a:lstStyle>
        <a:p xmlns:a="http://schemas.openxmlformats.org/drawingml/2006/main">
          <a:pPr algn="ctr">
            <a:spcBef>
              <a:spcPts val="0"/>
            </a:spcBef>
          </a:pPr>
          <a:r>
            <a:rPr lang="en-US" sz="800" b="0" dirty="0">
              <a:solidFill>
                <a:srgbClr val="000000"/>
              </a:solidFill>
            </a:rPr>
            <a:t>Duke</a:t>
          </a:r>
        </a:p>
        <a:p xmlns:a="http://schemas.openxmlformats.org/drawingml/2006/main">
          <a:pPr algn="ctr">
            <a:spcBef>
              <a:spcPts val="0"/>
            </a:spcBef>
          </a:pPr>
          <a:r>
            <a:rPr lang="en-US" sz="800" b="0" dirty="0">
              <a:solidFill>
                <a:srgbClr val="000000"/>
              </a:solidFill>
            </a:rPr>
            <a:t>Carolinas</a:t>
          </a:r>
        </a:p>
      </cdr:txBody>
    </cdr:sp>
  </cdr:relSizeAnchor>
  <cdr:relSizeAnchor xmlns:cdr="http://schemas.openxmlformats.org/drawingml/2006/chartDrawing">
    <cdr:from>
      <cdr:x>0.60015</cdr:x>
      <cdr:y>0.83149</cdr:y>
    </cdr:from>
    <cdr:to>
      <cdr:x>0.76141</cdr:x>
      <cdr:y>0.94195</cdr:y>
    </cdr:to>
    <cdr:sp macro="" textlink="">
      <cdr:nvSpPr>
        <cdr:cNvPr id="5" name="TextBox 8"/>
        <cdr:cNvSpPr txBox="1"/>
      </cdr:nvSpPr>
      <cdr:spPr>
        <a:xfrm xmlns:a="http://schemas.openxmlformats.org/drawingml/2006/main">
          <a:off x="2220555" y="2548468"/>
          <a:ext cx="596658" cy="33855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ts val="0"/>
            </a:spcBef>
          </a:pPr>
          <a:r>
            <a:rPr lang="en-US" sz="800" b="0" dirty="0">
              <a:solidFill>
                <a:srgbClr val="000000"/>
              </a:solidFill>
              <a:latin typeface="Arial" panose="020B0604020202020204" pitchFamily="34" charset="0"/>
              <a:cs typeface="Arial" panose="020B0604020202020204" pitchFamily="34" charset="0"/>
            </a:rPr>
            <a:t>Duke</a:t>
          </a:r>
        </a:p>
        <a:p xmlns:a="http://schemas.openxmlformats.org/drawingml/2006/main">
          <a:pPr algn="ctr">
            <a:spcBef>
              <a:spcPts val="0"/>
            </a:spcBef>
          </a:pPr>
          <a:r>
            <a:rPr lang="en-US" sz="800" b="0" dirty="0">
              <a:solidFill>
                <a:srgbClr val="000000"/>
              </a:solidFill>
              <a:latin typeface="Arial" panose="020B0604020202020204" pitchFamily="34" charset="0"/>
              <a:cs typeface="Arial" panose="020B0604020202020204" pitchFamily="34" charset="0"/>
            </a:rPr>
            <a:t>Progress</a:t>
          </a:r>
        </a:p>
      </cdr:txBody>
    </cdr:sp>
  </cdr:relSizeAnchor>
  <cdr:relSizeAnchor xmlns:cdr="http://schemas.openxmlformats.org/drawingml/2006/chartDrawing">
    <cdr:from>
      <cdr:x>0.3122</cdr:x>
      <cdr:y>0.83149</cdr:y>
    </cdr:from>
    <cdr:to>
      <cdr:x>0.46089</cdr:x>
      <cdr:y>0.90178</cdr:y>
    </cdr:to>
    <cdr:sp macro="" textlink="">
      <cdr:nvSpPr>
        <cdr:cNvPr id="6" name="TextBox 8"/>
        <cdr:cNvSpPr txBox="1"/>
      </cdr:nvSpPr>
      <cdr:spPr>
        <a:xfrm xmlns:a="http://schemas.openxmlformats.org/drawingml/2006/main">
          <a:off x="1155147" y="2548468"/>
          <a:ext cx="550149" cy="21543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ts val="0"/>
            </a:spcBef>
          </a:pPr>
          <a:r>
            <a:rPr lang="en-US" sz="800" b="0" dirty="0">
              <a:solidFill>
                <a:srgbClr val="000000"/>
              </a:solidFill>
              <a:latin typeface="Arial" panose="020B0604020202020204" pitchFamily="34" charset="0"/>
              <a:cs typeface="Arial" panose="020B0604020202020204" pitchFamily="34" charset="0"/>
            </a:rPr>
            <a:t>SCE&amp;G</a:t>
          </a:r>
        </a:p>
      </cdr:txBody>
    </cdr:sp>
  </cdr:relSizeAnchor>
  <cdr:relSizeAnchor xmlns:cdr="http://schemas.openxmlformats.org/drawingml/2006/chartDrawing">
    <cdr:from>
      <cdr:x>0.45436</cdr:x>
      <cdr:y>0.82873</cdr:y>
    </cdr:from>
    <cdr:to>
      <cdr:x>0.60349</cdr:x>
      <cdr:y>0.93919</cdr:y>
    </cdr:to>
    <cdr:sp macro="" textlink="">
      <cdr:nvSpPr>
        <cdr:cNvPr id="7" name="TextBox 8"/>
        <cdr:cNvSpPr txBox="1"/>
      </cdr:nvSpPr>
      <cdr:spPr>
        <a:xfrm xmlns:a="http://schemas.openxmlformats.org/drawingml/2006/main">
          <a:off x="1681127" y="2540002"/>
          <a:ext cx="551777" cy="33855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ts val="0"/>
            </a:spcBef>
          </a:pPr>
          <a:r>
            <a:rPr lang="en-US" sz="800" b="0" dirty="0">
              <a:solidFill>
                <a:srgbClr val="000000"/>
              </a:solidFill>
              <a:latin typeface="Arial" panose="020B0604020202020204" pitchFamily="34" charset="0"/>
              <a:cs typeface="Arial" panose="020B0604020202020204" pitchFamily="34" charset="0"/>
            </a:rPr>
            <a:t>Georgia</a:t>
          </a:r>
        </a:p>
        <a:p xmlns:a="http://schemas.openxmlformats.org/drawingml/2006/main">
          <a:pPr algn="ctr">
            <a:spcBef>
              <a:spcPts val="0"/>
            </a:spcBef>
          </a:pPr>
          <a:r>
            <a:rPr lang="en-US" sz="800" b="0" dirty="0">
              <a:solidFill>
                <a:srgbClr val="000000"/>
              </a:solidFill>
              <a:latin typeface="Arial" panose="020B0604020202020204" pitchFamily="34" charset="0"/>
              <a:cs typeface="Arial" panose="020B0604020202020204" pitchFamily="34" charset="0"/>
            </a:rPr>
            <a:t>Power</a:t>
          </a:r>
        </a:p>
      </cdr:txBody>
    </cdr:sp>
  </cdr:relSizeAnchor>
</c:userShapes>
</file>

<file path=ppt/drawings/drawing3.xml><?xml version="1.0" encoding="utf-8"?>
<c:userShapes xmlns:c="http://schemas.openxmlformats.org/drawingml/2006/chart">
  <cdr:relSizeAnchor xmlns:cdr="http://schemas.openxmlformats.org/drawingml/2006/chartDrawing">
    <cdr:from>
      <cdr:x>0.647</cdr:x>
      <cdr:y>0.10081</cdr:y>
    </cdr:from>
    <cdr:to>
      <cdr:x>0.75</cdr:x>
      <cdr:y>0.29435</cdr:y>
    </cdr:to>
    <cdr:sp macro="" textlink="">
      <cdr:nvSpPr>
        <cdr:cNvPr id="6" name="TextBox 5"/>
        <cdr:cNvSpPr txBox="1"/>
      </cdr:nvSpPr>
      <cdr:spPr>
        <a:xfrm xmlns:a="http://schemas.openxmlformats.org/drawingml/2006/main">
          <a:off x="5743574" y="4762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0.5334</cdr:x>
      <cdr:y>0.05593</cdr:y>
    </cdr:from>
    <cdr:to>
      <cdr:x>0.61709</cdr:x>
      <cdr:y>0.15923</cdr:y>
    </cdr:to>
    <cdr:sp macro="" textlink="">
      <cdr:nvSpPr>
        <cdr:cNvPr id="7" name="TextBox 6"/>
        <cdr:cNvSpPr txBox="1"/>
      </cdr:nvSpPr>
      <cdr:spPr>
        <a:xfrm xmlns:a="http://schemas.openxmlformats.org/drawingml/2006/main">
          <a:off x="4735168" y="264863"/>
          <a:ext cx="742941" cy="489153"/>
        </a:xfrm>
        <a:prstGeom xmlns:a="http://schemas.openxmlformats.org/drawingml/2006/main" prst="rect">
          <a:avLst/>
        </a:prstGeom>
        <a:solidFill xmlns:a="http://schemas.openxmlformats.org/drawingml/2006/main">
          <a:srgbClr val="275937"/>
        </a:solidFill>
      </cdr:spPr>
      <cdr:txBody>
        <a:bodyPr xmlns:a="http://schemas.openxmlformats.org/drawingml/2006/main" vertOverflow="clip" wrap="none" rtlCol="0"/>
        <a:lstStyle xmlns:a="http://schemas.openxmlformats.org/drawingml/2006/main"/>
        <a:p xmlns:a="http://schemas.openxmlformats.org/drawingml/2006/main">
          <a:pPr algn="ctr" rtl="0" eaLnBrk="0" fontAlgn="base" hangingPunct="0">
            <a:spcAft>
              <a:spcPct val="0"/>
            </a:spcAft>
          </a:pPr>
          <a:r>
            <a:rPr lang="en-US" sz="1200" b="1" kern="1200" dirty="0">
              <a:solidFill>
                <a:schemeClr val="bg1"/>
              </a:solidFill>
              <a:latin typeface="Garamond" pitchFamily="18" charset="0"/>
              <a:ea typeface="Geneva" charset="-128"/>
              <a:cs typeface="Garamond"/>
            </a:rPr>
            <a:t>Santee </a:t>
          </a:r>
        </a:p>
        <a:p xmlns:a="http://schemas.openxmlformats.org/drawingml/2006/main">
          <a:pPr algn="ctr" rtl="0" eaLnBrk="0" fontAlgn="base" hangingPunct="0">
            <a:spcAft>
              <a:spcPct val="0"/>
            </a:spcAft>
          </a:pPr>
          <a:r>
            <a:rPr lang="en-US" sz="1200" b="1" kern="1200" dirty="0" smtClean="0">
              <a:solidFill>
                <a:schemeClr val="bg1"/>
              </a:solidFill>
              <a:latin typeface="Garamond" pitchFamily="18" charset="0"/>
              <a:ea typeface="Geneva" charset="-128"/>
              <a:cs typeface="Garamond"/>
            </a:rPr>
            <a:t>Cooper</a:t>
          </a:r>
          <a:r>
            <a:rPr lang="en-US" sz="1200" b="1" kern="1200" baseline="30000" dirty="0" smtClean="0">
              <a:solidFill>
                <a:schemeClr val="bg1"/>
              </a:solidFill>
              <a:latin typeface="Garamond" pitchFamily="18" charset="0"/>
              <a:ea typeface="Geneva" charset="-128"/>
              <a:cs typeface="Garamond"/>
            </a:rPr>
            <a:t>1</a:t>
          </a:r>
          <a:endParaRPr lang="en-US" sz="1200" b="1" kern="1200" baseline="30000" dirty="0">
            <a:solidFill>
              <a:schemeClr val="bg1"/>
            </a:solidFill>
            <a:latin typeface="Garamond" pitchFamily="18" charset="0"/>
            <a:ea typeface="Geneva" charset="-128"/>
            <a:cs typeface="Garamond"/>
          </a:endParaRPr>
        </a:p>
      </cdr:txBody>
    </cdr:sp>
  </cdr:relSizeAnchor>
  <cdr:relSizeAnchor xmlns:cdr="http://schemas.openxmlformats.org/drawingml/2006/chartDrawing">
    <cdr:from>
      <cdr:x>0.44179</cdr:x>
      <cdr:y>0.40163</cdr:y>
    </cdr:from>
    <cdr:to>
      <cdr:x>0.52548</cdr:x>
      <cdr:y>0.50848</cdr:y>
    </cdr:to>
    <cdr:sp macro="" textlink="">
      <cdr:nvSpPr>
        <cdr:cNvPr id="8" name="TextBox 1"/>
        <cdr:cNvSpPr txBox="1"/>
      </cdr:nvSpPr>
      <cdr:spPr>
        <a:xfrm xmlns:a="http://schemas.openxmlformats.org/drawingml/2006/main">
          <a:off x="3921888" y="1901810"/>
          <a:ext cx="742941" cy="505964"/>
        </a:xfrm>
        <a:prstGeom xmlns:a="http://schemas.openxmlformats.org/drawingml/2006/main" prst="rect">
          <a:avLst/>
        </a:prstGeom>
        <a:solidFill xmlns:a="http://schemas.openxmlformats.org/drawingml/2006/main">
          <a:srgbClr val="275937"/>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eaLnBrk="0" fontAlgn="base" hangingPunct="0">
            <a:spcAft>
              <a:spcPct val="0"/>
            </a:spcAft>
          </a:pPr>
          <a:r>
            <a:rPr lang="en-US" sz="1200" b="1" kern="1200" dirty="0">
              <a:solidFill>
                <a:schemeClr val="bg1"/>
              </a:solidFill>
              <a:latin typeface="Garamond" pitchFamily="18" charset="0"/>
              <a:ea typeface="Geneva" charset="-128"/>
              <a:cs typeface="Garamond"/>
            </a:rPr>
            <a:t>Santee </a:t>
          </a:r>
        </a:p>
        <a:p xmlns:a="http://schemas.openxmlformats.org/drawingml/2006/main">
          <a:pPr algn="ctr" rtl="0" eaLnBrk="0" fontAlgn="base" hangingPunct="0">
            <a:spcAft>
              <a:spcPct val="0"/>
            </a:spcAft>
          </a:pPr>
          <a:r>
            <a:rPr lang="en-US" sz="1200" b="1" kern="1200" dirty="0" smtClean="0">
              <a:solidFill>
                <a:schemeClr val="bg1"/>
              </a:solidFill>
              <a:latin typeface="Garamond" pitchFamily="18" charset="0"/>
              <a:ea typeface="Geneva" charset="-128"/>
              <a:cs typeface="Garamond"/>
            </a:rPr>
            <a:t>Cooper</a:t>
          </a:r>
          <a:r>
            <a:rPr lang="en-US" sz="1200" b="1" kern="1200" baseline="30000" dirty="0" smtClean="0">
              <a:solidFill>
                <a:schemeClr val="bg1"/>
              </a:solidFill>
              <a:latin typeface="Garamond" pitchFamily="18" charset="0"/>
              <a:ea typeface="Geneva" charset="-128"/>
              <a:cs typeface="Garamond"/>
            </a:rPr>
            <a:t>4</a:t>
          </a:r>
          <a:endParaRPr lang="en-US" sz="1000" b="1" kern="1200" baseline="30000" dirty="0">
            <a:solidFill>
              <a:schemeClr val="bg1"/>
            </a:solidFill>
            <a:latin typeface="Garamond" pitchFamily="18" charset="0"/>
            <a:ea typeface="Geneva" charset="-128"/>
            <a:cs typeface="Garamond"/>
          </a:endParaRPr>
        </a:p>
      </cdr:txBody>
    </cdr:sp>
  </cdr:relSizeAnchor>
  <cdr:relSizeAnchor xmlns:cdr="http://schemas.openxmlformats.org/drawingml/2006/chartDrawing">
    <cdr:from>
      <cdr:x>0.708</cdr:x>
      <cdr:y>0.09779</cdr:y>
    </cdr:from>
    <cdr:to>
      <cdr:x>0.78969</cdr:x>
      <cdr:y>0.16375</cdr:y>
    </cdr:to>
    <cdr:sp macro="" textlink="">
      <cdr:nvSpPr>
        <cdr:cNvPr id="11" name="TextBox 1"/>
        <cdr:cNvSpPr txBox="1"/>
      </cdr:nvSpPr>
      <cdr:spPr>
        <a:xfrm xmlns:a="http://schemas.openxmlformats.org/drawingml/2006/main">
          <a:off x="6285135" y="463079"/>
          <a:ext cx="725186" cy="3123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eaLnBrk="0" fontAlgn="base" hangingPunct="0">
            <a:spcAft>
              <a:spcPct val="0"/>
            </a:spcAft>
          </a:pPr>
          <a:r>
            <a:rPr lang="en-US" sz="1200" b="1" kern="1200" dirty="0" smtClean="0">
              <a:solidFill>
                <a:srgbClr val="000000"/>
              </a:solidFill>
              <a:latin typeface="Garamond" pitchFamily="18" charset="0"/>
              <a:ea typeface="Geneva" charset="-128"/>
              <a:cs typeface="Garamond"/>
            </a:rPr>
            <a:t>SCE&amp;G</a:t>
          </a:r>
          <a:r>
            <a:rPr lang="en-US" sz="1200" b="1" kern="1200" baseline="30000" dirty="0" smtClean="0">
              <a:solidFill>
                <a:srgbClr val="000000"/>
              </a:solidFill>
              <a:latin typeface="Garamond" pitchFamily="18" charset="0"/>
              <a:ea typeface="Geneva" charset="-128"/>
              <a:cs typeface="Garamond"/>
            </a:rPr>
            <a:t>2</a:t>
          </a:r>
          <a:endParaRPr lang="en-US" sz="1200" b="1" kern="1200" baseline="30000" dirty="0">
            <a:solidFill>
              <a:srgbClr val="000000"/>
            </a:solidFill>
            <a:latin typeface="Garamond" pitchFamily="18" charset="0"/>
            <a:ea typeface="Geneva" charset="-128"/>
            <a:cs typeface="Garamond"/>
          </a:endParaRPr>
        </a:p>
      </cdr:txBody>
    </cdr:sp>
  </cdr:relSizeAnchor>
  <cdr:relSizeAnchor xmlns:cdr="http://schemas.openxmlformats.org/drawingml/2006/chartDrawing">
    <cdr:from>
      <cdr:x>0.79671</cdr:x>
      <cdr:y>0.43382</cdr:y>
    </cdr:from>
    <cdr:to>
      <cdr:x>0.87573</cdr:x>
      <cdr:y>0.50264</cdr:y>
    </cdr:to>
    <cdr:sp macro="" textlink="">
      <cdr:nvSpPr>
        <cdr:cNvPr id="12" name="TextBox 1"/>
        <cdr:cNvSpPr txBox="1"/>
      </cdr:nvSpPr>
      <cdr:spPr>
        <a:xfrm xmlns:a="http://schemas.openxmlformats.org/drawingml/2006/main">
          <a:off x="7072610" y="2054246"/>
          <a:ext cx="701485" cy="32588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eaLnBrk="0" fontAlgn="base" hangingPunct="0">
            <a:spcAft>
              <a:spcPct val="0"/>
            </a:spcAft>
          </a:pPr>
          <a:r>
            <a:rPr lang="en-US" sz="1200" b="1" kern="1200" dirty="0" smtClean="0">
              <a:solidFill>
                <a:srgbClr val="000000"/>
              </a:solidFill>
              <a:latin typeface="Garamond" pitchFamily="18" charset="0"/>
              <a:ea typeface="Geneva" charset="-128"/>
              <a:cs typeface="Garamond"/>
            </a:rPr>
            <a:t>SCE&amp;G</a:t>
          </a:r>
          <a:r>
            <a:rPr lang="en-US" sz="1200" b="1" kern="1200" baseline="30000" dirty="0" smtClean="0">
              <a:solidFill>
                <a:srgbClr val="000000"/>
              </a:solidFill>
              <a:latin typeface="Garamond" pitchFamily="18" charset="0"/>
              <a:ea typeface="Geneva" charset="-128"/>
              <a:cs typeface="Garamond"/>
            </a:rPr>
            <a:t>5,8</a:t>
          </a:r>
          <a:endParaRPr lang="en-US" sz="1200" b="1" kern="1200" baseline="30000" dirty="0">
            <a:solidFill>
              <a:srgbClr val="000000"/>
            </a:solidFill>
            <a:latin typeface="Garamond" pitchFamily="18" charset="0"/>
            <a:ea typeface="Geneva" charset="-128"/>
            <a:cs typeface="Garamond"/>
          </a:endParaRPr>
        </a:p>
      </cdr:txBody>
    </cdr:sp>
  </cdr:relSizeAnchor>
  <cdr:relSizeAnchor xmlns:cdr="http://schemas.openxmlformats.org/drawingml/2006/chartDrawing">
    <cdr:from>
      <cdr:x>0.70522</cdr:x>
      <cdr:y>0.78092</cdr:y>
    </cdr:from>
    <cdr:to>
      <cdr:x>0.78588</cdr:x>
      <cdr:y>0.84139</cdr:y>
    </cdr:to>
    <cdr:sp macro="" textlink="">
      <cdr:nvSpPr>
        <cdr:cNvPr id="13" name="TextBox 1"/>
        <cdr:cNvSpPr txBox="1"/>
      </cdr:nvSpPr>
      <cdr:spPr>
        <a:xfrm xmlns:a="http://schemas.openxmlformats.org/drawingml/2006/main">
          <a:off x="6260440" y="3697863"/>
          <a:ext cx="716043" cy="28634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eaLnBrk="0" fontAlgn="base" hangingPunct="0">
            <a:spcAft>
              <a:spcPct val="0"/>
            </a:spcAft>
          </a:pPr>
          <a:r>
            <a:rPr lang="en-US" sz="1200" b="1" kern="1200" dirty="0" smtClean="0">
              <a:solidFill>
                <a:srgbClr val="000000"/>
              </a:solidFill>
              <a:latin typeface="Garamond" pitchFamily="18" charset="0"/>
              <a:ea typeface="Geneva" charset="-128"/>
              <a:cs typeface="Garamond"/>
            </a:rPr>
            <a:t>SCE&amp;G</a:t>
          </a:r>
          <a:r>
            <a:rPr lang="en-US" sz="1200" b="1" kern="1200" baseline="30000" dirty="0" smtClean="0">
              <a:solidFill>
                <a:srgbClr val="000000"/>
              </a:solidFill>
              <a:latin typeface="Garamond" pitchFamily="18" charset="0"/>
              <a:ea typeface="Geneva" charset="-128"/>
              <a:cs typeface="Garamond"/>
            </a:rPr>
            <a:t>5,8</a:t>
          </a:r>
          <a:endParaRPr lang="en-US" sz="1200" b="1" kern="1200" baseline="30000" dirty="0">
            <a:solidFill>
              <a:srgbClr val="000000"/>
            </a:solidFill>
            <a:latin typeface="Garamond" pitchFamily="18" charset="0"/>
            <a:ea typeface="Geneva" charset="-128"/>
            <a:cs typeface="Garamond"/>
          </a:endParaRPr>
        </a:p>
      </cdr:txBody>
    </cdr:sp>
  </cdr:relSizeAnchor>
  <cdr:relSizeAnchor xmlns:cdr="http://schemas.openxmlformats.org/drawingml/2006/chartDrawing">
    <cdr:from>
      <cdr:x>0</cdr:x>
      <cdr:y>0.14919</cdr:y>
    </cdr:from>
    <cdr:to>
      <cdr:x>0.10622</cdr:x>
      <cdr:y>0.20565</cdr:y>
    </cdr:to>
    <cdr:sp macro="" textlink="">
      <cdr:nvSpPr>
        <cdr:cNvPr id="23" name="TextBox 22"/>
        <cdr:cNvSpPr txBox="1"/>
      </cdr:nvSpPr>
      <cdr:spPr>
        <a:xfrm xmlns:a="http://schemas.openxmlformats.org/drawingml/2006/main">
          <a:off x="0" y="704850"/>
          <a:ext cx="942974"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latin typeface="Garamond" pitchFamily="18" charset="0"/>
            </a:rPr>
            <a:t>Moody’s</a:t>
          </a:r>
        </a:p>
      </cdr:txBody>
    </cdr:sp>
  </cdr:relSizeAnchor>
  <cdr:relSizeAnchor xmlns:cdr="http://schemas.openxmlformats.org/drawingml/2006/chartDrawing">
    <cdr:from>
      <cdr:x>0.00787</cdr:x>
      <cdr:y>0.49462</cdr:y>
    </cdr:from>
    <cdr:to>
      <cdr:x>0.11409</cdr:x>
      <cdr:y>0.55108</cdr:y>
    </cdr:to>
    <cdr:sp macro="" textlink="">
      <cdr:nvSpPr>
        <cdr:cNvPr id="24" name="TextBox 1"/>
        <cdr:cNvSpPr txBox="1"/>
      </cdr:nvSpPr>
      <cdr:spPr>
        <a:xfrm xmlns:a="http://schemas.openxmlformats.org/drawingml/2006/main">
          <a:off x="69850" y="2336800"/>
          <a:ext cx="942974" cy="2667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latin typeface="Garamond" pitchFamily="18" charset="0"/>
            </a:rPr>
            <a:t>Fitch</a:t>
          </a:r>
          <a:r>
            <a:rPr lang="en-US" sz="1400" b="1" baseline="30000" dirty="0" smtClean="0">
              <a:latin typeface="Garamond" pitchFamily="18" charset="0"/>
            </a:rPr>
            <a:t>3</a:t>
          </a:r>
        </a:p>
      </cdr:txBody>
    </cdr:sp>
  </cdr:relSizeAnchor>
  <cdr:relSizeAnchor xmlns:cdr="http://schemas.openxmlformats.org/drawingml/2006/chartDrawing">
    <cdr:from>
      <cdr:x>0.01144</cdr:x>
      <cdr:y>0.83199</cdr:y>
    </cdr:from>
    <cdr:to>
      <cdr:x>0.11767</cdr:x>
      <cdr:y>0.88844</cdr:y>
    </cdr:to>
    <cdr:sp macro="" textlink="">
      <cdr:nvSpPr>
        <cdr:cNvPr id="25" name="TextBox 1"/>
        <cdr:cNvSpPr txBox="1"/>
      </cdr:nvSpPr>
      <cdr:spPr>
        <a:xfrm xmlns:a="http://schemas.openxmlformats.org/drawingml/2006/main">
          <a:off x="101600" y="3930650"/>
          <a:ext cx="942974" cy="2667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latin typeface="Garamond" pitchFamily="18" charset="0"/>
            </a:rPr>
            <a:t>S&amp;P</a:t>
          </a:r>
        </a:p>
      </cdr:txBody>
    </cdr:sp>
  </cdr:relSizeAnchor>
  <cdr:relSizeAnchor xmlns:cdr="http://schemas.openxmlformats.org/drawingml/2006/chartDrawing">
    <cdr:from>
      <cdr:x>0.44742</cdr:x>
      <cdr:y>0.72736</cdr:y>
    </cdr:from>
    <cdr:to>
      <cdr:x>0.53111</cdr:x>
      <cdr:y>0.83421</cdr:y>
    </cdr:to>
    <cdr:sp macro="" textlink="">
      <cdr:nvSpPr>
        <cdr:cNvPr id="20" name="TextBox 1"/>
        <cdr:cNvSpPr txBox="1"/>
      </cdr:nvSpPr>
      <cdr:spPr>
        <a:xfrm xmlns:a="http://schemas.openxmlformats.org/drawingml/2006/main">
          <a:off x="3971895" y="3444257"/>
          <a:ext cx="742941" cy="505963"/>
        </a:xfrm>
        <a:prstGeom xmlns:a="http://schemas.openxmlformats.org/drawingml/2006/main" prst="rect">
          <a:avLst/>
        </a:prstGeom>
        <a:solidFill xmlns:a="http://schemas.openxmlformats.org/drawingml/2006/main">
          <a:srgbClr val="275937"/>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eaLnBrk="0" fontAlgn="base" hangingPunct="0">
            <a:spcAft>
              <a:spcPct val="0"/>
            </a:spcAft>
          </a:pPr>
          <a:r>
            <a:rPr lang="en-US" sz="1200" b="1" kern="1200" dirty="0">
              <a:solidFill>
                <a:schemeClr val="bg1"/>
              </a:solidFill>
              <a:latin typeface="Garamond" pitchFamily="18" charset="0"/>
              <a:ea typeface="Geneva" charset="-128"/>
              <a:cs typeface="Garamond"/>
            </a:rPr>
            <a:t>Santee </a:t>
          </a:r>
        </a:p>
        <a:p xmlns:a="http://schemas.openxmlformats.org/drawingml/2006/main">
          <a:pPr algn="ctr" rtl="0" eaLnBrk="0" fontAlgn="base" hangingPunct="0">
            <a:spcAft>
              <a:spcPct val="0"/>
            </a:spcAft>
          </a:pPr>
          <a:r>
            <a:rPr lang="en-US" sz="1200" b="1" kern="1200" dirty="0" smtClean="0">
              <a:solidFill>
                <a:schemeClr val="bg1"/>
              </a:solidFill>
              <a:latin typeface="Garamond" pitchFamily="18" charset="0"/>
              <a:ea typeface="Geneva" charset="-128"/>
              <a:cs typeface="Garamond"/>
            </a:rPr>
            <a:t>Cooper</a:t>
          </a:r>
          <a:r>
            <a:rPr lang="en-US" sz="1200" b="1" kern="1200" baseline="30000" dirty="0">
              <a:solidFill>
                <a:schemeClr val="bg1"/>
              </a:solidFill>
              <a:latin typeface="Garamond" pitchFamily="18" charset="0"/>
              <a:ea typeface="Geneva" charset="-128"/>
              <a:cs typeface="Garamond"/>
            </a:rPr>
            <a:t>6</a:t>
          </a:r>
          <a:r>
            <a:rPr lang="en-US" sz="1200" b="1" kern="1200" dirty="0" smtClean="0">
              <a:solidFill>
                <a:schemeClr val="bg1"/>
              </a:solidFill>
              <a:latin typeface="Garamond" pitchFamily="18" charset="0"/>
              <a:ea typeface="Geneva" charset="-128"/>
              <a:cs typeface="Garamond"/>
            </a:rPr>
            <a:t> </a:t>
          </a:r>
          <a:endParaRPr lang="en-US" sz="1000" b="1" kern="1200" dirty="0">
            <a:solidFill>
              <a:schemeClr val="bg1"/>
            </a:solidFill>
            <a:latin typeface="Garamond" pitchFamily="18" charset="0"/>
            <a:ea typeface="Geneva" charset="-128"/>
            <a:cs typeface="Garamond"/>
          </a:endParaRPr>
        </a:p>
      </cdr:txBody>
    </cdr:sp>
  </cdr:relSizeAnchor>
  <cdr:relSizeAnchor xmlns:cdr="http://schemas.openxmlformats.org/drawingml/2006/chartDrawing">
    <cdr:from>
      <cdr:x>0.708</cdr:x>
      <cdr:y>0.01616</cdr:y>
    </cdr:from>
    <cdr:to>
      <cdr:x>0.78969</cdr:x>
      <cdr:y>0.08212</cdr:y>
    </cdr:to>
    <cdr:sp macro="" textlink="">
      <cdr:nvSpPr>
        <cdr:cNvPr id="14" name="TextBox 1"/>
        <cdr:cNvSpPr txBox="1"/>
      </cdr:nvSpPr>
      <cdr:spPr>
        <a:xfrm xmlns:a="http://schemas.openxmlformats.org/drawingml/2006/main">
          <a:off x="6285134" y="76513"/>
          <a:ext cx="725187" cy="3123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eaLnBrk="0" fontAlgn="base" hangingPunct="0">
            <a:spcAft>
              <a:spcPct val="0"/>
            </a:spcAft>
          </a:pPr>
          <a:r>
            <a:rPr lang="en-US" sz="1200" b="1" kern="1200" dirty="0" smtClean="0">
              <a:solidFill>
                <a:srgbClr val="00B050"/>
              </a:solidFill>
              <a:latin typeface="Garamond" pitchFamily="18" charset="0"/>
              <a:ea typeface="Geneva" charset="-128"/>
              <a:cs typeface="Garamond"/>
            </a:rPr>
            <a:t>Georgia</a:t>
          </a:r>
        </a:p>
        <a:p xmlns:a="http://schemas.openxmlformats.org/drawingml/2006/main">
          <a:pPr algn="ctr" rtl="0" eaLnBrk="0" fontAlgn="base" hangingPunct="0">
            <a:spcAft>
              <a:spcPct val="0"/>
            </a:spcAft>
          </a:pPr>
          <a:r>
            <a:rPr lang="en-US" sz="1200" b="1" kern="1200" dirty="0" smtClean="0">
              <a:solidFill>
                <a:srgbClr val="00B050"/>
              </a:solidFill>
              <a:latin typeface="Garamond" pitchFamily="18" charset="0"/>
              <a:ea typeface="Geneva" charset="-128"/>
              <a:cs typeface="Garamond"/>
            </a:rPr>
            <a:t>Power</a:t>
          </a:r>
          <a:r>
            <a:rPr lang="en-US" sz="1200" b="1" kern="1200" baseline="30000" dirty="0" smtClean="0">
              <a:solidFill>
                <a:srgbClr val="00B050"/>
              </a:solidFill>
              <a:latin typeface="Garamond" pitchFamily="18" charset="0"/>
              <a:ea typeface="Geneva" charset="-128"/>
              <a:cs typeface="Garamond"/>
            </a:rPr>
            <a:t>7</a:t>
          </a:r>
          <a:endParaRPr lang="en-US" sz="1200" b="1" kern="1200" baseline="30000" dirty="0">
            <a:solidFill>
              <a:srgbClr val="00B050"/>
            </a:solidFill>
            <a:latin typeface="Garamond" pitchFamily="18" charset="0"/>
            <a:ea typeface="Geneva" charset="-128"/>
            <a:cs typeface="Garamond"/>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0.647</cdr:x>
      <cdr:y>0.10081</cdr:y>
    </cdr:from>
    <cdr:to>
      <cdr:x>0.75</cdr:x>
      <cdr:y>0.29435</cdr:y>
    </cdr:to>
    <cdr:sp macro="" textlink="">
      <cdr:nvSpPr>
        <cdr:cNvPr id="6" name="TextBox 5"/>
        <cdr:cNvSpPr txBox="1"/>
      </cdr:nvSpPr>
      <cdr:spPr>
        <a:xfrm xmlns:a="http://schemas.openxmlformats.org/drawingml/2006/main">
          <a:off x="5743574" y="4762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0.44179</cdr:x>
      <cdr:y>0.40163</cdr:y>
    </cdr:from>
    <cdr:to>
      <cdr:x>0.52548</cdr:x>
      <cdr:y>0.50848</cdr:y>
    </cdr:to>
    <cdr:sp macro="" textlink="">
      <cdr:nvSpPr>
        <cdr:cNvPr id="8" name="TextBox 1"/>
        <cdr:cNvSpPr txBox="1"/>
      </cdr:nvSpPr>
      <cdr:spPr>
        <a:xfrm xmlns:a="http://schemas.openxmlformats.org/drawingml/2006/main">
          <a:off x="3921888" y="1901810"/>
          <a:ext cx="742941" cy="505964"/>
        </a:xfrm>
        <a:prstGeom xmlns:a="http://schemas.openxmlformats.org/drawingml/2006/main" prst="rect">
          <a:avLst/>
        </a:prstGeom>
        <a:solidFill xmlns:a="http://schemas.openxmlformats.org/drawingml/2006/main">
          <a:srgbClr val="275937"/>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eaLnBrk="0" fontAlgn="base" hangingPunct="0">
            <a:spcAft>
              <a:spcPct val="0"/>
            </a:spcAft>
          </a:pPr>
          <a:r>
            <a:rPr lang="en-US" sz="1200" b="1" kern="1200" dirty="0">
              <a:solidFill>
                <a:schemeClr val="bg1"/>
              </a:solidFill>
              <a:latin typeface="Garamond" pitchFamily="18" charset="0"/>
              <a:ea typeface="Geneva" charset="-128"/>
              <a:cs typeface="Garamond"/>
            </a:rPr>
            <a:t>Santee </a:t>
          </a:r>
        </a:p>
        <a:p xmlns:a="http://schemas.openxmlformats.org/drawingml/2006/main">
          <a:pPr algn="ctr" rtl="0" eaLnBrk="0" fontAlgn="base" hangingPunct="0">
            <a:spcAft>
              <a:spcPct val="0"/>
            </a:spcAft>
          </a:pPr>
          <a:r>
            <a:rPr lang="en-US" sz="1200" b="1" kern="1200" dirty="0" smtClean="0">
              <a:solidFill>
                <a:schemeClr val="bg1"/>
              </a:solidFill>
              <a:latin typeface="Garamond" pitchFamily="18" charset="0"/>
              <a:ea typeface="Geneva" charset="-128"/>
              <a:cs typeface="Garamond"/>
            </a:rPr>
            <a:t>Cooper</a:t>
          </a:r>
          <a:r>
            <a:rPr lang="en-US" sz="1200" b="1" kern="1200" baseline="30000" dirty="0">
              <a:solidFill>
                <a:schemeClr val="bg1"/>
              </a:solidFill>
              <a:latin typeface="Garamond" pitchFamily="18" charset="0"/>
              <a:ea typeface="Geneva" charset="-128"/>
              <a:cs typeface="Garamond"/>
            </a:rPr>
            <a:t>2</a:t>
          </a:r>
          <a:endParaRPr lang="en-US" sz="1000" b="1" kern="1200" baseline="30000" dirty="0">
            <a:solidFill>
              <a:schemeClr val="bg1"/>
            </a:solidFill>
            <a:latin typeface="Garamond" pitchFamily="18" charset="0"/>
            <a:ea typeface="Geneva" charset="-128"/>
            <a:cs typeface="Garamond"/>
          </a:endParaRPr>
        </a:p>
      </cdr:txBody>
    </cdr:sp>
  </cdr:relSizeAnchor>
  <cdr:relSizeAnchor xmlns:cdr="http://schemas.openxmlformats.org/drawingml/2006/chartDrawing">
    <cdr:from>
      <cdr:x>0.28884</cdr:x>
      <cdr:y>0.05689</cdr:y>
    </cdr:from>
    <cdr:to>
      <cdr:x>0.37053</cdr:x>
      <cdr:y>0.12285</cdr:y>
    </cdr:to>
    <cdr:sp macro="" textlink="">
      <cdr:nvSpPr>
        <cdr:cNvPr id="11" name="TextBox 1"/>
        <cdr:cNvSpPr txBox="1"/>
      </cdr:nvSpPr>
      <cdr:spPr>
        <a:xfrm xmlns:a="http://schemas.openxmlformats.org/drawingml/2006/main">
          <a:off x="2564119" y="269403"/>
          <a:ext cx="725187" cy="3123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eaLnBrk="0" fontAlgn="base" hangingPunct="0">
            <a:spcAft>
              <a:spcPct val="0"/>
            </a:spcAft>
          </a:pPr>
          <a:r>
            <a:rPr lang="en-US" sz="1200" b="1" kern="1200" dirty="0" smtClean="0">
              <a:solidFill>
                <a:srgbClr val="000000"/>
              </a:solidFill>
              <a:latin typeface="Garamond" pitchFamily="18" charset="0"/>
              <a:ea typeface="Geneva" charset="-128"/>
              <a:cs typeface="Garamond"/>
            </a:rPr>
            <a:t>JEA</a:t>
          </a:r>
          <a:endParaRPr lang="en-US" sz="1200" b="1" kern="1200" baseline="30000" dirty="0">
            <a:solidFill>
              <a:srgbClr val="000000"/>
            </a:solidFill>
            <a:latin typeface="Garamond" pitchFamily="18" charset="0"/>
            <a:ea typeface="Geneva" charset="-128"/>
            <a:cs typeface="Garamond"/>
          </a:endParaRPr>
        </a:p>
      </cdr:txBody>
    </cdr:sp>
  </cdr:relSizeAnchor>
  <cdr:relSizeAnchor xmlns:cdr="http://schemas.openxmlformats.org/drawingml/2006/chartDrawing">
    <cdr:from>
      <cdr:x>0</cdr:x>
      <cdr:y>0.14919</cdr:y>
    </cdr:from>
    <cdr:to>
      <cdr:x>0.10622</cdr:x>
      <cdr:y>0.20565</cdr:y>
    </cdr:to>
    <cdr:sp macro="" textlink="">
      <cdr:nvSpPr>
        <cdr:cNvPr id="23" name="TextBox 22"/>
        <cdr:cNvSpPr txBox="1"/>
      </cdr:nvSpPr>
      <cdr:spPr>
        <a:xfrm xmlns:a="http://schemas.openxmlformats.org/drawingml/2006/main">
          <a:off x="0" y="704850"/>
          <a:ext cx="942974"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latin typeface="Garamond" pitchFamily="18" charset="0"/>
            </a:rPr>
            <a:t>Moody’s</a:t>
          </a:r>
        </a:p>
      </cdr:txBody>
    </cdr:sp>
  </cdr:relSizeAnchor>
  <cdr:relSizeAnchor xmlns:cdr="http://schemas.openxmlformats.org/drawingml/2006/chartDrawing">
    <cdr:from>
      <cdr:x>0.00787</cdr:x>
      <cdr:y>0.49462</cdr:y>
    </cdr:from>
    <cdr:to>
      <cdr:x>0.11409</cdr:x>
      <cdr:y>0.55108</cdr:y>
    </cdr:to>
    <cdr:sp macro="" textlink="">
      <cdr:nvSpPr>
        <cdr:cNvPr id="24" name="TextBox 1"/>
        <cdr:cNvSpPr txBox="1"/>
      </cdr:nvSpPr>
      <cdr:spPr>
        <a:xfrm xmlns:a="http://schemas.openxmlformats.org/drawingml/2006/main">
          <a:off x="69850" y="2336800"/>
          <a:ext cx="942974" cy="2667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latin typeface="Garamond" pitchFamily="18" charset="0"/>
            </a:rPr>
            <a:t>Fitch</a:t>
          </a:r>
          <a:endParaRPr lang="en-US" sz="1400" b="1" baseline="30000" dirty="0" smtClean="0">
            <a:latin typeface="Garamond" pitchFamily="18" charset="0"/>
          </a:endParaRPr>
        </a:p>
      </cdr:txBody>
    </cdr:sp>
  </cdr:relSizeAnchor>
  <cdr:relSizeAnchor xmlns:cdr="http://schemas.openxmlformats.org/drawingml/2006/chartDrawing">
    <cdr:from>
      <cdr:x>0.01144</cdr:x>
      <cdr:y>0.83199</cdr:y>
    </cdr:from>
    <cdr:to>
      <cdr:x>0.11767</cdr:x>
      <cdr:y>0.88844</cdr:y>
    </cdr:to>
    <cdr:sp macro="" textlink="">
      <cdr:nvSpPr>
        <cdr:cNvPr id="25" name="TextBox 1"/>
        <cdr:cNvSpPr txBox="1"/>
      </cdr:nvSpPr>
      <cdr:spPr>
        <a:xfrm xmlns:a="http://schemas.openxmlformats.org/drawingml/2006/main">
          <a:off x="101600" y="3930650"/>
          <a:ext cx="942974" cy="2667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latin typeface="Garamond" pitchFamily="18" charset="0"/>
            </a:rPr>
            <a:t>S&amp;P</a:t>
          </a:r>
        </a:p>
      </cdr:txBody>
    </cdr:sp>
  </cdr:relSizeAnchor>
  <cdr:relSizeAnchor xmlns:cdr="http://schemas.openxmlformats.org/drawingml/2006/chartDrawing">
    <cdr:from>
      <cdr:x>0.44742</cdr:x>
      <cdr:y>0.72736</cdr:y>
    </cdr:from>
    <cdr:to>
      <cdr:x>0.53111</cdr:x>
      <cdr:y>0.83421</cdr:y>
    </cdr:to>
    <cdr:sp macro="" textlink="">
      <cdr:nvSpPr>
        <cdr:cNvPr id="20" name="TextBox 1"/>
        <cdr:cNvSpPr txBox="1"/>
      </cdr:nvSpPr>
      <cdr:spPr>
        <a:xfrm xmlns:a="http://schemas.openxmlformats.org/drawingml/2006/main">
          <a:off x="3971895" y="3444257"/>
          <a:ext cx="742941" cy="505963"/>
        </a:xfrm>
        <a:prstGeom xmlns:a="http://schemas.openxmlformats.org/drawingml/2006/main" prst="rect">
          <a:avLst/>
        </a:prstGeom>
        <a:solidFill xmlns:a="http://schemas.openxmlformats.org/drawingml/2006/main">
          <a:srgbClr val="275937"/>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eaLnBrk="0" fontAlgn="base" hangingPunct="0">
            <a:spcAft>
              <a:spcPct val="0"/>
            </a:spcAft>
          </a:pPr>
          <a:r>
            <a:rPr lang="en-US" sz="1200" b="1" kern="1200" dirty="0">
              <a:solidFill>
                <a:schemeClr val="bg1"/>
              </a:solidFill>
              <a:latin typeface="Garamond" pitchFamily="18" charset="0"/>
              <a:ea typeface="Geneva" charset="-128"/>
              <a:cs typeface="Garamond"/>
            </a:rPr>
            <a:t>Santee </a:t>
          </a:r>
        </a:p>
        <a:p xmlns:a="http://schemas.openxmlformats.org/drawingml/2006/main">
          <a:pPr algn="ctr" rtl="0" eaLnBrk="0" fontAlgn="base" hangingPunct="0">
            <a:spcAft>
              <a:spcPct val="0"/>
            </a:spcAft>
          </a:pPr>
          <a:r>
            <a:rPr lang="en-US" sz="1200" b="1" kern="1200" dirty="0" smtClean="0">
              <a:solidFill>
                <a:schemeClr val="bg1"/>
              </a:solidFill>
              <a:latin typeface="Garamond" pitchFamily="18" charset="0"/>
              <a:ea typeface="Geneva" charset="-128"/>
              <a:cs typeface="Garamond"/>
            </a:rPr>
            <a:t>Cooper</a:t>
          </a:r>
          <a:r>
            <a:rPr lang="en-US" sz="1200" b="1" kern="1200" baseline="30000" dirty="0">
              <a:solidFill>
                <a:schemeClr val="bg1"/>
              </a:solidFill>
              <a:latin typeface="Garamond" pitchFamily="18" charset="0"/>
              <a:ea typeface="Geneva" charset="-128"/>
              <a:cs typeface="Garamond"/>
            </a:rPr>
            <a:t>3</a:t>
          </a:r>
          <a:r>
            <a:rPr lang="en-US" sz="1200" b="1" kern="1200" dirty="0" smtClean="0">
              <a:solidFill>
                <a:schemeClr val="bg1"/>
              </a:solidFill>
              <a:latin typeface="Garamond" pitchFamily="18" charset="0"/>
              <a:ea typeface="Geneva" charset="-128"/>
              <a:cs typeface="Garamond"/>
            </a:rPr>
            <a:t> </a:t>
          </a:r>
          <a:endParaRPr lang="en-US" sz="1000" b="1" kern="1200" dirty="0">
            <a:solidFill>
              <a:schemeClr val="bg1"/>
            </a:solidFill>
            <a:latin typeface="Garamond" pitchFamily="18" charset="0"/>
            <a:ea typeface="Geneva" charset="-128"/>
            <a:cs typeface="Garamond"/>
          </a:endParaRPr>
        </a:p>
      </cdr:txBody>
    </cdr:sp>
  </cdr:relSizeAnchor>
  <cdr:relSizeAnchor xmlns:cdr="http://schemas.openxmlformats.org/drawingml/2006/chartDrawing">
    <cdr:from>
      <cdr:x>0.20015</cdr:x>
      <cdr:y>0.10811</cdr:y>
    </cdr:from>
    <cdr:to>
      <cdr:x>0.29075</cdr:x>
      <cdr:y>0.17407</cdr:y>
    </cdr:to>
    <cdr:sp macro="" textlink="">
      <cdr:nvSpPr>
        <cdr:cNvPr id="18" name="TextBox 1"/>
        <cdr:cNvSpPr txBox="1"/>
      </cdr:nvSpPr>
      <cdr:spPr>
        <a:xfrm xmlns:a="http://schemas.openxmlformats.org/drawingml/2006/main">
          <a:off x="1776824" y="511934"/>
          <a:ext cx="804283" cy="31233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eaLnBrk="0" fontAlgn="base" hangingPunct="0">
            <a:spcAft>
              <a:spcPct val="0"/>
            </a:spcAft>
          </a:pPr>
          <a:r>
            <a:rPr lang="en-US" sz="1200" b="1" kern="1200" dirty="0" smtClean="0">
              <a:solidFill>
                <a:srgbClr val="002060"/>
              </a:solidFill>
              <a:latin typeface="Garamond" pitchFamily="18" charset="0"/>
              <a:ea typeface="Geneva" charset="-128"/>
              <a:cs typeface="Garamond"/>
            </a:rPr>
            <a:t>SRP</a:t>
          </a:r>
          <a:endParaRPr lang="en-US" sz="1200" b="1" kern="1200" baseline="30000" dirty="0">
            <a:solidFill>
              <a:srgbClr val="002060"/>
            </a:solidFill>
            <a:latin typeface="Garamond" pitchFamily="18" charset="0"/>
            <a:ea typeface="Geneva" charset="-128"/>
            <a:cs typeface="Garamond"/>
          </a:endParaRPr>
        </a:p>
      </cdr:txBody>
    </cdr:sp>
  </cdr:relSizeAnchor>
  <cdr:relSizeAnchor xmlns:cdr="http://schemas.openxmlformats.org/drawingml/2006/chartDrawing">
    <cdr:from>
      <cdr:x>0.29042</cdr:x>
      <cdr:y>0.41387</cdr:y>
    </cdr:from>
    <cdr:to>
      <cdr:x>0.37211</cdr:x>
      <cdr:y>0.47983</cdr:y>
    </cdr:to>
    <cdr:sp macro="" textlink="">
      <cdr:nvSpPr>
        <cdr:cNvPr id="22" name="TextBox 1"/>
        <cdr:cNvSpPr txBox="1"/>
      </cdr:nvSpPr>
      <cdr:spPr>
        <a:xfrm xmlns:a="http://schemas.openxmlformats.org/drawingml/2006/main">
          <a:off x="2578167" y="1959796"/>
          <a:ext cx="725187" cy="3123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eaLnBrk="0" fontAlgn="base" hangingPunct="0">
            <a:spcAft>
              <a:spcPct val="0"/>
            </a:spcAft>
          </a:pPr>
          <a:r>
            <a:rPr lang="en-US" sz="1200" b="1" kern="1200" dirty="0" smtClean="0">
              <a:solidFill>
                <a:srgbClr val="000000"/>
              </a:solidFill>
              <a:latin typeface="Garamond" pitchFamily="18" charset="0"/>
              <a:ea typeface="Geneva" charset="-128"/>
              <a:cs typeface="Garamond"/>
            </a:rPr>
            <a:t>JEA</a:t>
          </a:r>
          <a:endParaRPr lang="en-US" sz="1200" b="1" kern="1200" baseline="30000" dirty="0">
            <a:solidFill>
              <a:srgbClr val="000000"/>
            </a:solidFill>
            <a:latin typeface="Garamond" pitchFamily="18" charset="0"/>
            <a:ea typeface="Geneva" charset="-128"/>
            <a:cs typeface="Garamond"/>
          </a:endParaRPr>
        </a:p>
      </cdr:txBody>
    </cdr:sp>
  </cdr:relSizeAnchor>
  <cdr:relSizeAnchor xmlns:cdr="http://schemas.openxmlformats.org/drawingml/2006/chartDrawing">
    <cdr:from>
      <cdr:x>0.37813</cdr:x>
      <cdr:y>0.78433</cdr:y>
    </cdr:from>
    <cdr:to>
      <cdr:x>0.45982</cdr:x>
      <cdr:y>0.85029</cdr:y>
    </cdr:to>
    <cdr:sp macro="" textlink="">
      <cdr:nvSpPr>
        <cdr:cNvPr id="26" name="TextBox 1"/>
        <cdr:cNvSpPr txBox="1"/>
      </cdr:nvSpPr>
      <cdr:spPr>
        <a:xfrm xmlns:a="http://schemas.openxmlformats.org/drawingml/2006/main">
          <a:off x="3356773" y="3714033"/>
          <a:ext cx="725187" cy="3123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eaLnBrk="0" fontAlgn="base" hangingPunct="0">
            <a:spcAft>
              <a:spcPct val="0"/>
            </a:spcAft>
          </a:pPr>
          <a:r>
            <a:rPr lang="en-US" sz="1200" b="1" kern="1200" dirty="0" smtClean="0">
              <a:solidFill>
                <a:srgbClr val="000000"/>
              </a:solidFill>
              <a:latin typeface="Garamond" pitchFamily="18" charset="0"/>
              <a:ea typeface="Geneva" charset="-128"/>
              <a:cs typeface="Garamond"/>
            </a:rPr>
            <a:t>JEA</a:t>
          </a:r>
          <a:endParaRPr lang="en-US" sz="1200" b="1" kern="1200" baseline="30000" dirty="0">
            <a:solidFill>
              <a:srgbClr val="000000"/>
            </a:solidFill>
            <a:latin typeface="Garamond" pitchFamily="18" charset="0"/>
            <a:ea typeface="Geneva" charset="-128"/>
            <a:cs typeface="Garamond"/>
          </a:endParaRPr>
        </a:p>
      </cdr:txBody>
    </cdr:sp>
  </cdr:relSizeAnchor>
  <cdr:relSizeAnchor xmlns:cdr="http://schemas.openxmlformats.org/drawingml/2006/chartDrawing">
    <cdr:from>
      <cdr:x>0.28923</cdr:x>
      <cdr:y>0.74327</cdr:y>
    </cdr:from>
    <cdr:to>
      <cdr:x>0.37983</cdr:x>
      <cdr:y>0.80923</cdr:y>
    </cdr:to>
    <cdr:sp macro="" textlink="">
      <cdr:nvSpPr>
        <cdr:cNvPr id="27" name="TextBox 1"/>
        <cdr:cNvSpPr txBox="1"/>
      </cdr:nvSpPr>
      <cdr:spPr>
        <a:xfrm xmlns:a="http://schemas.openxmlformats.org/drawingml/2006/main">
          <a:off x="2567581" y="3519564"/>
          <a:ext cx="804283" cy="3123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eaLnBrk="0" fontAlgn="base" hangingPunct="0">
            <a:spcAft>
              <a:spcPct val="0"/>
            </a:spcAft>
          </a:pPr>
          <a:r>
            <a:rPr lang="en-US" sz="1200" b="1" kern="1200" dirty="0" smtClean="0">
              <a:solidFill>
                <a:srgbClr val="002060"/>
              </a:solidFill>
              <a:latin typeface="Garamond" pitchFamily="18" charset="0"/>
              <a:ea typeface="Geneva" charset="-128"/>
              <a:cs typeface="Garamond"/>
            </a:rPr>
            <a:t>SRP</a:t>
          </a:r>
          <a:endParaRPr lang="en-US" sz="1200" b="1" kern="1200" baseline="30000" dirty="0">
            <a:solidFill>
              <a:srgbClr val="002060"/>
            </a:solidFill>
            <a:latin typeface="Garamond" pitchFamily="18" charset="0"/>
            <a:ea typeface="Geneva" charset="-128"/>
            <a:cs typeface="Garamond"/>
          </a:endParaRPr>
        </a:p>
      </cdr:txBody>
    </cdr:sp>
  </cdr:relSizeAnchor>
  <cdr:relSizeAnchor xmlns:cdr="http://schemas.openxmlformats.org/drawingml/2006/chartDrawing">
    <cdr:from>
      <cdr:x>0.1839</cdr:x>
      <cdr:y>0.02974</cdr:y>
    </cdr:from>
    <cdr:to>
      <cdr:x>0.2745</cdr:x>
      <cdr:y>0.0957</cdr:y>
    </cdr:to>
    <cdr:sp macro="" textlink="">
      <cdr:nvSpPr>
        <cdr:cNvPr id="28" name="TextBox 1"/>
        <cdr:cNvSpPr txBox="1"/>
      </cdr:nvSpPr>
      <cdr:spPr>
        <a:xfrm xmlns:a="http://schemas.openxmlformats.org/drawingml/2006/main">
          <a:off x="1632565" y="140824"/>
          <a:ext cx="804284" cy="3123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eaLnBrk="0" fontAlgn="base" hangingPunct="0">
            <a:spcAft>
              <a:spcPct val="0"/>
            </a:spcAft>
          </a:pPr>
          <a:r>
            <a:rPr lang="en-US" sz="1200" b="1" kern="1200" dirty="0" smtClean="0">
              <a:solidFill>
                <a:srgbClr val="92D050"/>
              </a:solidFill>
              <a:latin typeface="Garamond" pitchFamily="18" charset="0"/>
              <a:ea typeface="Geneva" charset="-128"/>
              <a:cs typeface="Garamond"/>
            </a:rPr>
            <a:t>CPS</a:t>
          </a:r>
        </a:p>
        <a:p xmlns:a="http://schemas.openxmlformats.org/drawingml/2006/main">
          <a:pPr algn="ctr" rtl="0" eaLnBrk="0" fontAlgn="base" hangingPunct="0">
            <a:spcAft>
              <a:spcPct val="0"/>
            </a:spcAft>
          </a:pPr>
          <a:r>
            <a:rPr lang="en-US" sz="1200" b="1" kern="1200" dirty="0" smtClean="0">
              <a:solidFill>
                <a:srgbClr val="92D050"/>
              </a:solidFill>
              <a:latin typeface="Garamond" pitchFamily="18" charset="0"/>
              <a:ea typeface="Geneva" charset="-128"/>
              <a:cs typeface="Garamond"/>
            </a:rPr>
            <a:t>Energy</a:t>
          </a:r>
          <a:endParaRPr lang="en-US" sz="1200" b="1" kern="1200" dirty="0">
            <a:solidFill>
              <a:srgbClr val="92D050"/>
            </a:solidFill>
            <a:latin typeface="Garamond" pitchFamily="18" charset="0"/>
            <a:ea typeface="Geneva" charset="-128"/>
            <a:cs typeface="Garamond"/>
          </a:endParaRPr>
        </a:p>
      </cdr:txBody>
    </cdr:sp>
  </cdr:relSizeAnchor>
  <cdr:relSizeAnchor xmlns:cdr="http://schemas.openxmlformats.org/drawingml/2006/chartDrawing">
    <cdr:from>
      <cdr:x>0.1839</cdr:x>
      <cdr:y>0.42907</cdr:y>
    </cdr:from>
    <cdr:to>
      <cdr:x>0.2745</cdr:x>
      <cdr:y>0.49503</cdr:y>
    </cdr:to>
    <cdr:sp macro="" textlink="">
      <cdr:nvSpPr>
        <cdr:cNvPr id="29" name="TextBox 1"/>
        <cdr:cNvSpPr txBox="1"/>
      </cdr:nvSpPr>
      <cdr:spPr>
        <a:xfrm xmlns:a="http://schemas.openxmlformats.org/drawingml/2006/main">
          <a:off x="1632565" y="2031763"/>
          <a:ext cx="804284" cy="3123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eaLnBrk="0" fontAlgn="base" hangingPunct="0">
            <a:spcAft>
              <a:spcPct val="0"/>
            </a:spcAft>
          </a:pPr>
          <a:r>
            <a:rPr lang="en-US" sz="1200" b="1" kern="1200" dirty="0" smtClean="0">
              <a:solidFill>
                <a:srgbClr val="92D050"/>
              </a:solidFill>
              <a:latin typeface="Garamond" pitchFamily="18" charset="0"/>
              <a:ea typeface="Geneva" charset="-128"/>
              <a:cs typeface="Garamond"/>
            </a:rPr>
            <a:t>CPS</a:t>
          </a:r>
        </a:p>
        <a:p xmlns:a="http://schemas.openxmlformats.org/drawingml/2006/main">
          <a:pPr algn="ctr" rtl="0" eaLnBrk="0" fontAlgn="base" hangingPunct="0">
            <a:spcAft>
              <a:spcPct val="0"/>
            </a:spcAft>
          </a:pPr>
          <a:r>
            <a:rPr lang="en-US" sz="1200" b="1" kern="1200" dirty="0" smtClean="0">
              <a:solidFill>
                <a:srgbClr val="92D050"/>
              </a:solidFill>
              <a:latin typeface="Garamond" pitchFamily="18" charset="0"/>
              <a:ea typeface="Geneva" charset="-128"/>
              <a:cs typeface="Garamond"/>
            </a:rPr>
            <a:t>Energy</a:t>
          </a:r>
          <a:endParaRPr lang="en-US" sz="1200" b="1" kern="1200" dirty="0">
            <a:solidFill>
              <a:srgbClr val="92D050"/>
            </a:solidFill>
            <a:latin typeface="Garamond" pitchFamily="18" charset="0"/>
            <a:ea typeface="Geneva" charset="-128"/>
            <a:cs typeface="Garamond"/>
          </a:endParaRPr>
        </a:p>
      </cdr:txBody>
    </cdr:sp>
  </cdr:relSizeAnchor>
  <cdr:relSizeAnchor xmlns:cdr="http://schemas.openxmlformats.org/drawingml/2006/chartDrawing">
    <cdr:from>
      <cdr:x>0.26747</cdr:x>
      <cdr:y>0.66435</cdr:y>
    </cdr:from>
    <cdr:to>
      <cdr:x>0.35807</cdr:x>
      <cdr:y>0.73031</cdr:y>
    </cdr:to>
    <cdr:sp macro="" textlink="">
      <cdr:nvSpPr>
        <cdr:cNvPr id="30" name="TextBox 1"/>
        <cdr:cNvSpPr txBox="1"/>
      </cdr:nvSpPr>
      <cdr:spPr>
        <a:xfrm xmlns:a="http://schemas.openxmlformats.org/drawingml/2006/main">
          <a:off x="2374432" y="3145884"/>
          <a:ext cx="804284" cy="3123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eaLnBrk="0" fontAlgn="base" hangingPunct="0">
            <a:spcAft>
              <a:spcPct val="0"/>
            </a:spcAft>
          </a:pPr>
          <a:r>
            <a:rPr lang="en-US" sz="1200" b="1" kern="1200" dirty="0" smtClean="0">
              <a:solidFill>
                <a:srgbClr val="92D050"/>
              </a:solidFill>
              <a:latin typeface="Garamond" pitchFamily="18" charset="0"/>
              <a:ea typeface="Geneva" charset="-128"/>
              <a:cs typeface="Garamond"/>
            </a:rPr>
            <a:t>CPS</a:t>
          </a:r>
        </a:p>
        <a:p xmlns:a="http://schemas.openxmlformats.org/drawingml/2006/main">
          <a:pPr algn="ctr" rtl="0" eaLnBrk="0" fontAlgn="base" hangingPunct="0">
            <a:spcAft>
              <a:spcPct val="0"/>
            </a:spcAft>
          </a:pPr>
          <a:r>
            <a:rPr lang="en-US" sz="1200" b="1" kern="1200" dirty="0" smtClean="0">
              <a:solidFill>
                <a:srgbClr val="92D050"/>
              </a:solidFill>
              <a:latin typeface="Garamond" pitchFamily="18" charset="0"/>
              <a:ea typeface="Geneva" charset="-128"/>
              <a:cs typeface="Garamond"/>
            </a:rPr>
            <a:t>Energy</a:t>
          </a:r>
          <a:endParaRPr lang="en-US" sz="1200" b="1" kern="1200" dirty="0">
            <a:solidFill>
              <a:srgbClr val="92D050"/>
            </a:solidFill>
            <a:latin typeface="Garamond" pitchFamily="18" charset="0"/>
            <a:ea typeface="Geneva" charset="-128"/>
            <a:cs typeface="Garamond"/>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6" cy="465138"/>
          </a:xfrm>
          <a:prstGeom prst="rect">
            <a:avLst/>
          </a:prstGeom>
        </p:spPr>
        <p:txBody>
          <a:bodyPr vert="horz" lIns="91410" tIns="45704" rIns="91410" bIns="45704" rtlCol="0"/>
          <a:lstStyle>
            <a:lvl1pPr algn="l">
              <a:defRPr sz="1200" smtClean="0">
                <a:ea typeface="+mn-ea"/>
              </a:defRPr>
            </a:lvl1pPr>
          </a:lstStyle>
          <a:p>
            <a:pPr>
              <a:defRPr/>
            </a:pPr>
            <a:endParaRPr lang="en-US" dirty="0"/>
          </a:p>
        </p:txBody>
      </p:sp>
      <p:sp>
        <p:nvSpPr>
          <p:cNvPr id="3" name="Date Placeholder 2"/>
          <p:cNvSpPr>
            <a:spLocks noGrp="1"/>
          </p:cNvSpPr>
          <p:nvPr>
            <p:ph type="dt" sz="quarter" idx="1"/>
          </p:nvPr>
        </p:nvSpPr>
        <p:spPr>
          <a:xfrm>
            <a:off x="3970340" y="0"/>
            <a:ext cx="3038476" cy="465138"/>
          </a:xfrm>
          <a:prstGeom prst="rect">
            <a:avLst/>
          </a:prstGeom>
        </p:spPr>
        <p:txBody>
          <a:bodyPr vert="horz" wrap="square" lIns="91410" tIns="45704" rIns="91410" bIns="45704" numCol="1" anchor="t" anchorCtr="0" compatLnSpc="1">
            <a:prstTxWarp prst="textNoShape">
              <a:avLst/>
            </a:prstTxWarp>
          </a:bodyPr>
          <a:lstStyle>
            <a:lvl1pPr algn="r">
              <a:defRPr sz="1200"/>
            </a:lvl1pPr>
          </a:lstStyle>
          <a:p>
            <a:fld id="{B523F939-8AAD-46EB-8270-C04663EE4FF4}" type="datetime1">
              <a:rPr lang="en-US"/>
              <a:pPr/>
              <a:t>8/21/2018</a:t>
            </a:fld>
            <a:endParaRPr lang="en-US" dirty="0"/>
          </a:p>
        </p:txBody>
      </p:sp>
      <p:sp>
        <p:nvSpPr>
          <p:cNvPr id="4" name="Footer Placeholder 3"/>
          <p:cNvSpPr>
            <a:spLocks noGrp="1"/>
          </p:cNvSpPr>
          <p:nvPr>
            <p:ph type="ftr" sz="quarter" idx="2"/>
          </p:nvPr>
        </p:nvSpPr>
        <p:spPr>
          <a:xfrm>
            <a:off x="1" y="8829676"/>
            <a:ext cx="3038476" cy="465138"/>
          </a:xfrm>
          <a:prstGeom prst="rect">
            <a:avLst/>
          </a:prstGeom>
        </p:spPr>
        <p:txBody>
          <a:bodyPr vert="horz" lIns="91410" tIns="45704" rIns="91410" bIns="45704" rtlCol="0" anchor="b"/>
          <a:lstStyle>
            <a:lvl1pPr algn="l">
              <a:defRPr sz="1200" smtClean="0">
                <a:ea typeface="+mn-ea"/>
              </a:defRPr>
            </a:lvl1pPr>
          </a:lstStyle>
          <a:p>
            <a:pPr>
              <a:defRPr/>
            </a:pPr>
            <a:endParaRPr lang="en-US" dirty="0"/>
          </a:p>
        </p:txBody>
      </p:sp>
      <p:sp>
        <p:nvSpPr>
          <p:cNvPr id="5" name="Slide Number Placeholder 4"/>
          <p:cNvSpPr>
            <a:spLocks noGrp="1"/>
          </p:cNvSpPr>
          <p:nvPr>
            <p:ph type="sldNum" sz="quarter" idx="3"/>
          </p:nvPr>
        </p:nvSpPr>
        <p:spPr>
          <a:xfrm>
            <a:off x="3970340" y="8829676"/>
            <a:ext cx="3038476" cy="465138"/>
          </a:xfrm>
          <a:prstGeom prst="rect">
            <a:avLst/>
          </a:prstGeom>
        </p:spPr>
        <p:txBody>
          <a:bodyPr vert="horz" wrap="square" lIns="91410" tIns="45704" rIns="91410" bIns="45704" numCol="1" anchor="b" anchorCtr="0" compatLnSpc="1">
            <a:prstTxWarp prst="textNoShape">
              <a:avLst/>
            </a:prstTxWarp>
          </a:bodyPr>
          <a:lstStyle>
            <a:lvl1pPr algn="r">
              <a:defRPr sz="1200"/>
            </a:lvl1pPr>
          </a:lstStyle>
          <a:p>
            <a:fld id="{1C8E8ED6-E932-44EE-8694-A1A95FA81AF8}" type="slidenum">
              <a:rPr lang="en-US"/>
              <a:pPr/>
              <a:t>‹#›</a:t>
            </a:fld>
            <a:endParaRPr lang="en-US" dirty="0"/>
          </a:p>
        </p:txBody>
      </p:sp>
    </p:spTree>
    <p:extLst>
      <p:ext uri="{BB962C8B-B14F-4D97-AF65-F5344CB8AC3E}">
        <p14:creationId xmlns:p14="http://schemas.microsoft.com/office/powerpoint/2010/main" val="10751075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 y="0"/>
            <a:ext cx="3038476" cy="465138"/>
          </a:xfrm>
          <a:prstGeom prst="rect">
            <a:avLst/>
          </a:prstGeom>
          <a:noFill/>
          <a:ln w="9525">
            <a:noFill/>
            <a:miter lim="800000"/>
            <a:headEnd/>
            <a:tailEnd/>
          </a:ln>
          <a:effectLst/>
        </p:spPr>
        <p:txBody>
          <a:bodyPr vert="horz" wrap="square" lIns="92256" tIns="46129" rIns="92256" bIns="46129" numCol="1" anchor="t" anchorCtr="0" compatLnSpc="1">
            <a:prstTxWarp prst="textNoShape">
              <a:avLst/>
            </a:prstTxWarp>
          </a:bodyPr>
          <a:lstStyle>
            <a:lvl1pPr defTabSz="922025">
              <a:spcBef>
                <a:spcPct val="0"/>
              </a:spcBef>
              <a:defRPr sz="1200" b="0">
                <a:latin typeface="Times New Roman" charset="0"/>
                <a:ea typeface="+mn-ea"/>
              </a:defRPr>
            </a:lvl1pPr>
          </a:lstStyle>
          <a:p>
            <a:pPr>
              <a:defRPr/>
            </a:pPr>
            <a:endParaRPr lang="en-US" dirty="0"/>
          </a:p>
        </p:txBody>
      </p:sp>
      <p:sp>
        <p:nvSpPr>
          <p:cNvPr id="11267" name="Rectangle 1027"/>
          <p:cNvSpPr>
            <a:spLocks noGrp="1" noChangeArrowheads="1"/>
          </p:cNvSpPr>
          <p:nvPr>
            <p:ph type="dt" idx="1"/>
          </p:nvPr>
        </p:nvSpPr>
        <p:spPr bwMode="auto">
          <a:xfrm>
            <a:off x="3971926" y="0"/>
            <a:ext cx="3038476" cy="465138"/>
          </a:xfrm>
          <a:prstGeom prst="rect">
            <a:avLst/>
          </a:prstGeom>
          <a:noFill/>
          <a:ln w="9525">
            <a:noFill/>
            <a:miter lim="800000"/>
            <a:headEnd/>
            <a:tailEnd/>
          </a:ln>
          <a:effectLst/>
        </p:spPr>
        <p:txBody>
          <a:bodyPr vert="horz" wrap="square" lIns="92256" tIns="46129" rIns="92256" bIns="46129" numCol="1" anchor="t" anchorCtr="0" compatLnSpc="1">
            <a:prstTxWarp prst="textNoShape">
              <a:avLst/>
            </a:prstTxWarp>
          </a:bodyPr>
          <a:lstStyle>
            <a:lvl1pPr algn="r" defTabSz="922025">
              <a:spcBef>
                <a:spcPct val="0"/>
              </a:spcBef>
              <a:defRPr sz="1200" b="0">
                <a:latin typeface="Times New Roman" charset="0"/>
                <a:ea typeface="+mn-ea"/>
              </a:defRPr>
            </a:lvl1pPr>
          </a:lstStyle>
          <a:p>
            <a:pPr>
              <a:defRPr/>
            </a:pPr>
            <a:endParaRPr lang="en-US" dirty="0"/>
          </a:p>
        </p:txBody>
      </p:sp>
      <p:sp>
        <p:nvSpPr>
          <p:cNvPr id="14340" name="Rectangle 1028"/>
          <p:cNvSpPr>
            <a:spLocks noGrp="1" noRot="1" noChangeAspect="1" noChangeArrowheads="1" noTextEdit="1"/>
          </p:cNvSpPr>
          <p:nvPr>
            <p:ph type="sldImg" idx="2"/>
          </p:nvPr>
        </p:nvSpPr>
        <p:spPr bwMode="auto">
          <a:xfrm>
            <a:off x="1181100" y="695325"/>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1029"/>
          <p:cNvSpPr>
            <a:spLocks noGrp="1" noChangeArrowheads="1"/>
          </p:cNvSpPr>
          <p:nvPr>
            <p:ph type="body" sz="quarter" idx="3"/>
          </p:nvPr>
        </p:nvSpPr>
        <p:spPr bwMode="auto">
          <a:xfrm>
            <a:off x="935040" y="4416427"/>
            <a:ext cx="5140325" cy="4183063"/>
          </a:xfrm>
          <a:prstGeom prst="rect">
            <a:avLst/>
          </a:prstGeom>
          <a:noFill/>
          <a:ln w="9525">
            <a:noFill/>
            <a:miter lim="800000"/>
            <a:headEnd/>
            <a:tailEnd/>
          </a:ln>
          <a:effectLst/>
        </p:spPr>
        <p:txBody>
          <a:bodyPr vert="horz" wrap="square" lIns="92256" tIns="46129" rIns="92256" bIns="4612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1030"/>
          <p:cNvSpPr>
            <a:spLocks noGrp="1" noChangeArrowheads="1"/>
          </p:cNvSpPr>
          <p:nvPr>
            <p:ph type="ftr" sz="quarter" idx="4"/>
          </p:nvPr>
        </p:nvSpPr>
        <p:spPr bwMode="auto">
          <a:xfrm>
            <a:off x="1" y="8831264"/>
            <a:ext cx="3038476" cy="465137"/>
          </a:xfrm>
          <a:prstGeom prst="rect">
            <a:avLst/>
          </a:prstGeom>
          <a:noFill/>
          <a:ln w="9525">
            <a:noFill/>
            <a:miter lim="800000"/>
            <a:headEnd/>
            <a:tailEnd/>
          </a:ln>
          <a:effectLst/>
        </p:spPr>
        <p:txBody>
          <a:bodyPr vert="horz" wrap="square" lIns="92256" tIns="46129" rIns="92256" bIns="46129" numCol="1" anchor="b" anchorCtr="0" compatLnSpc="1">
            <a:prstTxWarp prst="textNoShape">
              <a:avLst/>
            </a:prstTxWarp>
          </a:bodyPr>
          <a:lstStyle>
            <a:lvl1pPr defTabSz="922025">
              <a:spcBef>
                <a:spcPct val="0"/>
              </a:spcBef>
              <a:defRPr sz="1200" b="0">
                <a:latin typeface="Times New Roman" charset="0"/>
                <a:ea typeface="+mn-ea"/>
              </a:defRPr>
            </a:lvl1pPr>
          </a:lstStyle>
          <a:p>
            <a:pPr>
              <a:defRPr/>
            </a:pPr>
            <a:endParaRPr lang="en-US" dirty="0"/>
          </a:p>
        </p:txBody>
      </p:sp>
      <p:sp>
        <p:nvSpPr>
          <p:cNvPr id="11271" name="Rectangle 1031"/>
          <p:cNvSpPr>
            <a:spLocks noGrp="1" noChangeArrowheads="1"/>
          </p:cNvSpPr>
          <p:nvPr>
            <p:ph type="sldNum" sz="quarter" idx="5"/>
          </p:nvPr>
        </p:nvSpPr>
        <p:spPr bwMode="auto">
          <a:xfrm>
            <a:off x="3971926" y="8831264"/>
            <a:ext cx="3038476" cy="465137"/>
          </a:xfrm>
          <a:prstGeom prst="rect">
            <a:avLst/>
          </a:prstGeom>
          <a:noFill/>
          <a:ln w="9525">
            <a:noFill/>
            <a:miter lim="800000"/>
            <a:headEnd/>
            <a:tailEnd/>
          </a:ln>
          <a:effectLst/>
        </p:spPr>
        <p:txBody>
          <a:bodyPr vert="horz" wrap="square" lIns="92256" tIns="46129" rIns="92256" bIns="46129" numCol="1" anchor="b" anchorCtr="0" compatLnSpc="1">
            <a:prstTxWarp prst="textNoShape">
              <a:avLst/>
            </a:prstTxWarp>
          </a:bodyPr>
          <a:lstStyle>
            <a:lvl1pPr algn="r" defTabSz="922025">
              <a:spcBef>
                <a:spcPct val="0"/>
              </a:spcBef>
              <a:defRPr sz="1200" b="0">
                <a:latin typeface="Times New Roman" charset="0"/>
              </a:defRPr>
            </a:lvl1pPr>
          </a:lstStyle>
          <a:p>
            <a:fld id="{E9D9C79A-9E76-4D75-B7FE-695DC6DA8A25}" type="slidenum">
              <a:rPr lang="en-US"/>
              <a:pPr/>
              <a:t>‹#›</a:t>
            </a:fld>
            <a:endParaRPr lang="en-US" dirty="0"/>
          </a:p>
        </p:txBody>
      </p:sp>
    </p:spTree>
    <p:extLst>
      <p:ext uri="{BB962C8B-B14F-4D97-AF65-F5344CB8AC3E}">
        <p14:creationId xmlns:p14="http://schemas.microsoft.com/office/powerpoint/2010/main" val="393296574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Geneva" charset="-128"/>
        <a:cs typeface="Geneva" charset="-128"/>
      </a:defRPr>
    </a:lvl1pPr>
    <a:lvl2pPr marL="457200" algn="l" rtl="0" eaLnBrk="0" fontAlgn="base" hangingPunct="0">
      <a:spcBef>
        <a:spcPct val="30000"/>
      </a:spcBef>
      <a:spcAft>
        <a:spcPct val="0"/>
      </a:spcAft>
      <a:defRPr sz="1200" kern="1200">
        <a:solidFill>
          <a:schemeClr val="tx1"/>
        </a:solidFill>
        <a:latin typeface="Times New Roman" charset="0"/>
        <a:ea typeface="Geneva" charset="-128"/>
        <a:cs typeface="Geneva" charset="0"/>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r>
              <a:rPr lang="en-US" b="1" dirty="0"/>
              <a:t>Slide 1 – Cover</a:t>
            </a:r>
            <a:endParaRPr lang="en-US" dirty="0"/>
          </a:p>
          <a:p>
            <a:r>
              <a:rPr lang="en-US" dirty="0"/>
              <a:t> </a:t>
            </a:r>
          </a:p>
          <a:p>
            <a:r>
              <a:rPr lang="en-US" dirty="0"/>
              <a:t>Thank you for joining us today</a:t>
            </a:r>
          </a:p>
          <a:p>
            <a:r>
              <a:rPr lang="en-US" dirty="0"/>
              <a:t> </a:t>
            </a:r>
          </a:p>
          <a:p>
            <a:r>
              <a:rPr lang="en-US" dirty="0" smtClean="0"/>
              <a:t>I’m Jeff Armfield</a:t>
            </a:r>
            <a:r>
              <a:rPr lang="en-US" baseline="0" dirty="0" smtClean="0"/>
              <a:t> and </a:t>
            </a:r>
            <a:r>
              <a:rPr lang="en-US" dirty="0" smtClean="0"/>
              <a:t> </a:t>
            </a:r>
            <a:r>
              <a:rPr lang="en-US" dirty="0"/>
              <a:t>I serve as the Senior Vice President and Chief Financial Officer for Santee Cooper</a:t>
            </a:r>
          </a:p>
          <a:p>
            <a:pPr eaLnBrk="1" hangingPunct="1"/>
            <a:endParaRPr lang="en-US" dirty="0" smtClean="0"/>
          </a:p>
        </p:txBody>
      </p:sp>
    </p:spTree>
    <p:extLst>
      <p:ext uri="{BB962C8B-B14F-4D97-AF65-F5344CB8AC3E}">
        <p14:creationId xmlns:p14="http://schemas.microsoft.com/office/powerpoint/2010/main" val="3689330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D9C79A-9E76-4D75-B7FE-695DC6DA8A25}" type="slidenum">
              <a:rPr lang="en-US" smtClean="0"/>
              <a:pPr/>
              <a:t>17</a:t>
            </a:fld>
            <a:endParaRPr lang="en-US" dirty="0"/>
          </a:p>
        </p:txBody>
      </p:sp>
    </p:spTree>
    <p:extLst>
      <p:ext uri="{BB962C8B-B14F-4D97-AF65-F5344CB8AC3E}">
        <p14:creationId xmlns:p14="http://schemas.microsoft.com/office/powerpoint/2010/main" val="2546347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Geneva"/>
              <a:cs typeface="Geneva"/>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Times New Roman" pitchFamily="18" charset="0"/>
                <a:ea typeface="Geneva"/>
                <a:cs typeface="Geneva"/>
              </a:defRPr>
            </a:lvl1pPr>
            <a:lvl2pPr marL="742950" indent="-285750" defTabSz="922338" eaLnBrk="0" hangingPunct="0">
              <a:spcBef>
                <a:spcPct val="30000"/>
              </a:spcBef>
              <a:defRPr sz="1200">
                <a:solidFill>
                  <a:schemeClr val="tx1"/>
                </a:solidFill>
                <a:latin typeface="Times New Roman" pitchFamily="18" charset="0"/>
                <a:ea typeface="Geneva"/>
                <a:cs typeface="Geneva"/>
              </a:defRPr>
            </a:lvl2pPr>
            <a:lvl3pPr marL="1143000" indent="-228600" defTabSz="922338" eaLnBrk="0" hangingPunct="0">
              <a:spcBef>
                <a:spcPct val="30000"/>
              </a:spcBef>
              <a:defRPr sz="1200">
                <a:solidFill>
                  <a:schemeClr val="tx1"/>
                </a:solidFill>
                <a:latin typeface="Times New Roman" pitchFamily="18" charset="0"/>
                <a:ea typeface="ＭＳ Ｐゴシック" pitchFamily="34" charset="-128"/>
                <a:cs typeface="Geneva"/>
              </a:defRPr>
            </a:lvl3pPr>
            <a:lvl4pPr marL="1600200" indent="-228600" defTabSz="922338" eaLnBrk="0" hangingPunct="0">
              <a:spcBef>
                <a:spcPct val="30000"/>
              </a:spcBef>
              <a:defRPr sz="1200">
                <a:solidFill>
                  <a:schemeClr val="tx1"/>
                </a:solidFill>
                <a:latin typeface="Times New Roman" pitchFamily="18" charset="0"/>
                <a:ea typeface="ＭＳ Ｐゴシック" pitchFamily="34" charset="-128"/>
                <a:cs typeface="Geneva"/>
              </a:defRPr>
            </a:lvl4pPr>
            <a:lvl5pPr marL="2057400" indent="-228600" defTabSz="922338" eaLnBrk="0" hangingPunct="0">
              <a:spcBef>
                <a:spcPct val="30000"/>
              </a:spcBef>
              <a:defRPr sz="1200">
                <a:solidFill>
                  <a:schemeClr val="tx1"/>
                </a:solidFill>
                <a:latin typeface="Times New Roman" pitchFamily="18" charset="0"/>
                <a:ea typeface="ＭＳ Ｐゴシック" pitchFamily="34" charset="-128"/>
                <a:cs typeface="Geneva"/>
              </a:defRPr>
            </a:lvl5pPr>
            <a:lvl6pPr marL="2514600" indent="-228600" defTabSz="922338"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Geneva"/>
              </a:defRPr>
            </a:lvl6pPr>
            <a:lvl7pPr marL="2971800" indent="-228600" defTabSz="922338"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Geneva"/>
              </a:defRPr>
            </a:lvl7pPr>
            <a:lvl8pPr marL="3429000" indent="-228600" defTabSz="922338"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Geneva"/>
              </a:defRPr>
            </a:lvl8pPr>
            <a:lvl9pPr marL="3886200" indent="-228600" defTabSz="922338"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Geneva"/>
              </a:defRPr>
            </a:lvl9pPr>
          </a:lstStyle>
          <a:p>
            <a:pPr>
              <a:spcBef>
                <a:spcPct val="0"/>
              </a:spcBef>
            </a:pPr>
            <a:fld id="{0429748B-011C-4FB8-9328-A4EAF3DAB78F}" type="slidenum">
              <a:rPr lang="en-US" altLang="en-US" smtClean="0">
                <a:ea typeface="ＭＳ Ｐゴシック" pitchFamily="34" charset="-128"/>
              </a:rPr>
              <a:pPr>
                <a:spcBef>
                  <a:spcPct val="0"/>
                </a:spcBef>
              </a:pPr>
              <a:t>19</a:t>
            </a:fld>
            <a:endParaRPr lang="en-US" altLang="en-US" smtClean="0">
              <a:ea typeface="ＭＳ Ｐゴシック" pitchFamily="34" charset="-128"/>
            </a:endParaRPr>
          </a:p>
        </p:txBody>
      </p:sp>
    </p:spTree>
    <p:extLst>
      <p:ext uri="{BB962C8B-B14F-4D97-AF65-F5344CB8AC3E}">
        <p14:creationId xmlns:p14="http://schemas.microsoft.com/office/powerpoint/2010/main" val="689188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D9C79A-9E76-4D75-B7FE-695DC6DA8A25}" type="slidenum">
              <a:rPr lang="en-US" smtClean="0"/>
              <a:pPr/>
              <a:t>27</a:t>
            </a:fld>
            <a:endParaRPr lang="en-US" dirty="0"/>
          </a:p>
        </p:txBody>
      </p:sp>
    </p:spTree>
    <p:extLst>
      <p:ext uri="{BB962C8B-B14F-4D97-AF65-F5344CB8AC3E}">
        <p14:creationId xmlns:p14="http://schemas.microsoft.com/office/powerpoint/2010/main" val="2627797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Slide </a:t>
            </a:r>
            <a:r>
              <a:rPr lang="en-US" b="1" dirty="0" smtClean="0"/>
              <a:t>20 </a:t>
            </a:r>
            <a:r>
              <a:rPr lang="en-US" b="1" dirty="0"/>
              <a:t>– Financial Metrics</a:t>
            </a:r>
            <a:endParaRPr lang="en-US" dirty="0"/>
          </a:p>
          <a:p>
            <a:r>
              <a:rPr lang="en-US" dirty="0"/>
              <a:t>Supported by a favorable rate structure and commitment to recover costs, Santee Cooper has historically generated strong financial metrics.</a:t>
            </a:r>
          </a:p>
          <a:p>
            <a:r>
              <a:rPr lang="en-US" dirty="0"/>
              <a:t> </a:t>
            </a:r>
          </a:p>
          <a:p>
            <a:r>
              <a:rPr lang="en-US" dirty="0"/>
              <a:t>As the graphs </a:t>
            </a:r>
            <a:r>
              <a:rPr lang="en-US" dirty="0" smtClean="0"/>
              <a:t>on </a:t>
            </a:r>
            <a:r>
              <a:rPr lang="en-US" dirty="0"/>
              <a:t>this </a:t>
            </a:r>
            <a:r>
              <a:rPr lang="en-US" dirty="0" smtClean="0"/>
              <a:t>slide show, </a:t>
            </a:r>
            <a:r>
              <a:rPr lang="en-US" dirty="0"/>
              <a:t>we enjoy relatively consistent and strong debt service coverage of approximately 1.4x.  Please note that this coverage incorporates our subordinate commercial paper debt service as well as </a:t>
            </a:r>
            <a:r>
              <a:rPr lang="en-US" dirty="0" smtClean="0"/>
              <a:t>our payment </a:t>
            </a:r>
            <a:r>
              <a:rPr lang="en-US" dirty="0"/>
              <a:t>to the </a:t>
            </a:r>
            <a:r>
              <a:rPr lang="en-US" dirty="0" smtClean="0"/>
              <a:t>State of South Carolina</a:t>
            </a:r>
            <a:r>
              <a:rPr lang="en-US" baseline="0" dirty="0" smtClean="0"/>
              <a:t> </a:t>
            </a:r>
            <a:r>
              <a:rPr lang="en-US" dirty="0" smtClean="0"/>
              <a:t>which </a:t>
            </a:r>
            <a:r>
              <a:rPr lang="en-US" dirty="0"/>
              <a:t>is also subordinate to debt service.   Our liquidity, which includes cash reserves, a commercial paper program and </a:t>
            </a:r>
            <a:r>
              <a:rPr lang="en-US" dirty="0" smtClean="0"/>
              <a:t>revolving </a:t>
            </a:r>
            <a:r>
              <a:rPr lang="en-US" dirty="0"/>
              <a:t>credit </a:t>
            </a:r>
            <a:r>
              <a:rPr lang="en-US" dirty="0" smtClean="0"/>
              <a:t>facilities, </a:t>
            </a:r>
            <a:r>
              <a:rPr lang="en-US" dirty="0"/>
              <a:t>is over one year of operating expenses.  </a:t>
            </a:r>
          </a:p>
          <a:p>
            <a:r>
              <a:rPr lang="en-US" dirty="0"/>
              <a:t> </a:t>
            </a:r>
          </a:p>
          <a:p>
            <a:r>
              <a:rPr lang="en-US" dirty="0"/>
              <a:t>In addition, our current debt-to-capitalization </a:t>
            </a:r>
            <a:r>
              <a:rPr lang="en-US" dirty="0" smtClean="0"/>
              <a:t>ratio of 80% </a:t>
            </a:r>
            <a:r>
              <a:rPr lang="en-US" dirty="0"/>
              <a:t>(which includes the nuclear debt </a:t>
            </a:r>
            <a:r>
              <a:rPr lang="en-US" dirty="0" smtClean="0"/>
              <a:t>that has been issued in </a:t>
            </a:r>
            <a:r>
              <a:rPr lang="en-US" dirty="0"/>
              <a:t>the past few years) </a:t>
            </a:r>
            <a:r>
              <a:rPr lang="en-US" dirty="0" smtClean="0"/>
              <a:t>is </a:t>
            </a:r>
            <a:r>
              <a:rPr lang="en-US" dirty="0"/>
              <a:t>in line with our historical metrics.</a:t>
            </a:r>
          </a:p>
          <a:p>
            <a:endParaRPr lang="en-US" dirty="0"/>
          </a:p>
        </p:txBody>
      </p:sp>
      <p:sp>
        <p:nvSpPr>
          <p:cNvPr id="4" name="Slide Number Placeholder 3"/>
          <p:cNvSpPr>
            <a:spLocks noGrp="1"/>
          </p:cNvSpPr>
          <p:nvPr>
            <p:ph type="sldNum" sz="quarter" idx="10"/>
          </p:nvPr>
        </p:nvSpPr>
        <p:spPr/>
        <p:txBody>
          <a:bodyPr/>
          <a:lstStyle/>
          <a:p>
            <a:pPr>
              <a:defRPr/>
            </a:pPr>
            <a:fld id="{656199C7-8118-4C81-8257-DDD0EDEC20EB}" type="slidenum">
              <a:rPr lang="en-US" smtClean="0"/>
              <a:pPr>
                <a:defRPr/>
              </a:pPr>
              <a:t>31</a:t>
            </a:fld>
            <a:endParaRPr lang="en-US"/>
          </a:p>
        </p:txBody>
      </p:sp>
    </p:spTree>
    <p:extLst>
      <p:ext uri="{BB962C8B-B14F-4D97-AF65-F5344CB8AC3E}">
        <p14:creationId xmlns:p14="http://schemas.microsoft.com/office/powerpoint/2010/main" val="3711758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D9C79A-9E76-4D75-B7FE-695DC6DA8A25}" type="slidenum">
              <a:rPr lang="en-US" smtClean="0"/>
              <a:pPr/>
              <a:t>33</a:t>
            </a:fld>
            <a:endParaRPr lang="en-US" dirty="0"/>
          </a:p>
        </p:txBody>
      </p:sp>
    </p:spTree>
    <p:extLst>
      <p:ext uri="{BB962C8B-B14F-4D97-AF65-F5344CB8AC3E}">
        <p14:creationId xmlns:p14="http://schemas.microsoft.com/office/powerpoint/2010/main" val="1631596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9D9C79A-9E76-4D75-B7FE-695DC6DA8A25}" type="slidenum">
              <a:rPr lang="en-US" smtClean="0"/>
              <a:pPr/>
              <a:t>34</a:t>
            </a:fld>
            <a:endParaRPr lang="en-US" dirty="0"/>
          </a:p>
        </p:txBody>
      </p:sp>
    </p:spTree>
    <p:extLst>
      <p:ext uri="{BB962C8B-B14F-4D97-AF65-F5344CB8AC3E}">
        <p14:creationId xmlns:p14="http://schemas.microsoft.com/office/powerpoint/2010/main" val="3866339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52220">
              <a:defRPr sz="2800" b="1">
                <a:solidFill>
                  <a:schemeClr val="tx1"/>
                </a:solidFill>
                <a:latin typeface="Arial" charset="0"/>
              </a:defRPr>
            </a:lvl1pPr>
            <a:lvl2pPr marL="742732" indent="-285666" defTabSz="952220">
              <a:defRPr sz="2800" b="1">
                <a:solidFill>
                  <a:schemeClr val="tx1"/>
                </a:solidFill>
                <a:latin typeface="Arial" charset="0"/>
              </a:defRPr>
            </a:lvl2pPr>
            <a:lvl3pPr marL="1142666" indent="-228534" defTabSz="952220">
              <a:defRPr sz="2800" b="1">
                <a:solidFill>
                  <a:schemeClr val="tx1"/>
                </a:solidFill>
                <a:latin typeface="Arial" charset="0"/>
              </a:defRPr>
            </a:lvl3pPr>
            <a:lvl4pPr marL="1599731" indent="-228534" defTabSz="952220">
              <a:defRPr sz="2800" b="1">
                <a:solidFill>
                  <a:schemeClr val="tx1"/>
                </a:solidFill>
                <a:latin typeface="Arial" charset="0"/>
              </a:defRPr>
            </a:lvl4pPr>
            <a:lvl5pPr marL="2056798" indent="-228534" defTabSz="952220">
              <a:defRPr sz="2800" b="1">
                <a:solidFill>
                  <a:schemeClr val="tx1"/>
                </a:solidFill>
                <a:latin typeface="Arial" charset="0"/>
              </a:defRPr>
            </a:lvl5pPr>
            <a:lvl6pPr marL="2513864" indent="-228534" algn="ctr" defTabSz="952220" eaLnBrk="0" fontAlgn="base" hangingPunct="0">
              <a:lnSpc>
                <a:spcPct val="50000"/>
              </a:lnSpc>
              <a:spcBef>
                <a:spcPct val="50000"/>
              </a:spcBef>
              <a:spcAft>
                <a:spcPct val="0"/>
              </a:spcAft>
              <a:defRPr sz="2800" b="1">
                <a:solidFill>
                  <a:schemeClr val="tx1"/>
                </a:solidFill>
                <a:latin typeface="Arial" charset="0"/>
              </a:defRPr>
            </a:lvl6pPr>
            <a:lvl7pPr marL="2970929" indent="-228534" algn="ctr" defTabSz="952220" eaLnBrk="0" fontAlgn="base" hangingPunct="0">
              <a:lnSpc>
                <a:spcPct val="50000"/>
              </a:lnSpc>
              <a:spcBef>
                <a:spcPct val="50000"/>
              </a:spcBef>
              <a:spcAft>
                <a:spcPct val="0"/>
              </a:spcAft>
              <a:defRPr sz="2800" b="1">
                <a:solidFill>
                  <a:schemeClr val="tx1"/>
                </a:solidFill>
                <a:latin typeface="Arial" charset="0"/>
              </a:defRPr>
            </a:lvl7pPr>
            <a:lvl8pPr marL="3427996" indent="-228534" algn="ctr" defTabSz="952220" eaLnBrk="0" fontAlgn="base" hangingPunct="0">
              <a:lnSpc>
                <a:spcPct val="50000"/>
              </a:lnSpc>
              <a:spcBef>
                <a:spcPct val="50000"/>
              </a:spcBef>
              <a:spcAft>
                <a:spcPct val="0"/>
              </a:spcAft>
              <a:defRPr sz="2800" b="1">
                <a:solidFill>
                  <a:schemeClr val="tx1"/>
                </a:solidFill>
                <a:latin typeface="Arial" charset="0"/>
              </a:defRPr>
            </a:lvl8pPr>
            <a:lvl9pPr marL="3885061" indent="-228534" algn="ctr" defTabSz="952220" eaLnBrk="0" fontAlgn="base" hangingPunct="0">
              <a:lnSpc>
                <a:spcPct val="50000"/>
              </a:lnSpc>
              <a:spcBef>
                <a:spcPct val="50000"/>
              </a:spcBef>
              <a:spcAft>
                <a:spcPct val="0"/>
              </a:spcAft>
              <a:defRPr sz="2800" b="1">
                <a:solidFill>
                  <a:schemeClr val="tx1"/>
                </a:solidFill>
                <a:latin typeface="Arial" charset="0"/>
              </a:defRPr>
            </a:lvl9pPr>
          </a:lstStyle>
          <a:p>
            <a:pPr>
              <a:defRPr/>
            </a:pPr>
            <a:fld id="{0310D7E9-9369-410B-BDF2-3330900A83AA}" type="slidenum">
              <a:rPr lang="en-US" sz="1200" b="0">
                <a:solidFill>
                  <a:srgbClr val="000000"/>
                </a:solidFill>
                <a:latin typeface="Times New Roman" charset="0"/>
                <a:ea typeface="ＭＳ Ｐゴシック" pitchFamily="-16" charset="-128"/>
              </a:rPr>
              <a:pPr>
                <a:defRPr/>
              </a:pPr>
              <a:t>37</a:t>
            </a:fld>
            <a:endParaRPr lang="en-US" sz="1200" b="0" dirty="0">
              <a:solidFill>
                <a:srgbClr val="000000"/>
              </a:solidFill>
              <a:latin typeface="Times New Roman" charset="0"/>
              <a:ea typeface="ＭＳ Ｐゴシック" pitchFamily="-16" charset="-128"/>
            </a:endParaRPr>
          </a:p>
        </p:txBody>
      </p:sp>
      <p:sp>
        <p:nvSpPr>
          <p:cNvPr id="37891" name="Rectangle 2"/>
          <p:cNvSpPr>
            <a:spLocks noGrp="1" noRot="1" noChangeAspect="1" noChangeArrowheads="1" noTextEdit="1"/>
          </p:cNvSpPr>
          <p:nvPr>
            <p:ph type="sldImg"/>
          </p:nvPr>
        </p:nvSpPr>
        <p:spPr>
          <a:xfrm>
            <a:off x="1179513" y="696913"/>
            <a:ext cx="4649787" cy="3489325"/>
          </a:xfrm>
          <a:ln/>
        </p:spPr>
      </p:sp>
      <p:sp>
        <p:nvSpPr>
          <p:cNvPr id="37892" name="Rectangle 3"/>
          <p:cNvSpPr>
            <a:spLocks noGrp="1" noChangeArrowheads="1"/>
          </p:cNvSpPr>
          <p:nvPr>
            <p:ph type="body" idx="1"/>
          </p:nvPr>
        </p:nvSpPr>
        <p:spPr>
          <a:noFill/>
        </p:spPr>
        <p:txBody>
          <a:bodyPr lIns="94372" tIns="47187" rIns="94372" bIns="47187"/>
          <a:lstStyle/>
          <a:p>
            <a:pPr eaLnBrk="1" hangingPunct="1"/>
            <a:r>
              <a:rPr lang="en-US" dirty="0" smtClean="0">
                <a:latin typeface="Times New Roman" charset="0"/>
              </a:rPr>
              <a:t>Overview of our major cost components:</a:t>
            </a:r>
          </a:p>
          <a:p>
            <a:pPr marL="228534" indent="-228534" eaLnBrk="1" hangingPunct="1">
              <a:buAutoNum type="arabicPeriod"/>
            </a:pPr>
            <a:r>
              <a:rPr lang="en-US" dirty="0" smtClean="0">
                <a:latin typeface="Times New Roman" charset="0"/>
              </a:rPr>
              <a:t>Prior pages we presented</a:t>
            </a:r>
            <a:r>
              <a:rPr lang="en-US" baseline="0" dirty="0" smtClean="0">
                <a:latin typeface="Times New Roman" charset="0"/>
              </a:rPr>
              <a:t> our target range – topline view of cost we should target.</a:t>
            </a:r>
          </a:p>
          <a:p>
            <a:pPr marL="228534" indent="-228534" eaLnBrk="1" hangingPunct="1">
              <a:buAutoNum type="arabicPeriod"/>
            </a:pPr>
            <a:r>
              <a:rPr lang="en-US" baseline="0" dirty="0" smtClean="0">
                <a:latin typeface="Times New Roman" charset="0"/>
              </a:rPr>
              <a:t>This is a bottoms up view – over the next few weeks we will work to develop and finalize our assumptions for all these cost components</a:t>
            </a:r>
          </a:p>
          <a:p>
            <a:pPr eaLnBrk="1" hangingPunct="1"/>
            <a:endParaRPr lang="en-US" baseline="0" dirty="0" smtClean="0">
              <a:latin typeface="Times New Roman" charset="0"/>
            </a:endParaRPr>
          </a:p>
          <a:p>
            <a:pPr eaLnBrk="1" hangingPunct="1"/>
            <a:r>
              <a:rPr lang="en-US" baseline="0" dirty="0" smtClean="0">
                <a:latin typeface="Times New Roman" charset="0"/>
              </a:rPr>
              <a:t>Cost reductions </a:t>
            </a:r>
          </a:p>
          <a:p>
            <a:pPr eaLnBrk="1" hangingPunct="1"/>
            <a:r>
              <a:rPr lang="en-US" baseline="0" dirty="0" smtClean="0">
                <a:latin typeface="Times New Roman" charset="0"/>
              </a:rPr>
              <a:t>1. Departmental input was solicited for reductions to budget</a:t>
            </a:r>
          </a:p>
          <a:p>
            <a:pPr eaLnBrk="1" hangingPunct="1"/>
            <a:r>
              <a:rPr lang="en-US" baseline="0" dirty="0" smtClean="0">
                <a:latin typeface="Times New Roman" charset="0"/>
              </a:rPr>
              <a:t>2. Achieve savings through a combination of NFOM and Capital reductions</a:t>
            </a:r>
          </a:p>
          <a:p>
            <a:pPr eaLnBrk="1" hangingPunct="1"/>
            <a:r>
              <a:rPr lang="en-US" baseline="0" dirty="0" smtClean="0">
                <a:latin typeface="Times New Roman" charset="0"/>
              </a:rPr>
              <a:t>3. Reducing capital achieves savings from interest expense and produces excess capital improvement funds to </a:t>
            </a:r>
            <a:r>
              <a:rPr lang="en-US" baseline="0" dirty="0" err="1" smtClean="0">
                <a:latin typeface="Times New Roman" charset="0"/>
              </a:rPr>
              <a:t>defease</a:t>
            </a:r>
            <a:r>
              <a:rPr lang="en-US" baseline="0" dirty="0" smtClean="0">
                <a:latin typeface="Times New Roman" charset="0"/>
              </a:rPr>
              <a:t> near term d/s</a:t>
            </a:r>
          </a:p>
        </p:txBody>
      </p:sp>
    </p:spTree>
    <p:extLst>
      <p:ext uri="{BB962C8B-B14F-4D97-AF65-F5344CB8AC3E}">
        <p14:creationId xmlns:p14="http://schemas.microsoft.com/office/powerpoint/2010/main" val="2018875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52307">
              <a:defRPr sz="2800" b="1">
                <a:solidFill>
                  <a:schemeClr val="tx1"/>
                </a:solidFill>
                <a:latin typeface="Arial" charset="0"/>
              </a:defRPr>
            </a:lvl1pPr>
            <a:lvl2pPr marL="742801" indent="-285692" defTabSz="952307">
              <a:defRPr sz="2800" b="1">
                <a:solidFill>
                  <a:schemeClr val="tx1"/>
                </a:solidFill>
                <a:latin typeface="Arial" charset="0"/>
              </a:defRPr>
            </a:lvl2pPr>
            <a:lvl3pPr marL="1142770" indent="-228553" defTabSz="952307">
              <a:defRPr sz="2800" b="1">
                <a:solidFill>
                  <a:schemeClr val="tx1"/>
                </a:solidFill>
                <a:latin typeface="Arial" charset="0"/>
              </a:defRPr>
            </a:lvl3pPr>
            <a:lvl4pPr marL="1599876" indent="-228553" defTabSz="952307">
              <a:defRPr sz="2800" b="1">
                <a:solidFill>
                  <a:schemeClr val="tx1"/>
                </a:solidFill>
                <a:latin typeface="Arial" charset="0"/>
              </a:defRPr>
            </a:lvl4pPr>
            <a:lvl5pPr marL="2056986" indent="-228553" defTabSz="952307">
              <a:defRPr sz="2800" b="1">
                <a:solidFill>
                  <a:schemeClr val="tx1"/>
                </a:solidFill>
                <a:latin typeface="Arial" charset="0"/>
              </a:defRPr>
            </a:lvl5pPr>
            <a:lvl6pPr marL="2514092" indent="-228553" algn="ctr" defTabSz="952307" eaLnBrk="0" fontAlgn="base" hangingPunct="0">
              <a:lnSpc>
                <a:spcPct val="50000"/>
              </a:lnSpc>
              <a:spcBef>
                <a:spcPct val="50000"/>
              </a:spcBef>
              <a:spcAft>
                <a:spcPct val="0"/>
              </a:spcAft>
              <a:defRPr sz="2800" b="1">
                <a:solidFill>
                  <a:schemeClr val="tx1"/>
                </a:solidFill>
                <a:latin typeface="Arial" charset="0"/>
              </a:defRPr>
            </a:lvl6pPr>
            <a:lvl7pPr marL="2971200" indent="-228553" algn="ctr" defTabSz="952307" eaLnBrk="0" fontAlgn="base" hangingPunct="0">
              <a:lnSpc>
                <a:spcPct val="50000"/>
              </a:lnSpc>
              <a:spcBef>
                <a:spcPct val="50000"/>
              </a:spcBef>
              <a:spcAft>
                <a:spcPct val="0"/>
              </a:spcAft>
              <a:defRPr sz="2800" b="1">
                <a:solidFill>
                  <a:schemeClr val="tx1"/>
                </a:solidFill>
                <a:latin typeface="Arial" charset="0"/>
              </a:defRPr>
            </a:lvl7pPr>
            <a:lvl8pPr marL="3428309" indent="-228553" algn="ctr" defTabSz="952307" eaLnBrk="0" fontAlgn="base" hangingPunct="0">
              <a:lnSpc>
                <a:spcPct val="50000"/>
              </a:lnSpc>
              <a:spcBef>
                <a:spcPct val="50000"/>
              </a:spcBef>
              <a:spcAft>
                <a:spcPct val="0"/>
              </a:spcAft>
              <a:defRPr sz="2800" b="1">
                <a:solidFill>
                  <a:schemeClr val="tx1"/>
                </a:solidFill>
                <a:latin typeface="Arial" charset="0"/>
              </a:defRPr>
            </a:lvl8pPr>
            <a:lvl9pPr marL="3885415" indent="-228553" algn="ctr" defTabSz="952307" eaLnBrk="0" fontAlgn="base" hangingPunct="0">
              <a:lnSpc>
                <a:spcPct val="50000"/>
              </a:lnSpc>
              <a:spcBef>
                <a:spcPct val="50000"/>
              </a:spcBef>
              <a:spcAft>
                <a:spcPct val="0"/>
              </a:spcAft>
              <a:defRPr sz="2800" b="1">
                <a:solidFill>
                  <a:schemeClr val="tx1"/>
                </a:solidFill>
                <a:latin typeface="Arial" charset="0"/>
              </a:defRPr>
            </a:lvl9pPr>
          </a:lstStyle>
          <a:p>
            <a:fld id="{0310D7E9-9369-410B-BDF2-3330900A83AA}" type="slidenum">
              <a:rPr lang="en-US" sz="1200" b="0">
                <a:solidFill>
                  <a:prstClr val="black"/>
                </a:solidFill>
                <a:latin typeface="Times New Roman" charset="0"/>
              </a:rPr>
              <a:pPr/>
              <a:t>38</a:t>
            </a:fld>
            <a:endParaRPr lang="en-US" sz="1200" b="0" dirty="0">
              <a:solidFill>
                <a:prstClr val="black"/>
              </a:solidFill>
              <a:latin typeface="Times New Roman" charset="0"/>
            </a:endParaRPr>
          </a:p>
        </p:txBody>
      </p:sp>
      <p:sp>
        <p:nvSpPr>
          <p:cNvPr id="37891" name="Rectangle 2"/>
          <p:cNvSpPr>
            <a:spLocks noGrp="1" noRot="1" noChangeAspect="1" noChangeArrowheads="1" noTextEdit="1"/>
          </p:cNvSpPr>
          <p:nvPr>
            <p:ph type="sldImg"/>
          </p:nvPr>
        </p:nvSpPr>
        <p:spPr>
          <a:xfrm>
            <a:off x="1179513" y="696913"/>
            <a:ext cx="4649787" cy="3489325"/>
          </a:xfrm>
          <a:ln/>
        </p:spPr>
      </p:sp>
      <p:sp>
        <p:nvSpPr>
          <p:cNvPr id="37892" name="Rectangle 3"/>
          <p:cNvSpPr>
            <a:spLocks noGrp="1" noChangeArrowheads="1"/>
          </p:cNvSpPr>
          <p:nvPr>
            <p:ph type="body" idx="1"/>
          </p:nvPr>
        </p:nvSpPr>
        <p:spPr>
          <a:noFill/>
        </p:spPr>
        <p:txBody>
          <a:bodyPr lIns="94380" tIns="47190" rIns="94380" bIns="47190"/>
          <a:lstStyle/>
          <a:p>
            <a:pPr defTabSz="914266" eaLnBrk="1" hangingPunct="1">
              <a:defRPr/>
            </a:pPr>
            <a:r>
              <a:rPr lang="en-US" dirty="0" smtClean="0">
                <a:solidFill>
                  <a:srgbClr val="000000"/>
                </a:solidFill>
              </a:rPr>
              <a:t>In </a:t>
            </a:r>
            <a:r>
              <a:rPr lang="en-US" dirty="0">
                <a:solidFill>
                  <a:srgbClr val="000000"/>
                </a:solidFill>
              </a:rPr>
              <a:t>conjunction with the upcoming budget cycle, management expects to achieve ~$40 million reduction in annual cost</a:t>
            </a:r>
          </a:p>
          <a:p>
            <a:pPr eaLnBrk="1" hangingPunct="1"/>
            <a:endParaRPr lang="en-US" baseline="0" dirty="0" smtClean="0">
              <a:latin typeface="Times New Roman" charset="0"/>
            </a:endParaRPr>
          </a:p>
          <a:p>
            <a:pPr marL="228567" indent="-228567" eaLnBrk="1" hangingPunct="1">
              <a:buFontTx/>
              <a:buAutoNum type="arabicParenR"/>
            </a:pPr>
            <a:r>
              <a:rPr lang="en-US" baseline="0" dirty="0" smtClean="0">
                <a:latin typeface="Times New Roman" charset="0"/>
              </a:rPr>
              <a:t>O&amp;M and Capital reductions are illustrative of preliminary projections as compared to FF1701</a:t>
            </a:r>
          </a:p>
          <a:p>
            <a:pPr marL="228567" indent="-228567" eaLnBrk="1" hangingPunct="1">
              <a:buFontTx/>
              <a:buAutoNum type="arabicParenR"/>
            </a:pPr>
            <a:r>
              <a:rPr lang="en-US" baseline="0" dirty="0" smtClean="0">
                <a:latin typeface="Times New Roman" charset="0"/>
              </a:rPr>
              <a:t>These exclude any direct impact due to nuclear suspension</a:t>
            </a:r>
          </a:p>
          <a:p>
            <a:pPr marL="228567" indent="-228567" eaLnBrk="1" hangingPunct="1">
              <a:buFontTx/>
              <a:buAutoNum type="arabicParenR"/>
            </a:pPr>
            <a:r>
              <a:rPr lang="en-US" baseline="0" dirty="0" smtClean="0">
                <a:latin typeface="Times New Roman" charset="0"/>
              </a:rPr>
              <a:t>Capital Reductions- Due to changes in issuances &amp; defeasance amounts</a:t>
            </a:r>
          </a:p>
          <a:p>
            <a:pPr marL="228567" indent="-228567" eaLnBrk="1" hangingPunct="1">
              <a:buFontTx/>
              <a:buAutoNum type="arabicParenR"/>
            </a:pPr>
            <a:r>
              <a:rPr lang="en-US" baseline="0" dirty="0" smtClean="0">
                <a:latin typeface="Times New Roman" charset="0"/>
              </a:rPr>
              <a:t>Resulting CIF- Excluding defeasance amounts</a:t>
            </a:r>
          </a:p>
        </p:txBody>
      </p:sp>
    </p:spTree>
    <p:extLst>
      <p:ext uri="{BB962C8B-B14F-4D97-AF65-F5344CB8AC3E}">
        <p14:creationId xmlns:p14="http://schemas.microsoft.com/office/powerpoint/2010/main" val="3137732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328">
              <a:defRPr/>
            </a:pPr>
            <a:r>
              <a:rPr lang="en-US" sz="1100" dirty="0"/>
              <a:t>This graph shows the actual and projected Annual System Rate.  The red dashed line is per the 2018 Budget (Oct 2017 Dispatch).</a:t>
            </a:r>
          </a:p>
          <a:p>
            <a:pPr defTabSz="913328">
              <a:defRPr/>
            </a:pPr>
            <a:endParaRPr lang="en-US" sz="1100" dirty="0"/>
          </a:p>
          <a:p>
            <a:pPr defTabSz="913328">
              <a:defRPr/>
            </a:pPr>
            <a:r>
              <a:rPr lang="en-US" sz="1100" dirty="0"/>
              <a:t>Our system rate in 2019-2022 is expected to be lower than it has been in the past 6 years. </a:t>
            </a:r>
          </a:p>
          <a:p>
            <a:pPr defTabSz="913328">
              <a:defRPr/>
            </a:pPr>
            <a:endParaRPr lang="en-US" sz="1100" dirty="0"/>
          </a:p>
          <a:p>
            <a:pPr defTabSz="913328">
              <a:defRPr/>
            </a:pPr>
            <a:r>
              <a:rPr lang="en-US" sz="1100" dirty="0"/>
              <a:t>These rates may be even lower as we continue to work on strategies to lower fuel costs across all our resources. </a:t>
            </a:r>
          </a:p>
          <a:p>
            <a:pPr defTabSz="913328">
              <a:defRPr/>
            </a:pPr>
            <a:r>
              <a:rPr lang="en-US" sz="1100" dirty="0"/>
              <a:t> </a:t>
            </a:r>
          </a:p>
          <a:p>
            <a:pPr defTabSz="913328">
              <a:defRPr/>
            </a:pPr>
            <a:r>
              <a:rPr lang="en-US" sz="1100" dirty="0"/>
              <a:t>I’ll share an example of these efforts later in the presentation when I talk about our renegotiated rail contract.</a:t>
            </a:r>
          </a:p>
        </p:txBody>
      </p:sp>
      <p:sp>
        <p:nvSpPr>
          <p:cNvPr id="4" name="Slide Number Placeholder 3"/>
          <p:cNvSpPr>
            <a:spLocks noGrp="1"/>
          </p:cNvSpPr>
          <p:nvPr>
            <p:ph type="sldNum" sz="quarter" idx="10"/>
          </p:nvPr>
        </p:nvSpPr>
        <p:spPr/>
        <p:txBody>
          <a:bodyPr/>
          <a:lstStyle/>
          <a:p>
            <a:fld id="{07E7AB1B-6A6E-4EA0-9FE8-8AB6BD269F27}"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929795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This picture is symbolic of the constant shuffle between NG, Coal, and Purchase Power.  We dispatch based on economics and buy power if it’s cheaper than our own resources </a:t>
            </a:r>
            <a:r>
              <a:rPr lang="en-US" sz="1100" u="sng" dirty="0">
                <a:latin typeface="Times New Roman" panose="02020603050405020304" pitchFamily="18" charset="0"/>
                <a:cs typeface="Times New Roman" panose="02020603050405020304" pitchFamily="18" charset="0"/>
              </a:rPr>
              <a:t>while</a:t>
            </a:r>
            <a:r>
              <a:rPr lang="en-US" sz="1100" dirty="0">
                <a:latin typeface="Times New Roman" panose="02020603050405020304" pitchFamily="18" charset="0"/>
                <a:cs typeface="Times New Roman" panose="02020603050405020304" pitchFamily="18" charset="0"/>
              </a:rPr>
              <a:t> ensuring that we are operating the power system securely and reliably.  </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This list summarizes our ongoing efforts to provide no only low fuel cost but price stability and availability.  </a:t>
            </a:r>
            <a:r>
              <a:rPr lang="en-US" sz="1100" dirty="0">
                <a:solidFill>
                  <a:srgbClr val="000000"/>
                </a:solidFill>
                <a:latin typeface="Times New Roman" panose="02020603050405020304" pitchFamily="18" charset="0"/>
                <a:cs typeface="Times New Roman" panose="02020603050405020304" pitchFamily="18" charset="0"/>
              </a:rPr>
              <a:t>We will (1) manage our coal supply through the use of short-term contracts and diversification of suppliers, (2) continue to manage our NG hedge position and transportation needs, and (3) continue </a:t>
            </a:r>
            <a:r>
              <a:rPr lang="en-US" sz="1100">
                <a:solidFill>
                  <a:srgbClr val="000000"/>
                </a:solidFill>
                <a:latin typeface="Times New Roman" panose="02020603050405020304" pitchFamily="18" charset="0"/>
                <a:cs typeface="Times New Roman" panose="02020603050405020304" pitchFamily="18" charset="0"/>
              </a:rPr>
              <a:t>to aggressively import </a:t>
            </a:r>
            <a:r>
              <a:rPr lang="en-US" sz="1100" dirty="0">
                <a:solidFill>
                  <a:srgbClr val="000000"/>
                </a:solidFill>
                <a:latin typeface="Times New Roman" panose="02020603050405020304" pitchFamily="18" charset="0"/>
                <a:cs typeface="Times New Roman" panose="02020603050405020304" pitchFamily="18" charset="0"/>
              </a:rPr>
              <a:t>purchased power.   </a:t>
            </a:r>
          </a:p>
          <a:p>
            <a:pPr marL="342548" indent="-342548" defTabSz="913462">
              <a:spcBef>
                <a:spcPct val="15000"/>
              </a:spcBef>
              <a:buFont typeface="Arial" pitchFamily="34" charset="0"/>
              <a:buChar char="•"/>
              <a:defRPr/>
            </a:pPr>
            <a:endParaRPr lang="en-US" sz="1100" dirty="0">
              <a:solidFill>
                <a:srgbClr val="000000"/>
              </a:solidFill>
              <a:latin typeface="Times New Roman" panose="02020603050405020304" pitchFamily="18" charset="0"/>
              <a:cs typeface="Times New Roman" panose="02020603050405020304" pitchFamily="18" charset="0"/>
            </a:endParaRPr>
          </a:p>
          <a:p>
            <a:pPr marL="342548" indent="-342548" defTabSz="913462">
              <a:spcBef>
                <a:spcPct val="15000"/>
              </a:spcBef>
              <a:buFont typeface="Arial" pitchFamily="34" charset="0"/>
              <a:buChar char="•"/>
              <a:defRPr/>
            </a:pPr>
            <a:endParaRPr lang="en-US" dirty="0"/>
          </a:p>
          <a:p>
            <a:pPr marL="342548" indent="-342548">
              <a:spcBef>
                <a:spcPct val="15000"/>
              </a:spcBef>
              <a:buFont typeface="Arial" pitchFamily="34" charset="0"/>
              <a:buChar char="•"/>
            </a:pPr>
            <a:endParaRPr lang="en-US" dirty="0">
              <a:solidFill>
                <a:srgbClr val="000000"/>
              </a:solidFill>
              <a:latin typeface="Garamond" pitchFamily="18" charset="0"/>
              <a:cs typeface="Times New Roman" pitchFamily="18" charset="0"/>
            </a:endParaRPr>
          </a:p>
          <a:p>
            <a:pPr>
              <a:spcBef>
                <a:spcPct val="15000"/>
              </a:spcBef>
            </a:pPr>
            <a:endParaRPr lang="en-US" dirty="0"/>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EFC8F2E1-5AD3-41BC-AF05-A55AA09D96D9}" type="slidenum">
              <a:rPr lang="en-US" smtClean="0"/>
              <a:t>40</a:t>
            </a:fld>
            <a:endParaRPr lang="en-US"/>
          </a:p>
        </p:txBody>
      </p:sp>
    </p:spTree>
    <p:extLst>
      <p:ext uri="{BB962C8B-B14F-4D97-AF65-F5344CB8AC3E}">
        <p14:creationId xmlns:p14="http://schemas.microsoft.com/office/powerpoint/2010/main" val="2669587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56199C7-8118-4C81-8257-DDD0EDEC20EB}" type="slidenum">
              <a:rPr lang="en-US" smtClean="0"/>
              <a:pPr>
                <a:defRPr/>
              </a:pPr>
              <a:t>3</a:t>
            </a:fld>
            <a:endParaRPr lang="en-US"/>
          </a:p>
        </p:txBody>
      </p:sp>
    </p:spTree>
    <p:extLst>
      <p:ext uri="{BB962C8B-B14F-4D97-AF65-F5344CB8AC3E}">
        <p14:creationId xmlns:p14="http://schemas.microsoft.com/office/powerpoint/2010/main" val="2271097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656199C7-8118-4C81-8257-DDD0EDEC20EB}"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1267598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56199C7-8118-4C81-8257-DDD0EDEC20EB}" type="slidenum">
              <a:rPr lang="en-US" smtClean="0">
                <a:solidFill>
                  <a:prstClr val="black"/>
                </a:solidFill>
              </a:rPr>
              <a:pPr>
                <a:defRPr/>
              </a:pPr>
              <a:t>42</a:t>
            </a:fld>
            <a:endParaRPr lang="en-US" dirty="0">
              <a:solidFill>
                <a:prstClr val="black"/>
              </a:solidFill>
            </a:endParaRPr>
          </a:p>
        </p:txBody>
      </p:sp>
    </p:spTree>
    <p:extLst>
      <p:ext uri="{BB962C8B-B14F-4D97-AF65-F5344CB8AC3E}">
        <p14:creationId xmlns:p14="http://schemas.microsoft.com/office/powerpoint/2010/main" val="3743081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36E2E-5874-4D4D-B383-A04B5991AAC9}" type="slidenum">
              <a:rPr lang="en-US" altLang="en-US" smtClean="0">
                <a:solidFill>
                  <a:prstClr val="black"/>
                </a:solidFill>
              </a:rPr>
              <a:pPr/>
              <a:t>45</a:t>
            </a:fld>
            <a:endParaRPr lang="en-US" alt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3422517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smtClean="0">
              <a:latin typeface="Times New Roman" pitchFamily="18" charset="0"/>
              <a:ea typeface="Geneva"/>
              <a:cs typeface="Geneva"/>
            </a:endParaRPr>
          </a:p>
        </p:txBody>
      </p:sp>
      <p:sp>
        <p:nvSpPr>
          <p:cNvPr id="3584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831">
              <a:defRPr sz="1000" b="1">
                <a:solidFill>
                  <a:schemeClr val="tx1"/>
                </a:solidFill>
                <a:latin typeface="Arial" pitchFamily="34" charset="0"/>
                <a:ea typeface="ＭＳ Ｐゴシック" pitchFamily="34" charset="-128"/>
              </a:defRPr>
            </a:lvl1pPr>
            <a:lvl2pPr marL="742541" indent="-285592" defTabSz="921831">
              <a:defRPr sz="1000" b="1">
                <a:solidFill>
                  <a:schemeClr val="tx1"/>
                </a:solidFill>
                <a:latin typeface="Arial" pitchFamily="34" charset="0"/>
                <a:ea typeface="ＭＳ Ｐゴシック" pitchFamily="34" charset="-128"/>
              </a:defRPr>
            </a:lvl2pPr>
            <a:lvl3pPr marL="1142371" indent="-228474" defTabSz="921831">
              <a:defRPr sz="1000" b="1">
                <a:solidFill>
                  <a:schemeClr val="tx1"/>
                </a:solidFill>
                <a:latin typeface="Arial" pitchFamily="34" charset="0"/>
                <a:ea typeface="ＭＳ Ｐゴシック" pitchFamily="34" charset="-128"/>
              </a:defRPr>
            </a:lvl3pPr>
            <a:lvl4pPr marL="1599319" indent="-228474" defTabSz="921831">
              <a:defRPr sz="1000" b="1">
                <a:solidFill>
                  <a:schemeClr val="tx1"/>
                </a:solidFill>
                <a:latin typeface="Arial" pitchFamily="34" charset="0"/>
                <a:ea typeface="ＭＳ Ｐゴシック" pitchFamily="34" charset="-128"/>
              </a:defRPr>
            </a:lvl4pPr>
            <a:lvl5pPr marL="2056271" indent="-228474" defTabSz="921831">
              <a:defRPr sz="1000" b="1">
                <a:solidFill>
                  <a:schemeClr val="tx1"/>
                </a:solidFill>
                <a:latin typeface="Arial" pitchFamily="34" charset="0"/>
                <a:ea typeface="ＭＳ Ｐゴシック" pitchFamily="34" charset="-128"/>
              </a:defRPr>
            </a:lvl5pPr>
            <a:lvl6pPr marL="2513218" indent="-228474" defTabSz="921831" eaLnBrk="0" fontAlgn="base" hangingPunct="0">
              <a:spcBef>
                <a:spcPct val="50000"/>
              </a:spcBef>
              <a:spcAft>
                <a:spcPct val="0"/>
              </a:spcAft>
              <a:defRPr sz="1000" b="1">
                <a:solidFill>
                  <a:schemeClr val="tx1"/>
                </a:solidFill>
                <a:latin typeface="Arial" pitchFamily="34" charset="0"/>
                <a:ea typeface="ＭＳ Ｐゴシック" pitchFamily="34" charset="-128"/>
              </a:defRPr>
            </a:lvl6pPr>
            <a:lvl7pPr marL="2970166" indent="-228474" defTabSz="921831" eaLnBrk="0" fontAlgn="base" hangingPunct="0">
              <a:spcBef>
                <a:spcPct val="50000"/>
              </a:spcBef>
              <a:spcAft>
                <a:spcPct val="0"/>
              </a:spcAft>
              <a:defRPr sz="1000" b="1">
                <a:solidFill>
                  <a:schemeClr val="tx1"/>
                </a:solidFill>
                <a:latin typeface="Arial" pitchFamily="34" charset="0"/>
                <a:ea typeface="ＭＳ Ｐゴシック" pitchFamily="34" charset="-128"/>
              </a:defRPr>
            </a:lvl7pPr>
            <a:lvl8pPr marL="3427114" indent="-228474" defTabSz="921831" eaLnBrk="0" fontAlgn="base" hangingPunct="0">
              <a:spcBef>
                <a:spcPct val="50000"/>
              </a:spcBef>
              <a:spcAft>
                <a:spcPct val="0"/>
              </a:spcAft>
              <a:defRPr sz="1000" b="1">
                <a:solidFill>
                  <a:schemeClr val="tx1"/>
                </a:solidFill>
                <a:latin typeface="Arial" pitchFamily="34" charset="0"/>
                <a:ea typeface="ＭＳ Ｐゴシック" pitchFamily="34" charset="-128"/>
              </a:defRPr>
            </a:lvl8pPr>
            <a:lvl9pPr marL="3884062" indent="-228474" defTabSz="921831" eaLnBrk="0" fontAlgn="base" hangingPunct="0">
              <a:spcBef>
                <a:spcPct val="50000"/>
              </a:spcBef>
              <a:spcAft>
                <a:spcPct val="0"/>
              </a:spcAft>
              <a:defRPr sz="1000" b="1">
                <a:solidFill>
                  <a:schemeClr val="tx1"/>
                </a:solidFill>
                <a:latin typeface="Arial" pitchFamily="34" charset="0"/>
                <a:ea typeface="ＭＳ Ｐゴシック" pitchFamily="34" charset="-128"/>
              </a:defRPr>
            </a:lvl9pPr>
          </a:lstStyle>
          <a:p>
            <a:pPr>
              <a:defRPr/>
            </a:pPr>
            <a:r>
              <a:rPr lang="en-US" altLang="en-US" sz="1200" b="0">
                <a:solidFill>
                  <a:prstClr val="black"/>
                </a:solidFill>
                <a:latin typeface="Times New Roman" pitchFamily="18" charset="0"/>
              </a:rPr>
              <a:t>08222011-48300</a:t>
            </a:r>
          </a:p>
        </p:txBody>
      </p:sp>
      <p:sp>
        <p:nvSpPr>
          <p:cNvPr id="3584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831">
              <a:defRPr sz="1000" b="1">
                <a:solidFill>
                  <a:schemeClr val="tx1"/>
                </a:solidFill>
                <a:latin typeface="Arial" pitchFamily="34" charset="0"/>
                <a:ea typeface="ＭＳ Ｐゴシック" pitchFamily="34" charset="-128"/>
              </a:defRPr>
            </a:lvl1pPr>
            <a:lvl2pPr marL="742541" indent="-285592" defTabSz="921831">
              <a:defRPr sz="1000" b="1">
                <a:solidFill>
                  <a:schemeClr val="tx1"/>
                </a:solidFill>
                <a:latin typeface="Arial" pitchFamily="34" charset="0"/>
                <a:ea typeface="ＭＳ Ｐゴシック" pitchFamily="34" charset="-128"/>
              </a:defRPr>
            </a:lvl2pPr>
            <a:lvl3pPr marL="1142371" indent="-228474" defTabSz="921831">
              <a:defRPr sz="1000" b="1">
                <a:solidFill>
                  <a:schemeClr val="tx1"/>
                </a:solidFill>
                <a:latin typeface="Arial" pitchFamily="34" charset="0"/>
                <a:ea typeface="ＭＳ Ｐゴシック" pitchFamily="34" charset="-128"/>
              </a:defRPr>
            </a:lvl3pPr>
            <a:lvl4pPr marL="1599319" indent="-228474" defTabSz="921831">
              <a:defRPr sz="1000" b="1">
                <a:solidFill>
                  <a:schemeClr val="tx1"/>
                </a:solidFill>
                <a:latin typeface="Arial" pitchFamily="34" charset="0"/>
                <a:ea typeface="ＭＳ Ｐゴシック" pitchFamily="34" charset="-128"/>
              </a:defRPr>
            </a:lvl4pPr>
            <a:lvl5pPr marL="2056271" indent="-228474" defTabSz="921831">
              <a:defRPr sz="1000" b="1">
                <a:solidFill>
                  <a:schemeClr val="tx1"/>
                </a:solidFill>
                <a:latin typeface="Arial" pitchFamily="34" charset="0"/>
                <a:ea typeface="ＭＳ Ｐゴシック" pitchFamily="34" charset="-128"/>
              </a:defRPr>
            </a:lvl5pPr>
            <a:lvl6pPr marL="2513218" indent="-228474" defTabSz="921831" eaLnBrk="0" fontAlgn="base" hangingPunct="0">
              <a:spcBef>
                <a:spcPct val="50000"/>
              </a:spcBef>
              <a:spcAft>
                <a:spcPct val="0"/>
              </a:spcAft>
              <a:defRPr sz="1000" b="1">
                <a:solidFill>
                  <a:schemeClr val="tx1"/>
                </a:solidFill>
                <a:latin typeface="Arial" pitchFamily="34" charset="0"/>
                <a:ea typeface="ＭＳ Ｐゴシック" pitchFamily="34" charset="-128"/>
              </a:defRPr>
            </a:lvl6pPr>
            <a:lvl7pPr marL="2970166" indent="-228474" defTabSz="921831" eaLnBrk="0" fontAlgn="base" hangingPunct="0">
              <a:spcBef>
                <a:spcPct val="50000"/>
              </a:spcBef>
              <a:spcAft>
                <a:spcPct val="0"/>
              </a:spcAft>
              <a:defRPr sz="1000" b="1">
                <a:solidFill>
                  <a:schemeClr val="tx1"/>
                </a:solidFill>
                <a:latin typeface="Arial" pitchFamily="34" charset="0"/>
                <a:ea typeface="ＭＳ Ｐゴシック" pitchFamily="34" charset="-128"/>
              </a:defRPr>
            </a:lvl7pPr>
            <a:lvl8pPr marL="3427114" indent="-228474" defTabSz="921831" eaLnBrk="0" fontAlgn="base" hangingPunct="0">
              <a:spcBef>
                <a:spcPct val="50000"/>
              </a:spcBef>
              <a:spcAft>
                <a:spcPct val="0"/>
              </a:spcAft>
              <a:defRPr sz="1000" b="1">
                <a:solidFill>
                  <a:schemeClr val="tx1"/>
                </a:solidFill>
                <a:latin typeface="Arial" pitchFamily="34" charset="0"/>
                <a:ea typeface="ＭＳ Ｐゴシック" pitchFamily="34" charset="-128"/>
              </a:defRPr>
            </a:lvl8pPr>
            <a:lvl9pPr marL="3884062" indent="-228474" defTabSz="921831" eaLnBrk="0" fontAlgn="base" hangingPunct="0">
              <a:spcBef>
                <a:spcPct val="50000"/>
              </a:spcBef>
              <a:spcAft>
                <a:spcPct val="0"/>
              </a:spcAft>
              <a:defRPr sz="1000" b="1">
                <a:solidFill>
                  <a:schemeClr val="tx1"/>
                </a:solidFill>
                <a:latin typeface="Arial" pitchFamily="34" charset="0"/>
                <a:ea typeface="ＭＳ Ｐゴシック" pitchFamily="34" charset="-128"/>
              </a:defRPr>
            </a:lvl9pPr>
          </a:lstStyle>
          <a:p>
            <a:pPr>
              <a:defRPr/>
            </a:pPr>
            <a:fld id="{DC83B4EB-A70D-49E4-AF19-1EDA3CEC97F1}" type="slidenum">
              <a:rPr lang="en-US" altLang="en-US" sz="1200" b="0">
                <a:solidFill>
                  <a:prstClr val="black"/>
                </a:solidFill>
                <a:latin typeface="Times New Roman" pitchFamily="18" charset="0"/>
              </a:rPr>
              <a:pPr>
                <a:defRPr/>
              </a:pPr>
              <a:t>46</a:t>
            </a:fld>
            <a:endParaRPr lang="en-US" altLang="en-US" sz="1200" b="0">
              <a:solidFill>
                <a:prstClr val="black"/>
              </a:solidFill>
              <a:latin typeface="Times New Roman" pitchFamily="18" charset="0"/>
            </a:endParaRPr>
          </a:p>
        </p:txBody>
      </p:sp>
    </p:spTree>
    <p:extLst>
      <p:ext uri="{BB962C8B-B14F-4D97-AF65-F5344CB8AC3E}">
        <p14:creationId xmlns:p14="http://schemas.microsoft.com/office/powerpoint/2010/main" val="1476244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56199C7-8118-4C81-8257-DDD0EDEC20EB}" type="slidenum">
              <a:rPr lang="en-US" smtClean="0"/>
              <a:pPr>
                <a:defRPr/>
              </a:pPr>
              <a:t>47</a:t>
            </a:fld>
            <a:endParaRPr lang="en-US"/>
          </a:p>
        </p:txBody>
      </p:sp>
    </p:spTree>
    <p:extLst>
      <p:ext uri="{BB962C8B-B14F-4D97-AF65-F5344CB8AC3E}">
        <p14:creationId xmlns:p14="http://schemas.microsoft.com/office/powerpoint/2010/main" val="849859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will see a revenue breakdown by</a:t>
            </a:r>
            <a:r>
              <a:rPr lang="en-US" baseline="0" dirty="0" smtClean="0"/>
              <a:t> customer class.</a:t>
            </a:r>
            <a:endParaRPr lang="en-US" dirty="0"/>
          </a:p>
        </p:txBody>
      </p:sp>
      <p:sp>
        <p:nvSpPr>
          <p:cNvPr id="4" name="Slide Number Placeholder 3"/>
          <p:cNvSpPr>
            <a:spLocks noGrp="1"/>
          </p:cNvSpPr>
          <p:nvPr>
            <p:ph type="sldNum" sz="quarter" idx="10"/>
          </p:nvPr>
        </p:nvSpPr>
        <p:spPr/>
        <p:txBody>
          <a:bodyPr/>
          <a:lstStyle/>
          <a:p>
            <a:fld id="{E9D9C79A-9E76-4D75-B7FE-695DC6DA8A25}" type="slidenum">
              <a:rPr lang="en-US" smtClean="0"/>
              <a:pPr/>
              <a:t>48</a:t>
            </a:fld>
            <a:endParaRPr lang="en-US" dirty="0"/>
          </a:p>
        </p:txBody>
      </p:sp>
    </p:spTree>
    <p:extLst>
      <p:ext uri="{BB962C8B-B14F-4D97-AF65-F5344CB8AC3E}">
        <p14:creationId xmlns:p14="http://schemas.microsoft.com/office/powerpoint/2010/main" val="1771912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56199C7-8118-4C81-8257-DDD0EDEC20EB}" type="slidenum">
              <a:rPr lang="en-US" smtClean="0"/>
              <a:pPr>
                <a:defRPr/>
              </a:pPr>
              <a:t>49</a:t>
            </a:fld>
            <a:endParaRPr lang="en-US"/>
          </a:p>
        </p:txBody>
      </p:sp>
    </p:spTree>
    <p:extLst>
      <p:ext uri="{BB962C8B-B14F-4D97-AF65-F5344CB8AC3E}">
        <p14:creationId xmlns:p14="http://schemas.microsoft.com/office/powerpoint/2010/main" val="1277938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56199C7-8118-4C81-8257-DDD0EDEC20EB}" type="slidenum">
              <a:rPr lang="en-US" smtClean="0"/>
              <a:pPr>
                <a:defRPr/>
              </a:pPr>
              <a:t>50</a:t>
            </a:fld>
            <a:endParaRPr lang="en-US"/>
          </a:p>
        </p:txBody>
      </p:sp>
    </p:spTree>
    <p:extLst>
      <p:ext uri="{BB962C8B-B14F-4D97-AF65-F5344CB8AC3E}">
        <p14:creationId xmlns:p14="http://schemas.microsoft.com/office/powerpoint/2010/main" val="3026313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Slide Image Placeholder 1"/>
          <p:cNvSpPr>
            <a:spLocks noGrp="1" noRot="1" noChangeAspect="1" noTextEdit="1"/>
          </p:cNvSpPr>
          <p:nvPr>
            <p:ph type="sldImg"/>
          </p:nvPr>
        </p:nvSpPr>
        <p:spPr>
          <a:ln/>
        </p:spPr>
      </p:sp>
      <p:sp>
        <p:nvSpPr>
          <p:cNvPr id="487427" name="Notes Placeholder 2"/>
          <p:cNvSpPr>
            <a:spLocks noGrp="1"/>
          </p:cNvSpPr>
          <p:nvPr>
            <p:ph type="body" idx="1"/>
          </p:nvPr>
        </p:nvSpPr>
        <p:spPr>
          <a:noFill/>
        </p:spPr>
        <p:txBody>
          <a:bodyPr/>
          <a:lstStyle/>
          <a:p>
            <a:r>
              <a:rPr lang="en-US" smtClean="0">
                <a:latin typeface="Arial" pitchFamily="34" charset="0"/>
                <a:ea typeface="ヒラギノ角ゴ Pro W3" pitchFamily="-106" charset="-128"/>
              </a:rPr>
              <a:t>Key Elements of Revised Agreement:  suggest moving this before time line. Also, be more specific about cost allocation revisions.  Can you say whether new terms will keep 8% margin or automatic and timely pass through of costs?</a:t>
            </a:r>
          </a:p>
        </p:txBody>
      </p:sp>
      <p:sp>
        <p:nvSpPr>
          <p:cNvPr id="487428" name="Footer Placeholder 3"/>
          <p:cNvSpPr>
            <a:spLocks noGrp="1"/>
          </p:cNvSpPr>
          <p:nvPr>
            <p:ph type="ftr" sz="quarter" idx="4"/>
          </p:nvPr>
        </p:nvSpPr>
        <p:spPr>
          <a:noFill/>
        </p:spPr>
        <p:txBody>
          <a:bodyPr/>
          <a:lstStyle>
            <a:lvl1pPr defTabSz="930224" eaLnBrk="0" hangingPunct="0">
              <a:defRPr>
                <a:solidFill>
                  <a:schemeClr val="tx1"/>
                </a:solidFill>
                <a:latin typeface="Arial" pitchFamily="34" charset="0"/>
                <a:ea typeface="ヒラギノ角ゴ Pro W3" pitchFamily="-106" charset="-128"/>
              </a:defRPr>
            </a:lvl1pPr>
            <a:lvl2pPr marL="742909" indent="-285734" defTabSz="930224" eaLnBrk="0" hangingPunct="0">
              <a:defRPr>
                <a:solidFill>
                  <a:schemeClr val="tx1"/>
                </a:solidFill>
                <a:latin typeface="Arial" pitchFamily="34" charset="0"/>
                <a:ea typeface="ヒラギノ角ゴ Pro W3" pitchFamily="-106" charset="-128"/>
              </a:defRPr>
            </a:lvl2pPr>
            <a:lvl3pPr marL="1142937" indent="-228587" defTabSz="930224" eaLnBrk="0" hangingPunct="0">
              <a:defRPr>
                <a:solidFill>
                  <a:schemeClr val="tx1"/>
                </a:solidFill>
                <a:latin typeface="Arial" pitchFamily="34" charset="0"/>
                <a:ea typeface="ヒラギノ角ゴ Pro W3" pitchFamily="-106" charset="-128"/>
              </a:defRPr>
            </a:lvl3pPr>
            <a:lvl4pPr marL="1600111" indent="-228587" defTabSz="930224" eaLnBrk="0" hangingPunct="0">
              <a:defRPr>
                <a:solidFill>
                  <a:schemeClr val="tx1"/>
                </a:solidFill>
                <a:latin typeface="Arial" pitchFamily="34" charset="0"/>
                <a:ea typeface="ヒラギノ角ゴ Pro W3" pitchFamily="-106" charset="-128"/>
              </a:defRPr>
            </a:lvl4pPr>
            <a:lvl5pPr marL="2057287" indent="-228587" defTabSz="930224" eaLnBrk="0" hangingPunct="0">
              <a:defRPr>
                <a:solidFill>
                  <a:schemeClr val="tx1"/>
                </a:solidFill>
                <a:latin typeface="Arial" pitchFamily="34" charset="0"/>
                <a:ea typeface="ヒラギノ角ゴ Pro W3" pitchFamily="-106" charset="-128"/>
              </a:defRPr>
            </a:lvl5pPr>
            <a:lvl6pPr marL="2514461" indent="-228587" defTabSz="930224" eaLnBrk="0" fontAlgn="base" hangingPunct="0">
              <a:spcBef>
                <a:spcPct val="0"/>
              </a:spcBef>
              <a:spcAft>
                <a:spcPct val="0"/>
              </a:spcAft>
              <a:defRPr>
                <a:solidFill>
                  <a:schemeClr val="tx1"/>
                </a:solidFill>
                <a:latin typeface="Arial" pitchFamily="34" charset="0"/>
                <a:ea typeface="ヒラギノ角ゴ Pro W3" pitchFamily="-106" charset="-128"/>
              </a:defRPr>
            </a:lvl6pPr>
            <a:lvl7pPr marL="2971635" indent="-228587" defTabSz="930224" eaLnBrk="0" fontAlgn="base" hangingPunct="0">
              <a:spcBef>
                <a:spcPct val="0"/>
              </a:spcBef>
              <a:spcAft>
                <a:spcPct val="0"/>
              </a:spcAft>
              <a:defRPr>
                <a:solidFill>
                  <a:schemeClr val="tx1"/>
                </a:solidFill>
                <a:latin typeface="Arial" pitchFamily="34" charset="0"/>
                <a:ea typeface="ヒラギノ角ゴ Pro W3" pitchFamily="-106" charset="-128"/>
              </a:defRPr>
            </a:lvl7pPr>
            <a:lvl8pPr marL="3428811" indent="-228587" defTabSz="930224" eaLnBrk="0" fontAlgn="base" hangingPunct="0">
              <a:spcBef>
                <a:spcPct val="0"/>
              </a:spcBef>
              <a:spcAft>
                <a:spcPct val="0"/>
              </a:spcAft>
              <a:defRPr>
                <a:solidFill>
                  <a:schemeClr val="tx1"/>
                </a:solidFill>
                <a:latin typeface="Arial" pitchFamily="34" charset="0"/>
                <a:ea typeface="ヒラギノ角ゴ Pro W3" pitchFamily="-106" charset="-128"/>
              </a:defRPr>
            </a:lvl8pPr>
            <a:lvl9pPr marL="3885985" indent="-228587" defTabSz="930224" eaLnBrk="0" fontAlgn="base" hangingPunct="0">
              <a:spcBef>
                <a:spcPct val="0"/>
              </a:spcBef>
              <a:spcAft>
                <a:spcPct val="0"/>
              </a:spcAft>
              <a:defRPr>
                <a:solidFill>
                  <a:schemeClr val="tx1"/>
                </a:solidFill>
                <a:latin typeface="Arial" pitchFamily="34" charset="0"/>
                <a:ea typeface="ヒラギノ角ゴ Pro W3" pitchFamily="-106" charset="-128"/>
              </a:defRPr>
            </a:lvl9pPr>
          </a:lstStyle>
          <a:p>
            <a:pPr eaLnBrk="1" hangingPunct="1"/>
            <a:r>
              <a:rPr lang="en-US" smtClean="0"/>
              <a:t>Proprietary and Confidential           </a:t>
            </a:r>
          </a:p>
        </p:txBody>
      </p:sp>
      <p:sp>
        <p:nvSpPr>
          <p:cNvPr id="487429" name="Slide Number Placeholder 4"/>
          <p:cNvSpPr>
            <a:spLocks noGrp="1"/>
          </p:cNvSpPr>
          <p:nvPr>
            <p:ph type="sldNum" sz="quarter" idx="5"/>
          </p:nvPr>
        </p:nvSpPr>
        <p:spPr>
          <a:noFill/>
        </p:spPr>
        <p:txBody>
          <a:bodyPr/>
          <a:lstStyle>
            <a:lvl1pPr defTabSz="930224" eaLnBrk="0" hangingPunct="0">
              <a:defRPr>
                <a:solidFill>
                  <a:schemeClr val="tx1"/>
                </a:solidFill>
                <a:latin typeface="Arial" pitchFamily="34" charset="0"/>
                <a:ea typeface="ヒラギノ角ゴ Pro W3" pitchFamily="-106" charset="-128"/>
              </a:defRPr>
            </a:lvl1pPr>
            <a:lvl2pPr marL="742909" indent="-285734" defTabSz="930224" eaLnBrk="0" hangingPunct="0">
              <a:defRPr>
                <a:solidFill>
                  <a:schemeClr val="tx1"/>
                </a:solidFill>
                <a:latin typeface="Arial" pitchFamily="34" charset="0"/>
                <a:ea typeface="ヒラギノ角ゴ Pro W3" pitchFamily="-106" charset="-128"/>
              </a:defRPr>
            </a:lvl2pPr>
            <a:lvl3pPr marL="1142937" indent="-228587" defTabSz="930224" eaLnBrk="0" hangingPunct="0">
              <a:defRPr>
                <a:solidFill>
                  <a:schemeClr val="tx1"/>
                </a:solidFill>
                <a:latin typeface="Arial" pitchFamily="34" charset="0"/>
                <a:ea typeface="ヒラギノ角ゴ Pro W3" pitchFamily="-106" charset="-128"/>
              </a:defRPr>
            </a:lvl3pPr>
            <a:lvl4pPr marL="1600111" indent="-228587" defTabSz="930224" eaLnBrk="0" hangingPunct="0">
              <a:defRPr>
                <a:solidFill>
                  <a:schemeClr val="tx1"/>
                </a:solidFill>
                <a:latin typeface="Arial" pitchFamily="34" charset="0"/>
                <a:ea typeface="ヒラギノ角ゴ Pro W3" pitchFamily="-106" charset="-128"/>
              </a:defRPr>
            </a:lvl4pPr>
            <a:lvl5pPr marL="2057287" indent="-228587" defTabSz="930224" eaLnBrk="0" hangingPunct="0">
              <a:defRPr>
                <a:solidFill>
                  <a:schemeClr val="tx1"/>
                </a:solidFill>
                <a:latin typeface="Arial" pitchFamily="34" charset="0"/>
                <a:ea typeface="ヒラギノ角ゴ Pro W3" pitchFamily="-106" charset="-128"/>
              </a:defRPr>
            </a:lvl5pPr>
            <a:lvl6pPr marL="2514461" indent="-228587" defTabSz="930224" eaLnBrk="0" fontAlgn="base" hangingPunct="0">
              <a:spcBef>
                <a:spcPct val="0"/>
              </a:spcBef>
              <a:spcAft>
                <a:spcPct val="0"/>
              </a:spcAft>
              <a:defRPr>
                <a:solidFill>
                  <a:schemeClr val="tx1"/>
                </a:solidFill>
                <a:latin typeface="Arial" pitchFamily="34" charset="0"/>
                <a:ea typeface="ヒラギノ角ゴ Pro W3" pitchFamily="-106" charset="-128"/>
              </a:defRPr>
            </a:lvl6pPr>
            <a:lvl7pPr marL="2971635" indent="-228587" defTabSz="930224" eaLnBrk="0" fontAlgn="base" hangingPunct="0">
              <a:spcBef>
                <a:spcPct val="0"/>
              </a:spcBef>
              <a:spcAft>
                <a:spcPct val="0"/>
              </a:spcAft>
              <a:defRPr>
                <a:solidFill>
                  <a:schemeClr val="tx1"/>
                </a:solidFill>
                <a:latin typeface="Arial" pitchFamily="34" charset="0"/>
                <a:ea typeface="ヒラギノ角ゴ Pro W3" pitchFamily="-106" charset="-128"/>
              </a:defRPr>
            </a:lvl7pPr>
            <a:lvl8pPr marL="3428811" indent="-228587" defTabSz="930224" eaLnBrk="0" fontAlgn="base" hangingPunct="0">
              <a:spcBef>
                <a:spcPct val="0"/>
              </a:spcBef>
              <a:spcAft>
                <a:spcPct val="0"/>
              </a:spcAft>
              <a:defRPr>
                <a:solidFill>
                  <a:schemeClr val="tx1"/>
                </a:solidFill>
                <a:latin typeface="Arial" pitchFamily="34" charset="0"/>
                <a:ea typeface="ヒラギノ角ゴ Pro W3" pitchFamily="-106" charset="-128"/>
              </a:defRPr>
            </a:lvl8pPr>
            <a:lvl9pPr marL="3885985" indent="-228587" defTabSz="930224" eaLnBrk="0" fontAlgn="base" hangingPunct="0">
              <a:spcBef>
                <a:spcPct val="0"/>
              </a:spcBef>
              <a:spcAft>
                <a:spcPct val="0"/>
              </a:spcAft>
              <a:defRPr>
                <a:solidFill>
                  <a:schemeClr val="tx1"/>
                </a:solidFill>
                <a:latin typeface="Arial" pitchFamily="34" charset="0"/>
                <a:ea typeface="ヒラギノ角ゴ Pro W3" pitchFamily="-106" charset="-128"/>
              </a:defRPr>
            </a:lvl9pPr>
          </a:lstStyle>
          <a:p>
            <a:pPr eaLnBrk="1" hangingPunct="1"/>
            <a:fld id="{49C8FF97-788E-40CE-A7B8-69C9723529E0}" type="slidenum">
              <a:rPr lang="en-US" smtClean="0"/>
              <a:pPr eaLnBrk="1" hangingPunct="1"/>
              <a:t>52</a:t>
            </a:fld>
            <a:endParaRPr lang="en-US" smtClean="0"/>
          </a:p>
        </p:txBody>
      </p:sp>
    </p:spTree>
    <p:extLst>
      <p:ext uri="{BB962C8B-B14F-4D97-AF65-F5344CB8AC3E}">
        <p14:creationId xmlns:p14="http://schemas.microsoft.com/office/powerpoint/2010/main" val="22610413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Slide Image Placeholder 1"/>
          <p:cNvSpPr>
            <a:spLocks noGrp="1" noRot="1" noChangeAspect="1" noTextEdit="1"/>
          </p:cNvSpPr>
          <p:nvPr>
            <p:ph type="sldImg"/>
          </p:nvPr>
        </p:nvSpPr>
        <p:spPr>
          <a:ln/>
        </p:spPr>
      </p:sp>
      <p:sp>
        <p:nvSpPr>
          <p:cNvPr id="487427" name="Notes Placeholder 2"/>
          <p:cNvSpPr>
            <a:spLocks noGrp="1"/>
          </p:cNvSpPr>
          <p:nvPr>
            <p:ph type="body" idx="1"/>
          </p:nvPr>
        </p:nvSpPr>
        <p:spPr>
          <a:noFill/>
        </p:spPr>
        <p:txBody>
          <a:bodyPr/>
          <a:lstStyle/>
          <a:p>
            <a:endParaRPr lang="en-US" dirty="0" smtClean="0">
              <a:latin typeface="Arial" pitchFamily="34" charset="0"/>
              <a:ea typeface="ヒラギノ角ゴ Pro W3" pitchFamily="-106" charset="-128"/>
            </a:endParaRPr>
          </a:p>
        </p:txBody>
      </p:sp>
      <p:sp>
        <p:nvSpPr>
          <p:cNvPr id="487428" name="Footer Placeholder 3"/>
          <p:cNvSpPr>
            <a:spLocks noGrp="1"/>
          </p:cNvSpPr>
          <p:nvPr>
            <p:ph type="ftr" sz="quarter" idx="4"/>
          </p:nvPr>
        </p:nvSpPr>
        <p:spPr>
          <a:noFill/>
        </p:spPr>
        <p:txBody>
          <a:bodyPr/>
          <a:lstStyle>
            <a:lvl1pPr defTabSz="930224" eaLnBrk="0" hangingPunct="0">
              <a:defRPr>
                <a:solidFill>
                  <a:schemeClr val="tx1"/>
                </a:solidFill>
                <a:latin typeface="Arial" pitchFamily="34" charset="0"/>
                <a:ea typeface="ヒラギノ角ゴ Pro W3" pitchFamily="-106" charset="-128"/>
              </a:defRPr>
            </a:lvl1pPr>
            <a:lvl2pPr marL="742909" indent="-285734" defTabSz="930224" eaLnBrk="0" hangingPunct="0">
              <a:defRPr>
                <a:solidFill>
                  <a:schemeClr val="tx1"/>
                </a:solidFill>
                <a:latin typeface="Arial" pitchFamily="34" charset="0"/>
                <a:ea typeface="ヒラギノ角ゴ Pro W3" pitchFamily="-106" charset="-128"/>
              </a:defRPr>
            </a:lvl2pPr>
            <a:lvl3pPr marL="1142937" indent="-228587" defTabSz="930224" eaLnBrk="0" hangingPunct="0">
              <a:defRPr>
                <a:solidFill>
                  <a:schemeClr val="tx1"/>
                </a:solidFill>
                <a:latin typeface="Arial" pitchFamily="34" charset="0"/>
                <a:ea typeface="ヒラギノ角ゴ Pro W3" pitchFamily="-106" charset="-128"/>
              </a:defRPr>
            </a:lvl3pPr>
            <a:lvl4pPr marL="1600111" indent="-228587" defTabSz="930224" eaLnBrk="0" hangingPunct="0">
              <a:defRPr>
                <a:solidFill>
                  <a:schemeClr val="tx1"/>
                </a:solidFill>
                <a:latin typeface="Arial" pitchFamily="34" charset="0"/>
                <a:ea typeface="ヒラギノ角ゴ Pro W3" pitchFamily="-106" charset="-128"/>
              </a:defRPr>
            </a:lvl4pPr>
            <a:lvl5pPr marL="2057287" indent="-228587" defTabSz="930224" eaLnBrk="0" hangingPunct="0">
              <a:defRPr>
                <a:solidFill>
                  <a:schemeClr val="tx1"/>
                </a:solidFill>
                <a:latin typeface="Arial" pitchFamily="34" charset="0"/>
                <a:ea typeface="ヒラギノ角ゴ Pro W3" pitchFamily="-106" charset="-128"/>
              </a:defRPr>
            </a:lvl5pPr>
            <a:lvl6pPr marL="2514461" indent="-228587" defTabSz="930224" eaLnBrk="0" fontAlgn="base" hangingPunct="0">
              <a:spcBef>
                <a:spcPct val="0"/>
              </a:spcBef>
              <a:spcAft>
                <a:spcPct val="0"/>
              </a:spcAft>
              <a:defRPr>
                <a:solidFill>
                  <a:schemeClr val="tx1"/>
                </a:solidFill>
                <a:latin typeface="Arial" pitchFamily="34" charset="0"/>
                <a:ea typeface="ヒラギノ角ゴ Pro W3" pitchFamily="-106" charset="-128"/>
              </a:defRPr>
            </a:lvl6pPr>
            <a:lvl7pPr marL="2971635" indent="-228587" defTabSz="930224" eaLnBrk="0" fontAlgn="base" hangingPunct="0">
              <a:spcBef>
                <a:spcPct val="0"/>
              </a:spcBef>
              <a:spcAft>
                <a:spcPct val="0"/>
              </a:spcAft>
              <a:defRPr>
                <a:solidFill>
                  <a:schemeClr val="tx1"/>
                </a:solidFill>
                <a:latin typeface="Arial" pitchFamily="34" charset="0"/>
                <a:ea typeface="ヒラギノ角ゴ Pro W3" pitchFamily="-106" charset="-128"/>
              </a:defRPr>
            </a:lvl7pPr>
            <a:lvl8pPr marL="3428811" indent="-228587" defTabSz="930224" eaLnBrk="0" fontAlgn="base" hangingPunct="0">
              <a:spcBef>
                <a:spcPct val="0"/>
              </a:spcBef>
              <a:spcAft>
                <a:spcPct val="0"/>
              </a:spcAft>
              <a:defRPr>
                <a:solidFill>
                  <a:schemeClr val="tx1"/>
                </a:solidFill>
                <a:latin typeface="Arial" pitchFamily="34" charset="0"/>
                <a:ea typeface="ヒラギノ角ゴ Pro W3" pitchFamily="-106" charset="-128"/>
              </a:defRPr>
            </a:lvl8pPr>
            <a:lvl9pPr marL="3885985" indent="-228587" defTabSz="930224" eaLnBrk="0" fontAlgn="base" hangingPunct="0">
              <a:spcBef>
                <a:spcPct val="0"/>
              </a:spcBef>
              <a:spcAft>
                <a:spcPct val="0"/>
              </a:spcAft>
              <a:defRPr>
                <a:solidFill>
                  <a:schemeClr val="tx1"/>
                </a:solidFill>
                <a:latin typeface="Arial" pitchFamily="34" charset="0"/>
                <a:ea typeface="ヒラギノ角ゴ Pro W3" pitchFamily="-106" charset="-128"/>
              </a:defRPr>
            </a:lvl9pPr>
          </a:lstStyle>
          <a:p>
            <a:pPr eaLnBrk="1" hangingPunct="1"/>
            <a:r>
              <a:rPr lang="en-US" smtClean="0"/>
              <a:t>Proprietary and Confidential           </a:t>
            </a:r>
          </a:p>
        </p:txBody>
      </p:sp>
      <p:sp>
        <p:nvSpPr>
          <p:cNvPr id="487429" name="Slide Number Placeholder 4"/>
          <p:cNvSpPr>
            <a:spLocks noGrp="1"/>
          </p:cNvSpPr>
          <p:nvPr>
            <p:ph type="sldNum" sz="quarter" idx="5"/>
          </p:nvPr>
        </p:nvSpPr>
        <p:spPr>
          <a:noFill/>
        </p:spPr>
        <p:txBody>
          <a:bodyPr/>
          <a:lstStyle>
            <a:lvl1pPr defTabSz="930224" eaLnBrk="0" hangingPunct="0">
              <a:defRPr>
                <a:solidFill>
                  <a:schemeClr val="tx1"/>
                </a:solidFill>
                <a:latin typeface="Arial" pitchFamily="34" charset="0"/>
                <a:ea typeface="ヒラギノ角ゴ Pro W3" pitchFamily="-106" charset="-128"/>
              </a:defRPr>
            </a:lvl1pPr>
            <a:lvl2pPr marL="742909" indent="-285734" defTabSz="930224" eaLnBrk="0" hangingPunct="0">
              <a:defRPr>
                <a:solidFill>
                  <a:schemeClr val="tx1"/>
                </a:solidFill>
                <a:latin typeface="Arial" pitchFamily="34" charset="0"/>
                <a:ea typeface="ヒラギノ角ゴ Pro W3" pitchFamily="-106" charset="-128"/>
              </a:defRPr>
            </a:lvl2pPr>
            <a:lvl3pPr marL="1142937" indent="-228587" defTabSz="930224" eaLnBrk="0" hangingPunct="0">
              <a:defRPr>
                <a:solidFill>
                  <a:schemeClr val="tx1"/>
                </a:solidFill>
                <a:latin typeface="Arial" pitchFamily="34" charset="0"/>
                <a:ea typeface="ヒラギノ角ゴ Pro W3" pitchFamily="-106" charset="-128"/>
              </a:defRPr>
            </a:lvl3pPr>
            <a:lvl4pPr marL="1600111" indent="-228587" defTabSz="930224" eaLnBrk="0" hangingPunct="0">
              <a:defRPr>
                <a:solidFill>
                  <a:schemeClr val="tx1"/>
                </a:solidFill>
                <a:latin typeface="Arial" pitchFamily="34" charset="0"/>
                <a:ea typeface="ヒラギノ角ゴ Pro W3" pitchFamily="-106" charset="-128"/>
              </a:defRPr>
            </a:lvl4pPr>
            <a:lvl5pPr marL="2057287" indent="-228587" defTabSz="930224" eaLnBrk="0" hangingPunct="0">
              <a:defRPr>
                <a:solidFill>
                  <a:schemeClr val="tx1"/>
                </a:solidFill>
                <a:latin typeface="Arial" pitchFamily="34" charset="0"/>
                <a:ea typeface="ヒラギノ角ゴ Pro W3" pitchFamily="-106" charset="-128"/>
              </a:defRPr>
            </a:lvl5pPr>
            <a:lvl6pPr marL="2514461" indent="-228587" defTabSz="930224" eaLnBrk="0" fontAlgn="base" hangingPunct="0">
              <a:spcBef>
                <a:spcPct val="0"/>
              </a:spcBef>
              <a:spcAft>
                <a:spcPct val="0"/>
              </a:spcAft>
              <a:defRPr>
                <a:solidFill>
                  <a:schemeClr val="tx1"/>
                </a:solidFill>
                <a:latin typeface="Arial" pitchFamily="34" charset="0"/>
                <a:ea typeface="ヒラギノ角ゴ Pro W3" pitchFamily="-106" charset="-128"/>
              </a:defRPr>
            </a:lvl6pPr>
            <a:lvl7pPr marL="2971635" indent="-228587" defTabSz="930224" eaLnBrk="0" fontAlgn="base" hangingPunct="0">
              <a:spcBef>
                <a:spcPct val="0"/>
              </a:spcBef>
              <a:spcAft>
                <a:spcPct val="0"/>
              </a:spcAft>
              <a:defRPr>
                <a:solidFill>
                  <a:schemeClr val="tx1"/>
                </a:solidFill>
                <a:latin typeface="Arial" pitchFamily="34" charset="0"/>
                <a:ea typeface="ヒラギノ角ゴ Pro W3" pitchFamily="-106" charset="-128"/>
              </a:defRPr>
            </a:lvl7pPr>
            <a:lvl8pPr marL="3428811" indent="-228587" defTabSz="930224" eaLnBrk="0" fontAlgn="base" hangingPunct="0">
              <a:spcBef>
                <a:spcPct val="0"/>
              </a:spcBef>
              <a:spcAft>
                <a:spcPct val="0"/>
              </a:spcAft>
              <a:defRPr>
                <a:solidFill>
                  <a:schemeClr val="tx1"/>
                </a:solidFill>
                <a:latin typeface="Arial" pitchFamily="34" charset="0"/>
                <a:ea typeface="ヒラギノ角ゴ Pro W3" pitchFamily="-106" charset="-128"/>
              </a:defRPr>
            </a:lvl8pPr>
            <a:lvl9pPr marL="3885985" indent="-228587" defTabSz="930224" eaLnBrk="0" fontAlgn="base" hangingPunct="0">
              <a:spcBef>
                <a:spcPct val="0"/>
              </a:spcBef>
              <a:spcAft>
                <a:spcPct val="0"/>
              </a:spcAft>
              <a:defRPr>
                <a:solidFill>
                  <a:schemeClr val="tx1"/>
                </a:solidFill>
                <a:latin typeface="Arial" pitchFamily="34" charset="0"/>
                <a:ea typeface="ヒラギノ角ゴ Pro W3" pitchFamily="-106" charset="-128"/>
              </a:defRPr>
            </a:lvl9pPr>
          </a:lstStyle>
          <a:p>
            <a:pPr eaLnBrk="1" hangingPunct="1"/>
            <a:fld id="{49C8FF97-788E-40CE-A7B8-69C9723529E0}" type="slidenum">
              <a:rPr lang="en-US" smtClean="0"/>
              <a:pPr eaLnBrk="1" hangingPunct="1"/>
              <a:t>53</a:t>
            </a:fld>
            <a:endParaRPr lang="en-US" smtClean="0"/>
          </a:p>
        </p:txBody>
      </p:sp>
    </p:spTree>
    <p:extLst>
      <p:ext uri="{BB962C8B-B14F-4D97-AF65-F5344CB8AC3E}">
        <p14:creationId xmlns:p14="http://schemas.microsoft.com/office/powerpoint/2010/main" val="3539641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Slide 5 - Santee Cooper Overview</a:t>
            </a:r>
            <a:endParaRPr lang="en-US" dirty="0"/>
          </a:p>
          <a:p>
            <a:r>
              <a:rPr lang="en-US" dirty="0"/>
              <a:t> </a:t>
            </a:r>
          </a:p>
          <a:p>
            <a:r>
              <a:rPr lang="en-US" dirty="0"/>
              <a:t>Before we begin our update, let me provide an overview of Santee Cooper</a:t>
            </a:r>
          </a:p>
          <a:p>
            <a:r>
              <a:rPr lang="en-US" dirty="0"/>
              <a:t> </a:t>
            </a:r>
          </a:p>
          <a:p>
            <a:r>
              <a:rPr lang="en-US" dirty="0"/>
              <a:t>Santee Cooper is owned by the people of South Carolina and is the state’s largest provider of power</a:t>
            </a:r>
          </a:p>
          <a:p>
            <a:r>
              <a:rPr lang="en-US" dirty="0"/>
              <a:t> </a:t>
            </a:r>
          </a:p>
          <a:p>
            <a:r>
              <a:rPr lang="en-US" dirty="0"/>
              <a:t>We are one of the nation’s largest public power utilities and serve over 2 million South Carolinians </a:t>
            </a:r>
          </a:p>
          <a:p>
            <a:r>
              <a:rPr lang="en-US" dirty="0"/>
              <a:t> </a:t>
            </a:r>
          </a:p>
          <a:p>
            <a:r>
              <a:rPr lang="en-US" dirty="0"/>
              <a:t>A unique feature of Santee Cooper is that we are both a retail and a wholesale provider of electricity</a:t>
            </a:r>
          </a:p>
          <a:p>
            <a:r>
              <a:rPr lang="en-US" dirty="0"/>
              <a:t> </a:t>
            </a:r>
          </a:p>
          <a:p>
            <a:r>
              <a:rPr lang="en-US" dirty="0"/>
              <a:t>Central Electric Power Cooperative is our largest wholesale customer and provides 59% of Santee Cooper’s revenue</a:t>
            </a:r>
          </a:p>
          <a:p>
            <a:r>
              <a:rPr lang="en-US" dirty="0"/>
              <a:t> </a:t>
            </a:r>
          </a:p>
          <a:p>
            <a:r>
              <a:rPr lang="en-US" dirty="0"/>
              <a:t>Central is under contract to purchase power from Santee Cooper through at least 2058</a:t>
            </a:r>
          </a:p>
          <a:p>
            <a:r>
              <a:rPr lang="en-US" dirty="0"/>
              <a:t> </a:t>
            </a:r>
          </a:p>
          <a:p>
            <a:r>
              <a:rPr lang="en-US" dirty="0"/>
              <a:t>Santee Cooper meets all of its customers’ energy needs through its over 5,100 MW of owned generation capacity, which is primarily coal based, supplemented by natural gas, nuclear power and purchased power</a:t>
            </a:r>
          </a:p>
          <a:p>
            <a:r>
              <a:rPr lang="en-US" dirty="0"/>
              <a:t> </a:t>
            </a:r>
          </a:p>
          <a:p>
            <a:r>
              <a:rPr lang="en-US" dirty="0"/>
              <a:t>Santee Cooper’s Board of Directors have exclusive authority to set and approve its rates, and those rates are not subject to review by the South Carolina Public Service Commission</a:t>
            </a:r>
          </a:p>
        </p:txBody>
      </p:sp>
      <p:sp>
        <p:nvSpPr>
          <p:cNvPr id="4" name="Slide Number Placeholder 3"/>
          <p:cNvSpPr>
            <a:spLocks noGrp="1"/>
          </p:cNvSpPr>
          <p:nvPr>
            <p:ph type="sldNum" sz="quarter" idx="10"/>
          </p:nvPr>
        </p:nvSpPr>
        <p:spPr/>
        <p:txBody>
          <a:bodyPr/>
          <a:lstStyle/>
          <a:p>
            <a:pPr>
              <a:defRPr/>
            </a:pPr>
            <a:fld id="{656199C7-8118-4C81-8257-DDD0EDEC20EB}" type="slidenum">
              <a:rPr lang="en-US" smtClean="0"/>
              <a:pPr>
                <a:defRPr/>
              </a:pPr>
              <a:t>4</a:t>
            </a:fld>
            <a:endParaRPr lang="en-US" dirty="0"/>
          </a:p>
        </p:txBody>
      </p:sp>
    </p:spTree>
    <p:extLst>
      <p:ext uri="{BB962C8B-B14F-4D97-AF65-F5344CB8AC3E}">
        <p14:creationId xmlns:p14="http://schemas.microsoft.com/office/powerpoint/2010/main" val="1629236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An overview of Santee Cooper’s power supply shows that it continues to have access to low cost generating units with high availability base load.</a:t>
            </a:r>
          </a:p>
          <a:p>
            <a:endParaRPr lang="en-US" dirty="0"/>
          </a:p>
        </p:txBody>
      </p:sp>
      <p:sp>
        <p:nvSpPr>
          <p:cNvPr id="4" name="Slide Number Placeholder 3"/>
          <p:cNvSpPr>
            <a:spLocks noGrp="1"/>
          </p:cNvSpPr>
          <p:nvPr>
            <p:ph type="sldNum" sz="quarter" idx="10"/>
          </p:nvPr>
        </p:nvSpPr>
        <p:spPr/>
        <p:txBody>
          <a:bodyPr/>
          <a:lstStyle/>
          <a:p>
            <a:pPr>
              <a:defRPr/>
            </a:pPr>
            <a:fld id="{656199C7-8118-4C81-8257-DDD0EDEC20EB}" type="slidenum">
              <a:rPr lang="en-US" smtClean="0"/>
              <a:pPr>
                <a:defRPr/>
              </a:pPr>
              <a:t>56</a:t>
            </a:fld>
            <a:endParaRPr lang="en-US" dirty="0"/>
          </a:p>
        </p:txBody>
      </p:sp>
    </p:spTree>
    <p:extLst>
      <p:ext uri="{BB962C8B-B14F-4D97-AF65-F5344CB8AC3E}">
        <p14:creationId xmlns:p14="http://schemas.microsoft.com/office/powerpoint/2010/main" val="26970825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Moving forward, Santee Cooper’s projections continue to show that our existing assets provide ample power supply to meet customers’ needs without Summer Units 2 &amp; 3 coming online.  As the graphs on this slide show, Santee Cooper forecasts modest energy requirements growth over the next several years as well as excess capacity above the required reserve margin.  We are continuing to evaluate all options for future power supply needs whether that be Santee Cooper-owned generation or importing purchased power.</a:t>
            </a:r>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56199C7-8118-4C81-8257-DDD0EDEC20EB}" type="slidenum">
              <a:rPr lang="en-US" smtClean="0"/>
              <a:pPr>
                <a:defRPr/>
              </a:pPr>
              <a:t>57</a:t>
            </a:fld>
            <a:endParaRPr lang="en-US"/>
          </a:p>
        </p:txBody>
      </p:sp>
    </p:spTree>
    <p:extLst>
      <p:ext uri="{BB962C8B-B14F-4D97-AF65-F5344CB8AC3E}">
        <p14:creationId xmlns:p14="http://schemas.microsoft.com/office/powerpoint/2010/main" val="5438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56199C7-8118-4C81-8257-DDD0EDEC20EB}" type="slidenum">
              <a:rPr lang="en-US" smtClean="0"/>
              <a:pPr>
                <a:defRPr/>
              </a:pPr>
              <a:t>64</a:t>
            </a:fld>
            <a:endParaRPr lang="en-US"/>
          </a:p>
        </p:txBody>
      </p:sp>
    </p:spTree>
    <p:extLst>
      <p:ext uri="{BB962C8B-B14F-4D97-AF65-F5344CB8AC3E}">
        <p14:creationId xmlns:p14="http://schemas.microsoft.com/office/powerpoint/2010/main" val="2814433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56199C7-8118-4C81-8257-DDD0EDEC20EB}" type="slidenum">
              <a:rPr lang="en-US" smtClean="0"/>
              <a:pPr>
                <a:defRPr/>
              </a:pPr>
              <a:t>65</a:t>
            </a:fld>
            <a:endParaRPr lang="en-US"/>
          </a:p>
        </p:txBody>
      </p:sp>
    </p:spTree>
    <p:extLst>
      <p:ext uri="{BB962C8B-B14F-4D97-AF65-F5344CB8AC3E}">
        <p14:creationId xmlns:p14="http://schemas.microsoft.com/office/powerpoint/2010/main" val="2933226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56199C7-8118-4C81-8257-DDD0EDEC20EB}" type="slidenum">
              <a:rPr lang="en-US" smtClean="0"/>
              <a:pPr>
                <a:defRPr/>
              </a:pPr>
              <a:t>66</a:t>
            </a:fld>
            <a:endParaRPr lang="en-US" dirty="0"/>
          </a:p>
        </p:txBody>
      </p:sp>
    </p:spTree>
    <p:extLst>
      <p:ext uri="{BB962C8B-B14F-4D97-AF65-F5344CB8AC3E}">
        <p14:creationId xmlns:p14="http://schemas.microsoft.com/office/powerpoint/2010/main" val="2977963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eaLnBrk="0" fontAlgn="base" hangingPunct="0">
              <a:spcBef>
                <a:spcPct val="30000"/>
              </a:spcBef>
              <a:spcAft>
                <a:spcPct val="0"/>
              </a:spcAft>
              <a:defRPr/>
            </a:pPr>
            <a:r>
              <a:rPr lang="en-US" b="0" dirty="0" smtClean="0"/>
              <a:t>An overview of Santee Cooper’s power supply shows that it continues to have access to low cost generating units with high availability base load.</a:t>
            </a:r>
          </a:p>
          <a:p>
            <a:endParaRPr lang="en-US" dirty="0"/>
          </a:p>
        </p:txBody>
      </p:sp>
      <p:sp>
        <p:nvSpPr>
          <p:cNvPr id="4" name="Slide Number Placeholder 3"/>
          <p:cNvSpPr>
            <a:spLocks noGrp="1"/>
          </p:cNvSpPr>
          <p:nvPr>
            <p:ph type="sldNum" sz="quarter" idx="10"/>
          </p:nvPr>
        </p:nvSpPr>
        <p:spPr/>
        <p:txBody>
          <a:bodyPr/>
          <a:lstStyle/>
          <a:p>
            <a:pPr>
              <a:defRPr/>
            </a:pPr>
            <a:fld id="{656199C7-8118-4C81-8257-DDD0EDEC20EB}"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2397186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D9C79A-9E76-4D75-B7FE-695DC6DA8A2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665437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56199C7-8118-4C81-8257-DDD0EDEC20EB}" type="slidenum">
              <a:rPr lang="en-US" smtClean="0"/>
              <a:pPr>
                <a:defRPr/>
              </a:pPr>
              <a:t>8</a:t>
            </a:fld>
            <a:endParaRPr lang="en-US" dirty="0"/>
          </a:p>
        </p:txBody>
      </p:sp>
    </p:spTree>
    <p:extLst>
      <p:ext uri="{BB962C8B-B14F-4D97-AF65-F5344CB8AC3E}">
        <p14:creationId xmlns:p14="http://schemas.microsoft.com/office/powerpoint/2010/main" val="3535127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56199C7-8118-4C81-8257-DDD0EDEC20EB}" type="slidenum">
              <a:rPr lang="en-US" smtClean="0"/>
              <a:pPr>
                <a:defRPr/>
              </a:pPr>
              <a:t>9</a:t>
            </a:fld>
            <a:endParaRPr lang="en-US" dirty="0"/>
          </a:p>
        </p:txBody>
      </p:sp>
    </p:spTree>
    <p:extLst>
      <p:ext uri="{BB962C8B-B14F-4D97-AF65-F5344CB8AC3E}">
        <p14:creationId xmlns:p14="http://schemas.microsoft.com/office/powerpoint/2010/main" val="2312173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717903-F690-4C9B-BDF9-1E7AEE8AB687}" type="slidenum">
              <a:rPr lang="en-US" smtClean="0"/>
              <a:t>11</a:t>
            </a:fld>
            <a:endParaRPr lang="en-US"/>
          </a:p>
        </p:txBody>
      </p:sp>
    </p:spTree>
    <p:extLst>
      <p:ext uri="{BB962C8B-B14F-4D97-AF65-F5344CB8AC3E}">
        <p14:creationId xmlns:p14="http://schemas.microsoft.com/office/powerpoint/2010/main" val="2750246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717903-F690-4C9B-BDF9-1E7AEE8AB687}" type="slidenum">
              <a:rPr lang="en-US" smtClean="0"/>
              <a:t>12</a:t>
            </a:fld>
            <a:endParaRPr lang="en-US"/>
          </a:p>
        </p:txBody>
      </p:sp>
    </p:spTree>
    <p:extLst>
      <p:ext uri="{BB962C8B-B14F-4D97-AF65-F5344CB8AC3E}">
        <p14:creationId xmlns:p14="http://schemas.microsoft.com/office/powerpoint/2010/main" val="2966851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sc_corporate_rgb357.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23025" y="347663"/>
            <a:ext cx="2286000" cy="652462"/>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42" name="Rectangle 2"/>
          <p:cNvSpPr>
            <a:spLocks noGrp="1" noChangeArrowheads="1"/>
          </p:cNvSpPr>
          <p:nvPr>
            <p:ph type="ctrTitle"/>
          </p:nvPr>
        </p:nvSpPr>
        <p:spPr>
          <a:xfrm>
            <a:off x="685800" y="2286000"/>
            <a:ext cx="7772400" cy="1143000"/>
          </a:xfrm>
        </p:spPr>
        <p:txBody>
          <a:bodyPr/>
          <a:lstStyle>
            <a:lvl1pPr algn="ctr">
              <a:defRPr>
                <a:latin typeface="Garamond"/>
                <a:cs typeface="Garamond"/>
              </a:defRPr>
            </a:lvl1pPr>
          </a:lstStyle>
          <a:p>
            <a:r>
              <a:rPr lang="en-US" dirty="0"/>
              <a:t>Click to edit Master title style</a:t>
            </a:r>
          </a:p>
        </p:txBody>
      </p:sp>
      <p:sp>
        <p:nvSpPr>
          <p:cNvPr id="1024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dirty="0"/>
              <a:t>Click to edit Master subtitle style</a:t>
            </a:r>
          </a:p>
        </p:txBody>
      </p:sp>
      <p:sp>
        <p:nvSpPr>
          <p:cNvPr id="5" name="Rectangle 4"/>
          <p:cNvSpPr>
            <a:spLocks noGrp="1" noChangeArrowheads="1"/>
          </p:cNvSpPr>
          <p:nvPr>
            <p:ph type="dt" sz="half" idx="10"/>
          </p:nvPr>
        </p:nvSpPr>
        <p:spPr bwMode="auto">
          <a:xfrm>
            <a:off x="685800" y="6248400"/>
            <a:ext cx="1905000" cy="457200"/>
          </a:xfrm>
          <a:ln>
            <a:miter lim="800000"/>
            <a:headEnd/>
            <a:tailEnd/>
          </a:ln>
        </p:spPr>
        <p:txBody>
          <a:bodyPr anchor="t"/>
          <a:lstStyle>
            <a:lvl1pPr eaLnBrk="0" hangingPunct="0">
              <a:defRPr sz="1400">
                <a:solidFill>
                  <a:schemeClr val="tx1"/>
                </a:solidFill>
                <a:latin typeface="Times New Roman" charset="0"/>
              </a:defRPr>
            </a:lvl1pPr>
          </a:lstStyle>
          <a:p>
            <a:pPr>
              <a:defRPr/>
            </a:pPr>
            <a:endParaRPr lang="en-US" dirty="0"/>
          </a:p>
        </p:txBody>
      </p:sp>
      <p:sp>
        <p:nvSpPr>
          <p:cNvPr id="6" name="Rectangle 5"/>
          <p:cNvSpPr>
            <a:spLocks noGrp="1" noChangeArrowheads="1"/>
          </p:cNvSpPr>
          <p:nvPr>
            <p:ph type="ftr" sz="quarter" idx="11"/>
          </p:nvPr>
        </p:nvSpPr>
        <p:spPr bwMode="auto">
          <a:xfrm>
            <a:off x="3124200" y="6248400"/>
            <a:ext cx="2895600" cy="457200"/>
          </a:xfrm>
          <a:ln>
            <a:miter lim="800000"/>
            <a:headEnd/>
            <a:tailEnd/>
          </a:ln>
        </p:spPr>
        <p:txBody>
          <a:bodyPr anchor="t"/>
          <a:lstStyle>
            <a:lvl1pPr eaLnBrk="0" hangingPunct="0">
              <a:defRPr sz="1400">
                <a:latin typeface="Times New Roman" charset="0"/>
              </a:defRPr>
            </a:lvl1pPr>
          </a:lstStyle>
          <a:p>
            <a:pPr>
              <a:defRPr/>
            </a:pPr>
            <a:r>
              <a:rPr lang="en-US" smtClean="0"/>
              <a:t>8/22/18-44500</a:t>
            </a:r>
            <a:endParaRPr lang="en-US" dirty="0"/>
          </a:p>
        </p:txBody>
      </p:sp>
    </p:spTree>
    <p:extLst>
      <p:ext uri="{BB962C8B-B14F-4D97-AF65-F5344CB8AC3E}">
        <p14:creationId xmlns:p14="http://schemas.microsoft.com/office/powerpoint/2010/main" val="1116734150"/>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8/22/18-44500</a:t>
            </a:r>
            <a:endParaRPr lang="en-US" dirty="0"/>
          </a:p>
        </p:txBody>
      </p:sp>
      <p:sp>
        <p:nvSpPr>
          <p:cNvPr id="6" name="Slide Number Placeholder 5"/>
          <p:cNvSpPr>
            <a:spLocks noGrp="1"/>
          </p:cNvSpPr>
          <p:nvPr>
            <p:ph type="sldNum" sz="quarter" idx="12"/>
          </p:nvPr>
        </p:nvSpPr>
        <p:spPr/>
        <p:txBody>
          <a:bodyPr/>
          <a:lstStyle>
            <a:lvl1pPr>
              <a:defRPr/>
            </a:lvl1pPr>
          </a:lstStyle>
          <a:p>
            <a:r>
              <a:rPr lang="en-US" dirty="0"/>
              <a:t>date-unit no-pres no-</a:t>
            </a:r>
            <a:fld id="{9940214A-1887-482A-9BAA-155B83FFCC9D}" type="slidenum">
              <a:rPr lang="en-US"/>
              <a:pPr/>
              <a:t>‹#›</a:t>
            </a:fld>
            <a:endParaRPr lang="en-US" dirty="0"/>
          </a:p>
        </p:txBody>
      </p:sp>
    </p:spTree>
    <p:extLst>
      <p:ext uri="{BB962C8B-B14F-4D97-AF65-F5344CB8AC3E}">
        <p14:creationId xmlns:p14="http://schemas.microsoft.com/office/powerpoint/2010/main" val="427269124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76200"/>
            <a:ext cx="2133600" cy="6270625"/>
          </a:xfrm>
        </p:spPr>
        <p:txBody>
          <a:bodyPr vert="eaVert"/>
          <a:lstStyle>
            <a:lvl1pPr>
              <a:defRPr>
                <a:latin typeface="Garamond"/>
                <a:cs typeface="Garamond"/>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52400" y="76200"/>
            <a:ext cx="6248400" cy="62706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8/22/18-44500</a:t>
            </a:r>
            <a:endParaRPr lang="en-US" dirty="0"/>
          </a:p>
        </p:txBody>
      </p:sp>
      <p:sp>
        <p:nvSpPr>
          <p:cNvPr id="6" name="Slide Number Placeholder 5"/>
          <p:cNvSpPr>
            <a:spLocks noGrp="1"/>
          </p:cNvSpPr>
          <p:nvPr>
            <p:ph type="sldNum" sz="quarter" idx="12"/>
          </p:nvPr>
        </p:nvSpPr>
        <p:spPr/>
        <p:txBody>
          <a:bodyPr/>
          <a:lstStyle>
            <a:lvl1pPr>
              <a:defRPr/>
            </a:lvl1pPr>
          </a:lstStyle>
          <a:p>
            <a:r>
              <a:rPr lang="en-US" dirty="0"/>
              <a:t>date-unit no-pres no-</a:t>
            </a:r>
            <a:fld id="{6EEBD576-1DC4-4ECE-A8C0-A19DA4CBC308}" type="slidenum">
              <a:rPr lang="en-US"/>
              <a:pPr/>
              <a:t>‹#›</a:t>
            </a:fld>
            <a:endParaRPr lang="en-US" dirty="0"/>
          </a:p>
        </p:txBody>
      </p:sp>
    </p:spTree>
    <p:extLst>
      <p:ext uri="{BB962C8B-B14F-4D97-AF65-F5344CB8AC3E}">
        <p14:creationId xmlns:p14="http://schemas.microsoft.com/office/powerpoint/2010/main" val="180521505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smtClean="0"/>
          </a:p>
        </p:txBody>
      </p:sp>
    </p:spTree>
    <p:extLst>
      <p:ext uri="{BB962C8B-B14F-4D97-AF65-F5344CB8AC3E}">
        <p14:creationId xmlns:p14="http://schemas.microsoft.com/office/powerpoint/2010/main" val="1810552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1C966D-8AF3-4A18-BD28-232EA78B4C3C}" type="datetimeFigureOut">
              <a:rPr lang="en-US" smtClean="0"/>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FBA1-7338-4188-B935-A54E0BE5EACD}" type="slidenum">
              <a:rPr lang="en-US" smtClean="0"/>
              <a:t>‹#›</a:t>
            </a:fld>
            <a:endParaRPr lang="en-US"/>
          </a:p>
        </p:txBody>
      </p:sp>
    </p:spTree>
    <p:extLst>
      <p:ext uri="{BB962C8B-B14F-4D97-AF65-F5344CB8AC3E}">
        <p14:creationId xmlns:p14="http://schemas.microsoft.com/office/powerpoint/2010/main" val="4097906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C966D-8AF3-4A18-BD28-232EA78B4C3C}" type="datetimeFigureOut">
              <a:rPr lang="en-US" smtClean="0"/>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FBA1-7338-4188-B935-A54E0BE5EACD}" type="slidenum">
              <a:rPr lang="en-US" smtClean="0"/>
              <a:t>‹#›</a:t>
            </a:fld>
            <a:endParaRPr lang="en-US"/>
          </a:p>
        </p:txBody>
      </p:sp>
    </p:spTree>
    <p:extLst>
      <p:ext uri="{BB962C8B-B14F-4D97-AF65-F5344CB8AC3E}">
        <p14:creationId xmlns:p14="http://schemas.microsoft.com/office/powerpoint/2010/main" val="3711695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1C966D-8AF3-4A18-BD28-232EA78B4C3C}" type="datetimeFigureOut">
              <a:rPr lang="en-US" smtClean="0"/>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FBA1-7338-4188-B935-A54E0BE5EACD}" type="slidenum">
              <a:rPr lang="en-US" smtClean="0"/>
              <a:t>‹#›</a:t>
            </a:fld>
            <a:endParaRPr lang="en-US"/>
          </a:p>
        </p:txBody>
      </p:sp>
    </p:spTree>
    <p:extLst>
      <p:ext uri="{BB962C8B-B14F-4D97-AF65-F5344CB8AC3E}">
        <p14:creationId xmlns:p14="http://schemas.microsoft.com/office/powerpoint/2010/main" val="2430000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1C966D-8AF3-4A18-BD28-232EA78B4C3C}" type="datetimeFigureOut">
              <a:rPr lang="en-US" smtClean="0"/>
              <a:t>8/21/2018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FFBA1-7338-4188-B935-A54E0BE5EACD}" type="slidenum">
              <a:rPr lang="en-US" smtClean="0"/>
              <a:t>‹#›</a:t>
            </a:fld>
            <a:endParaRPr lang="en-US"/>
          </a:p>
        </p:txBody>
      </p:sp>
    </p:spTree>
    <p:extLst>
      <p:ext uri="{BB962C8B-B14F-4D97-AF65-F5344CB8AC3E}">
        <p14:creationId xmlns:p14="http://schemas.microsoft.com/office/powerpoint/2010/main" val="240408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1C966D-8AF3-4A18-BD28-232EA78B4C3C}" type="datetimeFigureOut">
              <a:rPr lang="en-US" smtClean="0"/>
              <a:t>8/21/2018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8FFBA1-7338-4188-B935-A54E0BE5EACD}" type="slidenum">
              <a:rPr lang="en-US" smtClean="0"/>
              <a:t>‹#›</a:t>
            </a:fld>
            <a:endParaRPr lang="en-US"/>
          </a:p>
        </p:txBody>
      </p:sp>
    </p:spTree>
    <p:extLst>
      <p:ext uri="{BB962C8B-B14F-4D97-AF65-F5344CB8AC3E}">
        <p14:creationId xmlns:p14="http://schemas.microsoft.com/office/powerpoint/2010/main" val="2844663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1C966D-8AF3-4A18-BD28-232EA78B4C3C}" type="datetimeFigureOut">
              <a:rPr lang="en-US" smtClean="0"/>
              <a:t>8/21/2018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8FFBA1-7338-4188-B935-A54E0BE5EACD}" type="slidenum">
              <a:rPr lang="en-US" smtClean="0"/>
              <a:t>‹#›</a:t>
            </a:fld>
            <a:endParaRPr lang="en-US"/>
          </a:p>
        </p:txBody>
      </p:sp>
    </p:spTree>
    <p:extLst>
      <p:ext uri="{BB962C8B-B14F-4D97-AF65-F5344CB8AC3E}">
        <p14:creationId xmlns:p14="http://schemas.microsoft.com/office/powerpoint/2010/main" val="1560622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C966D-8AF3-4A18-BD28-232EA78B4C3C}" type="datetimeFigureOut">
              <a:rPr lang="en-US" smtClean="0"/>
              <a:t>8/21/2018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8FFBA1-7338-4188-B935-A54E0BE5EACD}" type="slidenum">
              <a:rPr lang="en-US" smtClean="0"/>
              <a:t>‹#›</a:t>
            </a:fld>
            <a:endParaRPr lang="en-US"/>
          </a:p>
        </p:txBody>
      </p:sp>
    </p:spTree>
    <p:extLst>
      <p:ext uri="{BB962C8B-B14F-4D97-AF65-F5344CB8AC3E}">
        <p14:creationId xmlns:p14="http://schemas.microsoft.com/office/powerpoint/2010/main" val="2070564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aramond"/>
                <a:cs typeface="Garamond"/>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lang="en-US" sz="800" smtClean="0">
                <a:solidFill>
                  <a:schemeClr val="accent1">
                    <a:lumMod val="50000"/>
                  </a:schemeClr>
                </a:solidFill>
              </a:defRPr>
            </a:lvl1pPr>
          </a:lstStyle>
          <a:p>
            <a:pPr>
              <a:defRPr/>
            </a:pPr>
            <a:r>
              <a:rPr lang="en-US" dirty="0" smtClean="0"/>
              <a:t>August 2018-44500-</a:t>
            </a:r>
            <a:fld id="{AE584412-7F4F-4709-8555-B5D2E36C3DD3}" type="slidenum">
              <a:rPr lang="en-US" smtClean="0"/>
              <a:pPr>
                <a:defRPr/>
              </a:pPr>
              <a:t>‹#›</a:t>
            </a:fld>
            <a:endParaRPr lang="en-US" dirty="0"/>
          </a:p>
        </p:txBody>
      </p:sp>
    </p:spTree>
    <p:extLst>
      <p:ext uri="{BB962C8B-B14F-4D97-AF65-F5344CB8AC3E}">
        <p14:creationId xmlns:p14="http://schemas.microsoft.com/office/powerpoint/2010/main" val="1974502570"/>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C966D-8AF3-4A18-BD28-232EA78B4C3C}" type="datetimeFigureOut">
              <a:rPr lang="en-US" smtClean="0"/>
              <a:t>8/21/2018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FFBA1-7338-4188-B935-A54E0BE5EACD}" type="slidenum">
              <a:rPr lang="en-US" smtClean="0"/>
              <a:t>‹#›</a:t>
            </a:fld>
            <a:endParaRPr lang="en-US"/>
          </a:p>
        </p:txBody>
      </p:sp>
    </p:spTree>
    <p:extLst>
      <p:ext uri="{BB962C8B-B14F-4D97-AF65-F5344CB8AC3E}">
        <p14:creationId xmlns:p14="http://schemas.microsoft.com/office/powerpoint/2010/main" val="2020545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C966D-8AF3-4A18-BD28-232EA78B4C3C}" type="datetimeFigureOut">
              <a:rPr lang="en-US" smtClean="0"/>
              <a:t>8/21/2018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FFBA1-7338-4188-B935-A54E0BE5EACD}" type="slidenum">
              <a:rPr lang="en-US" smtClean="0"/>
              <a:t>‹#›</a:t>
            </a:fld>
            <a:endParaRPr lang="en-US"/>
          </a:p>
        </p:txBody>
      </p:sp>
    </p:spTree>
    <p:extLst>
      <p:ext uri="{BB962C8B-B14F-4D97-AF65-F5344CB8AC3E}">
        <p14:creationId xmlns:p14="http://schemas.microsoft.com/office/powerpoint/2010/main" val="3910607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C966D-8AF3-4A18-BD28-232EA78B4C3C}" type="datetimeFigureOut">
              <a:rPr lang="en-US" smtClean="0"/>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FBA1-7338-4188-B935-A54E0BE5EACD}" type="slidenum">
              <a:rPr lang="en-US" smtClean="0"/>
              <a:t>‹#›</a:t>
            </a:fld>
            <a:endParaRPr lang="en-US"/>
          </a:p>
        </p:txBody>
      </p:sp>
    </p:spTree>
    <p:extLst>
      <p:ext uri="{BB962C8B-B14F-4D97-AF65-F5344CB8AC3E}">
        <p14:creationId xmlns:p14="http://schemas.microsoft.com/office/powerpoint/2010/main" val="2846248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C966D-8AF3-4A18-BD28-232EA78B4C3C}" type="datetimeFigureOut">
              <a:rPr lang="en-US" smtClean="0"/>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FBA1-7338-4188-B935-A54E0BE5EACD}" type="slidenum">
              <a:rPr lang="en-US" smtClean="0"/>
              <a:t>‹#›</a:t>
            </a:fld>
            <a:endParaRPr lang="en-US"/>
          </a:p>
        </p:txBody>
      </p:sp>
    </p:spTree>
    <p:extLst>
      <p:ext uri="{BB962C8B-B14F-4D97-AF65-F5344CB8AC3E}">
        <p14:creationId xmlns:p14="http://schemas.microsoft.com/office/powerpoint/2010/main" val="29143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Garamond"/>
                <a:cs typeface="Garamond"/>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8/22/18-44500</a:t>
            </a:r>
            <a:endParaRPr lang="en-US" dirty="0"/>
          </a:p>
        </p:txBody>
      </p:sp>
      <p:sp>
        <p:nvSpPr>
          <p:cNvPr id="6" name="Slide Number Placeholder 5"/>
          <p:cNvSpPr>
            <a:spLocks noGrp="1"/>
          </p:cNvSpPr>
          <p:nvPr>
            <p:ph type="sldNum" sz="quarter" idx="12"/>
          </p:nvPr>
        </p:nvSpPr>
        <p:spPr/>
        <p:txBody>
          <a:bodyPr/>
          <a:lstStyle>
            <a:lvl1pPr>
              <a:defRPr/>
            </a:lvl1pPr>
          </a:lstStyle>
          <a:p>
            <a:r>
              <a:rPr lang="en-US" dirty="0"/>
              <a:t>date-unit no-pres no-</a:t>
            </a:r>
            <a:fld id="{CF4931E2-466C-4EA2-ACB4-4F987F5E0935}" type="slidenum">
              <a:rPr lang="en-US"/>
              <a:pPr/>
              <a:t>‹#›</a:t>
            </a:fld>
            <a:endParaRPr lang="en-US" dirty="0"/>
          </a:p>
        </p:txBody>
      </p:sp>
    </p:spTree>
    <p:extLst>
      <p:ext uri="{BB962C8B-B14F-4D97-AF65-F5344CB8AC3E}">
        <p14:creationId xmlns:p14="http://schemas.microsoft.com/office/powerpoint/2010/main" val="214040968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038600"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4038600"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152400" y="76200"/>
            <a:ext cx="7010400" cy="1066800"/>
          </a:xfrm>
        </p:spPr>
        <p:txBody>
          <a:bodyPr/>
          <a:lstStyle>
            <a:lvl1pPr>
              <a:defRPr>
                <a:latin typeface="Garamond"/>
                <a:cs typeface="Garamond"/>
              </a:defRPr>
            </a:lvl1pPr>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8/22/18-44500</a:t>
            </a:r>
            <a:endParaRPr lang="en-US" dirty="0"/>
          </a:p>
        </p:txBody>
      </p:sp>
      <p:sp>
        <p:nvSpPr>
          <p:cNvPr id="7" name="Slide Number Placeholder 5"/>
          <p:cNvSpPr>
            <a:spLocks noGrp="1"/>
          </p:cNvSpPr>
          <p:nvPr>
            <p:ph type="sldNum" sz="quarter" idx="12"/>
          </p:nvPr>
        </p:nvSpPr>
        <p:spPr/>
        <p:txBody>
          <a:bodyPr/>
          <a:lstStyle>
            <a:lvl1pPr>
              <a:defRPr/>
            </a:lvl1pPr>
          </a:lstStyle>
          <a:p>
            <a:r>
              <a:rPr lang="en-US" dirty="0"/>
              <a:t>date-unit no-pres no-</a:t>
            </a:r>
            <a:fld id="{8E338673-C6E0-4732-9503-D0F775FDFAC6}" type="slidenum">
              <a:rPr lang="en-US"/>
              <a:pPr/>
              <a:t>‹#›</a:t>
            </a:fld>
            <a:endParaRPr lang="en-US" dirty="0"/>
          </a:p>
        </p:txBody>
      </p:sp>
    </p:spTree>
    <p:extLst>
      <p:ext uri="{BB962C8B-B14F-4D97-AF65-F5344CB8AC3E}">
        <p14:creationId xmlns:p14="http://schemas.microsoft.com/office/powerpoint/2010/main" val="105295121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152400" y="76200"/>
            <a:ext cx="7010400" cy="1066800"/>
          </a:xfrm>
        </p:spPr>
        <p:txBody>
          <a:bodyPr/>
          <a:lstStyle>
            <a:lvl1pPr>
              <a:defRPr>
                <a:latin typeface="Garamond"/>
                <a:cs typeface="Garamond"/>
              </a:defRPr>
            </a:lvl1pPr>
          </a:lstStyle>
          <a:p>
            <a:r>
              <a:rPr lang="en-US" dirty="0"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8/22/18-44500</a:t>
            </a:r>
            <a:endParaRPr lang="en-US" dirty="0"/>
          </a:p>
        </p:txBody>
      </p:sp>
      <p:sp>
        <p:nvSpPr>
          <p:cNvPr id="9" name="Slide Number Placeholder 5"/>
          <p:cNvSpPr>
            <a:spLocks noGrp="1"/>
          </p:cNvSpPr>
          <p:nvPr>
            <p:ph type="sldNum" sz="quarter" idx="12"/>
          </p:nvPr>
        </p:nvSpPr>
        <p:spPr/>
        <p:txBody>
          <a:bodyPr/>
          <a:lstStyle>
            <a:lvl1pPr>
              <a:defRPr/>
            </a:lvl1pPr>
          </a:lstStyle>
          <a:p>
            <a:r>
              <a:rPr lang="en-US" dirty="0"/>
              <a:t>date-unit no-pres no-</a:t>
            </a:r>
            <a:fld id="{5DAA5C91-7D77-4955-B267-85C1B2F189D6}" type="slidenum">
              <a:rPr lang="en-US"/>
              <a:pPr/>
              <a:t>‹#›</a:t>
            </a:fld>
            <a:endParaRPr lang="en-US" dirty="0"/>
          </a:p>
        </p:txBody>
      </p:sp>
    </p:spTree>
    <p:extLst>
      <p:ext uri="{BB962C8B-B14F-4D97-AF65-F5344CB8AC3E}">
        <p14:creationId xmlns:p14="http://schemas.microsoft.com/office/powerpoint/2010/main" val="28325030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152400" y="76200"/>
            <a:ext cx="7010400" cy="1066800"/>
          </a:xfrm>
        </p:spPr>
        <p:txBody>
          <a:bodyPr/>
          <a:lstStyle>
            <a:lvl1pPr>
              <a:defRPr>
                <a:latin typeface="Garamond"/>
                <a:cs typeface="Garamond"/>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8/22/18-44500</a:t>
            </a:r>
            <a:endParaRPr lang="en-US" dirty="0"/>
          </a:p>
        </p:txBody>
      </p:sp>
      <p:sp>
        <p:nvSpPr>
          <p:cNvPr id="5" name="Slide Number Placeholder 5"/>
          <p:cNvSpPr>
            <a:spLocks noGrp="1"/>
          </p:cNvSpPr>
          <p:nvPr>
            <p:ph type="sldNum" sz="quarter" idx="12"/>
          </p:nvPr>
        </p:nvSpPr>
        <p:spPr/>
        <p:txBody>
          <a:bodyPr/>
          <a:lstStyle>
            <a:lvl1pPr>
              <a:defRPr/>
            </a:lvl1pPr>
          </a:lstStyle>
          <a:p>
            <a:r>
              <a:rPr lang="en-US" dirty="0"/>
              <a:t>date-unit no-pres no-</a:t>
            </a:r>
            <a:fld id="{1772F150-3B5A-4C17-8D61-6D2F2757B93A}" type="slidenum">
              <a:rPr lang="en-US"/>
              <a:pPr/>
              <a:t>‹#›</a:t>
            </a:fld>
            <a:endParaRPr lang="en-US" dirty="0"/>
          </a:p>
        </p:txBody>
      </p:sp>
    </p:spTree>
    <p:extLst>
      <p:ext uri="{BB962C8B-B14F-4D97-AF65-F5344CB8AC3E}">
        <p14:creationId xmlns:p14="http://schemas.microsoft.com/office/powerpoint/2010/main" val="247820176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8/22/18-44500</a:t>
            </a:r>
            <a:endParaRPr lang="en-US" dirty="0"/>
          </a:p>
        </p:txBody>
      </p:sp>
      <p:sp>
        <p:nvSpPr>
          <p:cNvPr id="4" name="Slide Number Placeholder 5"/>
          <p:cNvSpPr>
            <a:spLocks noGrp="1"/>
          </p:cNvSpPr>
          <p:nvPr>
            <p:ph type="sldNum" sz="quarter" idx="12"/>
          </p:nvPr>
        </p:nvSpPr>
        <p:spPr/>
        <p:txBody>
          <a:bodyPr/>
          <a:lstStyle>
            <a:lvl1pPr>
              <a:defRPr/>
            </a:lvl1pPr>
          </a:lstStyle>
          <a:p>
            <a:r>
              <a:rPr lang="en-US" dirty="0"/>
              <a:t>date-unit no-pres no-</a:t>
            </a:r>
            <a:fld id="{1E036326-ADF5-4A49-A620-C74EBDA27FBA}" type="slidenum">
              <a:rPr lang="en-US"/>
              <a:pPr/>
              <a:t>‹#›</a:t>
            </a:fld>
            <a:endParaRPr lang="en-US" dirty="0"/>
          </a:p>
        </p:txBody>
      </p:sp>
    </p:spTree>
    <p:extLst>
      <p:ext uri="{BB962C8B-B14F-4D97-AF65-F5344CB8AC3E}">
        <p14:creationId xmlns:p14="http://schemas.microsoft.com/office/powerpoint/2010/main" val="195034529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8/22/18-44500</a:t>
            </a:r>
            <a:endParaRPr lang="en-US" dirty="0"/>
          </a:p>
        </p:txBody>
      </p:sp>
      <p:sp>
        <p:nvSpPr>
          <p:cNvPr id="7" name="Slide Number Placeholder 5"/>
          <p:cNvSpPr>
            <a:spLocks noGrp="1"/>
          </p:cNvSpPr>
          <p:nvPr>
            <p:ph type="sldNum" sz="quarter" idx="12"/>
          </p:nvPr>
        </p:nvSpPr>
        <p:spPr/>
        <p:txBody>
          <a:bodyPr/>
          <a:lstStyle>
            <a:lvl1pPr>
              <a:defRPr/>
            </a:lvl1pPr>
          </a:lstStyle>
          <a:p>
            <a:r>
              <a:rPr lang="en-US" dirty="0"/>
              <a:t>date-unit no-pres no-</a:t>
            </a:r>
            <a:fld id="{8106CC3F-6810-4F7D-ADF8-9BA22F17EF95}" type="slidenum">
              <a:rPr lang="en-US"/>
              <a:pPr/>
              <a:t>‹#›</a:t>
            </a:fld>
            <a:endParaRPr lang="en-US" dirty="0"/>
          </a:p>
        </p:txBody>
      </p:sp>
    </p:spTree>
    <p:extLst>
      <p:ext uri="{BB962C8B-B14F-4D97-AF65-F5344CB8AC3E}">
        <p14:creationId xmlns:p14="http://schemas.microsoft.com/office/powerpoint/2010/main" val="59625568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8/22/18-44500</a:t>
            </a:r>
            <a:endParaRPr lang="en-US" dirty="0"/>
          </a:p>
        </p:txBody>
      </p:sp>
      <p:sp>
        <p:nvSpPr>
          <p:cNvPr id="7" name="Slide Number Placeholder 5"/>
          <p:cNvSpPr>
            <a:spLocks noGrp="1"/>
          </p:cNvSpPr>
          <p:nvPr>
            <p:ph type="sldNum" sz="quarter" idx="12"/>
          </p:nvPr>
        </p:nvSpPr>
        <p:spPr/>
        <p:txBody>
          <a:bodyPr/>
          <a:lstStyle>
            <a:lvl1pPr>
              <a:defRPr/>
            </a:lvl1pPr>
          </a:lstStyle>
          <a:p>
            <a:r>
              <a:rPr lang="en-US" dirty="0"/>
              <a:t>date-unit no-pres no-</a:t>
            </a:r>
            <a:fld id="{F61B5EEA-A735-418E-8176-79CE4655630D}" type="slidenum">
              <a:rPr lang="en-US"/>
              <a:pPr/>
              <a:t>‹#›</a:t>
            </a:fld>
            <a:endParaRPr lang="en-US" dirty="0"/>
          </a:p>
        </p:txBody>
      </p:sp>
    </p:spTree>
    <p:extLst>
      <p:ext uri="{BB962C8B-B14F-4D97-AF65-F5344CB8AC3E}">
        <p14:creationId xmlns:p14="http://schemas.microsoft.com/office/powerpoint/2010/main" val="167338725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 y="76200"/>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371600"/>
            <a:ext cx="8229600"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92875"/>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spcBef>
                <a:spcPct val="0"/>
              </a:spcBef>
              <a:defRPr sz="1200" b="0">
                <a:solidFill>
                  <a:srgbClr val="898989"/>
                </a:solidFill>
                <a:latin typeface="+mn-lt"/>
                <a:ea typeface="ヒラギノ角ゴ Pro W3" charset="-128"/>
                <a:cs typeface="ヒラギノ角ゴ Pro W3" charset="-128"/>
              </a:defRPr>
            </a:lvl1pPr>
          </a:lstStyle>
          <a:p>
            <a:pPr>
              <a:defRPr/>
            </a:pPr>
            <a:endParaRPr lang="en-US" dirty="0"/>
          </a:p>
        </p:txBody>
      </p:sp>
      <p:sp>
        <p:nvSpPr>
          <p:cNvPr id="5" name="Footer Placeholder 4"/>
          <p:cNvSpPr>
            <a:spLocks noGrp="1"/>
          </p:cNvSpPr>
          <p:nvPr>
            <p:ph type="ftr" sz="quarter" idx="3"/>
          </p:nvPr>
        </p:nvSpPr>
        <p:spPr>
          <a:xfrm>
            <a:off x="3124200" y="6492875"/>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spcBef>
                <a:spcPct val="0"/>
              </a:spcBef>
              <a:defRPr sz="1200" b="0">
                <a:latin typeface="+mn-lt"/>
                <a:ea typeface="ヒラギノ角ゴ Pro W3" charset="-128"/>
                <a:cs typeface="ヒラギノ角ゴ Pro W3" charset="-128"/>
              </a:defRPr>
            </a:lvl1pPr>
          </a:lstStyle>
          <a:p>
            <a:pPr>
              <a:defRPr/>
            </a:pPr>
            <a:endParaRPr lang="en-US" dirty="0"/>
          </a:p>
        </p:txBody>
      </p:sp>
      <p:sp>
        <p:nvSpPr>
          <p:cNvPr id="6" name="Slide Number Placeholder 5"/>
          <p:cNvSpPr>
            <a:spLocks noGrp="1"/>
          </p:cNvSpPr>
          <p:nvPr>
            <p:ph type="sldNum" sz="quarter" idx="4"/>
          </p:nvPr>
        </p:nvSpPr>
        <p:spPr>
          <a:xfrm>
            <a:off x="6858000" y="648224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defRPr sz="800" b="0">
                <a:latin typeface="Helvetica" charset="0"/>
                <a:ea typeface="ヒラギノ角ゴ Pro W3" charset="-128"/>
              </a:defRPr>
            </a:lvl1pPr>
          </a:lstStyle>
          <a:p>
            <a:r>
              <a:rPr lang="en-US" dirty="0" smtClean="0"/>
              <a:t>August 2018-44500-</a:t>
            </a:r>
            <a:fld id="{9AE447CA-6293-4ADE-A693-624812D867E3}" type="slidenum">
              <a:rPr lang="en-US" smtClean="0"/>
              <a:pPr/>
              <a:t>‹#›</a:t>
            </a:fld>
            <a:endParaRPr lang="en-US" dirty="0"/>
          </a:p>
        </p:txBody>
      </p:sp>
      <p:pic>
        <p:nvPicPr>
          <p:cNvPr id="1031" name="Picture 41" descr="Line"/>
          <p:cNvPicPr>
            <a:picLocks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65100" y="1042988"/>
            <a:ext cx="8875713"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userDrawn="1"/>
        </p:nvSpPr>
        <p:spPr>
          <a:xfrm>
            <a:off x="8890000" y="415925"/>
            <a:ext cx="254000" cy="184150"/>
          </a:xfrm>
          <a:prstGeom prst="rect">
            <a:avLst/>
          </a:prstGeom>
          <a:noFill/>
        </p:spPr>
        <p:txBody>
          <a:bodyPr>
            <a:spAutoFit/>
          </a:bodyPr>
          <a:lstStyle>
            <a:lvl1pPr>
              <a:defRPr sz="1000" b="1">
                <a:solidFill>
                  <a:schemeClr val="tx1"/>
                </a:solidFill>
                <a:latin typeface="Arial" charset="0"/>
                <a:ea typeface="ＭＳ Ｐゴシック" charset="-128"/>
              </a:defRPr>
            </a:lvl1pPr>
            <a:lvl2pPr marL="37931725" indent="-37474525">
              <a:defRPr sz="1000" b="1">
                <a:solidFill>
                  <a:schemeClr val="tx1"/>
                </a:solidFill>
                <a:latin typeface="Arial" charset="0"/>
                <a:ea typeface="ＭＳ Ｐゴシック" charset="-128"/>
              </a:defRPr>
            </a:lvl2pPr>
            <a:lvl3pPr>
              <a:defRPr sz="1000" b="1">
                <a:solidFill>
                  <a:schemeClr val="tx1"/>
                </a:solidFill>
                <a:latin typeface="Arial" charset="0"/>
                <a:ea typeface="ＭＳ Ｐゴシック" charset="-128"/>
              </a:defRPr>
            </a:lvl3pPr>
            <a:lvl4pPr>
              <a:defRPr sz="1000" b="1">
                <a:solidFill>
                  <a:schemeClr val="tx1"/>
                </a:solidFill>
                <a:latin typeface="Arial" charset="0"/>
                <a:ea typeface="ＭＳ Ｐゴシック" charset="-128"/>
              </a:defRPr>
            </a:lvl4pPr>
            <a:lvl5pPr>
              <a:defRPr sz="1000" b="1">
                <a:solidFill>
                  <a:schemeClr val="tx1"/>
                </a:solidFill>
                <a:latin typeface="Arial" charset="0"/>
                <a:ea typeface="ＭＳ Ｐゴシック" charset="-128"/>
              </a:defRPr>
            </a:lvl5pPr>
            <a:lvl6pPr marL="457200" eaLnBrk="0" fontAlgn="base" hangingPunct="0">
              <a:spcBef>
                <a:spcPct val="50000"/>
              </a:spcBef>
              <a:spcAft>
                <a:spcPct val="0"/>
              </a:spcAft>
              <a:defRPr sz="1000" b="1">
                <a:solidFill>
                  <a:schemeClr val="tx1"/>
                </a:solidFill>
                <a:latin typeface="Arial" charset="0"/>
                <a:ea typeface="ＭＳ Ｐゴシック" charset="-128"/>
              </a:defRPr>
            </a:lvl6pPr>
            <a:lvl7pPr marL="914400" eaLnBrk="0" fontAlgn="base" hangingPunct="0">
              <a:spcBef>
                <a:spcPct val="50000"/>
              </a:spcBef>
              <a:spcAft>
                <a:spcPct val="0"/>
              </a:spcAft>
              <a:defRPr sz="1000" b="1">
                <a:solidFill>
                  <a:schemeClr val="tx1"/>
                </a:solidFill>
                <a:latin typeface="Arial" charset="0"/>
                <a:ea typeface="ＭＳ Ｐゴシック" charset="-128"/>
              </a:defRPr>
            </a:lvl7pPr>
            <a:lvl8pPr marL="1371600" eaLnBrk="0" fontAlgn="base" hangingPunct="0">
              <a:spcBef>
                <a:spcPct val="50000"/>
              </a:spcBef>
              <a:spcAft>
                <a:spcPct val="0"/>
              </a:spcAft>
              <a:defRPr sz="1000" b="1">
                <a:solidFill>
                  <a:schemeClr val="tx1"/>
                </a:solidFill>
                <a:latin typeface="Arial" charset="0"/>
                <a:ea typeface="ＭＳ Ｐゴシック" charset="-128"/>
              </a:defRPr>
            </a:lvl8pPr>
            <a:lvl9pPr marL="1828800" eaLnBrk="0" fontAlgn="base" hangingPunct="0">
              <a:spcBef>
                <a:spcPct val="50000"/>
              </a:spcBef>
              <a:spcAft>
                <a:spcPct val="0"/>
              </a:spcAft>
              <a:defRPr sz="1000" b="1">
                <a:solidFill>
                  <a:schemeClr val="tx1"/>
                </a:solidFill>
                <a:latin typeface="Arial" charset="0"/>
                <a:ea typeface="ＭＳ Ｐゴシック" charset="-128"/>
              </a:defRPr>
            </a:lvl9pPr>
          </a:lstStyle>
          <a:p>
            <a:r>
              <a:rPr lang="en-US" sz="600" b="0" dirty="0">
                <a:solidFill>
                  <a:schemeClr val="bg1"/>
                </a:solidFill>
                <a:latin typeface="Helvetica Neue" charset="0"/>
              </a:rPr>
              <a:t>®</a:t>
            </a:r>
          </a:p>
        </p:txBody>
      </p:sp>
      <p:pic>
        <p:nvPicPr>
          <p:cNvPr id="1033" name="Picture 6" descr="sc_corporate_rgb357.eps"/>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6423025" y="347663"/>
            <a:ext cx="2286000" cy="652462"/>
          </a:xfrm>
          <a:prstGeom prst="rect">
            <a:avLst/>
          </a:prstGeom>
          <a:blipFill dpi="0" rotWithShape="1">
            <a:blip r:embed="rId15" cstate="screen">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21"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b="1">
          <a:solidFill>
            <a:srgbClr val="066332"/>
          </a:solidFill>
          <a:latin typeface="+mj-lt"/>
          <a:ea typeface="Geneva" charset="-128"/>
          <a:cs typeface="Geneva" charset="-128"/>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200" algn="l" rtl="0" eaLnBrk="0" fontAlgn="base" hangingPunct="0">
        <a:spcBef>
          <a:spcPct val="0"/>
        </a:spcBef>
        <a:spcAft>
          <a:spcPct val="0"/>
        </a:spcAft>
        <a:defRPr sz="4000" b="1">
          <a:solidFill>
            <a:schemeClr val="tx1"/>
          </a:solidFill>
          <a:latin typeface="Adobe Garamond Pro" charset="0"/>
        </a:defRPr>
      </a:lvl6pPr>
      <a:lvl7pPr marL="914400" algn="l" rtl="0" eaLnBrk="0" fontAlgn="base" hangingPunct="0">
        <a:spcBef>
          <a:spcPct val="0"/>
        </a:spcBef>
        <a:spcAft>
          <a:spcPct val="0"/>
        </a:spcAft>
        <a:defRPr sz="4000" b="1">
          <a:solidFill>
            <a:schemeClr val="tx1"/>
          </a:solidFill>
          <a:latin typeface="Adobe Garamond Pro" charset="0"/>
        </a:defRPr>
      </a:lvl7pPr>
      <a:lvl8pPr marL="1371600" algn="l" rtl="0" eaLnBrk="0" fontAlgn="base" hangingPunct="0">
        <a:spcBef>
          <a:spcPct val="0"/>
        </a:spcBef>
        <a:spcAft>
          <a:spcPct val="0"/>
        </a:spcAft>
        <a:defRPr sz="4000" b="1">
          <a:solidFill>
            <a:schemeClr val="tx1"/>
          </a:solidFill>
          <a:latin typeface="Adobe Garamond Pro" charset="0"/>
        </a:defRPr>
      </a:lvl8pPr>
      <a:lvl9pPr marL="1828800" algn="l" rtl="0" eaLnBrk="0" fontAlgn="base" hangingPunct="0">
        <a:spcBef>
          <a:spcPct val="0"/>
        </a:spcBef>
        <a:spcAft>
          <a:spcPct val="0"/>
        </a:spcAft>
        <a:defRPr sz="4000" b="1">
          <a:solidFill>
            <a:schemeClr val="tx1"/>
          </a:solidFill>
          <a:latin typeface="Adobe Garamond Pro"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C966D-8AF3-4A18-BD28-232EA78B4C3C}" type="datetimeFigureOut">
              <a:rPr lang="en-US" smtClean="0"/>
              <a:t>8/21/2018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August 2018-44500-</a:t>
            </a:r>
            <a:fld id="{9AE447CA-6293-4ADE-A693-624812D867E3}" type="slidenum">
              <a:rPr lang="en-US" smtClean="0"/>
              <a:pPr/>
              <a:t>‹#›</a:t>
            </a:fld>
            <a:endParaRPr lang="en-US" dirty="0"/>
          </a:p>
        </p:txBody>
      </p:sp>
    </p:spTree>
    <p:extLst>
      <p:ext uri="{BB962C8B-B14F-4D97-AF65-F5344CB8AC3E}">
        <p14:creationId xmlns:p14="http://schemas.microsoft.com/office/powerpoint/2010/main" val="408519337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tmp"/></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chart" Target="../charts/chart3.xml"/><Relationship Id="rId4"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chart" Target="../charts/chart6.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chart" Target="../charts/chart5.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chart" Target="../charts/chart4.xml"/><Relationship Id="rId5" Type="http://schemas.openxmlformats.org/officeDocument/2006/relationships/tags" Target="../tags/tag38.xml"/><Relationship Id="rId10" Type="http://schemas.openxmlformats.org/officeDocument/2006/relationships/notesSlide" Target="../notesSlides/notesSlide13.xml"/><Relationship Id="rId4" Type="http://schemas.openxmlformats.org/officeDocument/2006/relationships/tags" Target="../tags/tag37.xml"/><Relationship Id="rId9"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chart" Target="../charts/chart8.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chart" Target="../charts/chart7.xml"/><Relationship Id="rId5" Type="http://schemas.openxmlformats.org/officeDocument/2006/relationships/slideLayout" Target="../slideLayouts/slideLayout2.xml"/><Relationship Id="rId4" Type="http://schemas.openxmlformats.org/officeDocument/2006/relationships/tags" Target="../tags/tag4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chart" Target="../charts/chart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chart" Target="../charts/chart10.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chart" Target="../charts/chart11.xml"/><Relationship Id="rId4" Type="http://schemas.openxmlformats.org/officeDocument/2006/relationships/notesSlide" Target="../notesSlides/notesSlide1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9.emf"/><Relationship Id="rId2" Type="http://schemas.openxmlformats.org/officeDocument/2006/relationships/tags" Target="../tags/tag51.xml"/><Relationship Id="rId1" Type="http://schemas.openxmlformats.org/officeDocument/2006/relationships/vmlDrawing" Target="../drawings/vmlDrawing1.vml"/><Relationship Id="rId6" Type="http://schemas.openxmlformats.org/officeDocument/2006/relationships/package" Target="../embeddings/Microsoft_Excel_Worksheet10.xlsx"/><Relationship Id="rId5" Type="http://schemas.openxmlformats.org/officeDocument/2006/relationships/oleObject" Target="../embeddings/oleObject1.bin"/><Relationship Id="rId4" Type="http://schemas.openxmlformats.org/officeDocument/2006/relationships/notesSlide" Target="../notesSlides/notesSlide17.xml"/></Relationships>
</file>

<file path=ppt/slides/_rels/slide3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chart" Target="../charts/chart1.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notesSlide" Target="../notesSlides/notesSlide3.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slideLayout" Target="../slideLayouts/slideLayout2.xml"/><Relationship Id="rId5" Type="http://schemas.openxmlformats.org/officeDocument/2006/relationships/tags" Target="../tags/tag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notesSlide" Target="../notesSlides/notesSlide20.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tags" Target="../tags/tag55.xml"/></Relationships>
</file>

<file path=ppt/slides/_rels/slide42.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chart" Target="../charts/chart1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60.xml"/></Relationships>
</file>

<file path=ppt/slides/_rels/slide4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chart" Target="../charts/chart15.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notesSlide" Target="../notesSlides/notesSlide24.xml"/><Relationship Id="rId5" Type="http://schemas.openxmlformats.org/officeDocument/2006/relationships/tags" Target="../tags/tag65.xml"/><Relationship Id="rId10" Type="http://schemas.openxmlformats.org/officeDocument/2006/relationships/slideLayout" Target="../slideLayouts/slideLayout2.xml"/><Relationship Id="rId4" Type="http://schemas.openxmlformats.org/officeDocument/2006/relationships/tags" Target="../tags/tag64.xml"/><Relationship Id="rId9" Type="http://schemas.openxmlformats.org/officeDocument/2006/relationships/tags" Target="../tags/tag6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7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chart" Target="../charts/chart16.xml"/></Relationships>
</file>

<file path=ppt/slides/_rels/slide49.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notesSlide" Target="../notesSlides/notesSlide26.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Layout" Target="../slideLayouts/slideLayout2.xml"/><Relationship Id="rId5" Type="http://schemas.openxmlformats.org/officeDocument/2006/relationships/tags" Target="../tags/tag75.xml"/><Relationship Id="rId4" Type="http://schemas.openxmlformats.org/officeDocument/2006/relationships/tags" Target="../tags/tag7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tags" Target="../tags/tag88.xml"/><Relationship Id="rId18" Type="http://schemas.openxmlformats.org/officeDocument/2006/relationships/tags" Target="../tags/tag93.xml"/><Relationship Id="rId26" Type="http://schemas.openxmlformats.org/officeDocument/2006/relationships/tags" Target="../tags/tag101.xml"/><Relationship Id="rId39" Type="http://schemas.openxmlformats.org/officeDocument/2006/relationships/chart" Target="../charts/chart25.xml"/><Relationship Id="rId3" Type="http://schemas.openxmlformats.org/officeDocument/2006/relationships/tags" Target="../tags/tag78.xml"/><Relationship Id="rId21" Type="http://schemas.openxmlformats.org/officeDocument/2006/relationships/tags" Target="../tags/tag96.xml"/><Relationship Id="rId34" Type="http://schemas.openxmlformats.org/officeDocument/2006/relationships/chart" Target="../charts/chart20.xml"/><Relationship Id="rId7" Type="http://schemas.openxmlformats.org/officeDocument/2006/relationships/tags" Target="../tags/tag82.xml"/><Relationship Id="rId12" Type="http://schemas.openxmlformats.org/officeDocument/2006/relationships/tags" Target="../tags/tag87.xml"/><Relationship Id="rId17" Type="http://schemas.openxmlformats.org/officeDocument/2006/relationships/tags" Target="../tags/tag92.xml"/><Relationship Id="rId25" Type="http://schemas.openxmlformats.org/officeDocument/2006/relationships/tags" Target="../tags/tag100.xml"/><Relationship Id="rId33" Type="http://schemas.openxmlformats.org/officeDocument/2006/relationships/chart" Target="../charts/chart19.xml"/><Relationship Id="rId38" Type="http://schemas.openxmlformats.org/officeDocument/2006/relationships/chart" Target="../charts/chart24.xml"/><Relationship Id="rId2" Type="http://schemas.openxmlformats.org/officeDocument/2006/relationships/tags" Target="../tags/tag77.xml"/><Relationship Id="rId16" Type="http://schemas.openxmlformats.org/officeDocument/2006/relationships/tags" Target="../tags/tag91.xml"/><Relationship Id="rId20" Type="http://schemas.openxmlformats.org/officeDocument/2006/relationships/tags" Target="../tags/tag95.xml"/><Relationship Id="rId29" Type="http://schemas.openxmlformats.org/officeDocument/2006/relationships/slideLayout" Target="../slideLayouts/slideLayout2.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24" Type="http://schemas.openxmlformats.org/officeDocument/2006/relationships/tags" Target="../tags/tag99.xml"/><Relationship Id="rId32" Type="http://schemas.openxmlformats.org/officeDocument/2006/relationships/chart" Target="../charts/chart18.xml"/><Relationship Id="rId37" Type="http://schemas.openxmlformats.org/officeDocument/2006/relationships/chart" Target="../charts/chart23.xml"/><Relationship Id="rId5" Type="http://schemas.openxmlformats.org/officeDocument/2006/relationships/tags" Target="../tags/tag80.xml"/><Relationship Id="rId15" Type="http://schemas.openxmlformats.org/officeDocument/2006/relationships/tags" Target="../tags/tag90.xml"/><Relationship Id="rId23" Type="http://schemas.openxmlformats.org/officeDocument/2006/relationships/tags" Target="../tags/tag98.xml"/><Relationship Id="rId28" Type="http://schemas.openxmlformats.org/officeDocument/2006/relationships/tags" Target="../tags/tag103.xml"/><Relationship Id="rId36" Type="http://schemas.openxmlformats.org/officeDocument/2006/relationships/chart" Target="../charts/chart22.xml"/><Relationship Id="rId10" Type="http://schemas.openxmlformats.org/officeDocument/2006/relationships/tags" Target="../tags/tag85.xml"/><Relationship Id="rId19" Type="http://schemas.openxmlformats.org/officeDocument/2006/relationships/tags" Target="../tags/tag94.xml"/><Relationship Id="rId31" Type="http://schemas.openxmlformats.org/officeDocument/2006/relationships/chart" Target="../charts/chart17.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tags" Target="../tags/tag89.xml"/><Relationship Id="rId22" Type="http://schemas.openxmlformats.org/officeDocument/2006/relationships/tags" Target="../tags/tag97.xml"/><Relationship Id="rId27" Type="http://schemas.openxmlformats.org/officeDocument/2006/relationships/tags" Target="../tags/tag102.xml"/><Relationship Id="rId30" Type="http://schemas.openxmlformats.org/officeDocument/2006/relationships/notesSlide" Target="../notesSlides/notesSlide27.xml"/><Relationship Id="rId35" Type="http://schemas.openxmlformats.org/officeDocument/2006/relationships/chart" Target="../charts/char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tags" Target="../tags/tag105.xml"/><Relationship Id="rId7" Type="http://schemas.openxmlformats.org/officeDocument/2006/relationships/package" Target="../embeddings/Microsoft_Excel_Worksheet25.xlsx"/><Relationship Id="rId2" Type="http://schemas.openxmlformats.org/officeDocument/2006/relationships/tags" Target="../tags/tag10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Layout" Target="../slideLayouts/slideLayout2.xml"/><Relationship Id="rId4" Type="http://schemas.openxmlformats.org/officeDocument/2006/relationships/tags" Target="../tags/tag106.xml"/></Relationships>
</file>

<file path=ppt/slides/_rels/slide56.xml.rels><?xml version="1.0" encoding="UTF-8" standalone="yes"?>
<Relationships xmlns="http://schemas.openxmlformats.org/package/2006/relationships"><Relationship Id="rId8" Type="http://schemas.openxmlformats.org/officeDocument/2006/relationships/tags" Target="../tags/tag114.xml"/><Relationship Id="rId13" Type="http://schemas.openxmlformats.org/officeDocument/2006/relationships/tags" Target="../tags/tag119.xml"/><Relationship Id="rId18" Type="http://schemas.openxmlformats.org/officeDocument/2006/relationships/chart" Target="../charts/chart28.xml"/><Relationship Id="rId3" Type="http://schemas.openxmlformats.org/officeDocument/2006/relationships/tags" Target="../tags/tag109.xml"/><Relationship Id="rId7" Type="http://schemas.openxmlformats.org/officeDocument/2006/relationships/tags" Target="../tags/tag113.xml"/><Relationship Id="rId12" Type="http://schemas.openxmlformats.org/officeDocument/2006/relationships/tags" Target="../tags/tag118.xml"/><Relationship Id="rId17" Type="http://schemas.openxmlformats.org/officeDocument/2006/relationships/chart" Target="../charts/chart27.xml"/><Relationship Id="rId2" Type="http://schemas.openxmlformats.org/officeDocument/2006/relationships/tags" Target="../tags/tag108.xml"/><Relationship Id="rId16" Type="http://schemas.openxmlformats.org/officeDocument/2006/relationships/chart" Target="../charts/chart26.xml"/><Relationship Id="rId20" Type="http://schemas.openxmlformats.org/officeDocument/2006/relationships/chart" Target="../charts/chart30.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tags" Target="../tags/tag117.xml"/><Relationship Id="rId5" Type="http://schemas.openxmlformats.org/officeDocument/2006/relationships/tags" Target="../tags/tag111.xml"/><Relationship Id="rId15" Type="http://schemas.openxmlformats.org/officeDocument/2006/relationships/notesSlide" Target="../notesSlides/notesSlide30.xml"/><Relationship Id="rId10" Type="http://schemas.openxmlformats.org/officeDocument/2006/relationships/tags" Target="../tags/tag116.xml"/><Relationship Id="rId19" Type="http://schemas.openxmlformats.org/officeDocument/2006/relationships/chart" Target="../charts/chart29.xml"/><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2.xml"/><Relationship Id="rId7" Type="http://schemas.openxmlformats.org/officeDocument/2006/relationships/tags" Target="../tags/tag126.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chart" Target="../charts/chart32.xml"/><Relationship Id="rId5" Type="http://schemas.openxmlformats.org/officeDocument/2006/relationships/tags" Target="../tags/tag124.xml"/><Relationship Id="rId10" Type="http://schemas.openxmlformats.org/officeDocument/2006/relationships/chart" Target="../charts/chart31.xml"/><Relationship Id="rId4" Type="http://schemas.openxmlformats.org/officeDocument/2006/relationships/tags" Target="../tags/tag123.xml"/><Relationship Id="rId9" Type="http://schemas.openxmlformats.org/officeDocument/2006/relationships/notesSlide" Target="../notesSlides/notesSlide3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8.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64.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tags" Target="../tags/tag135.xml"/></Relationships>
</file>

<file path=ppt/slides/_rels/slide65.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tags" Target="../tags/tag146.xml"/><Relationship Id="rId13" Type="http://schemas.openxmlformats.org/officeDocument/2006/relationships/tags" Target="../tags/tag151.xml"/><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tags" Target="../tags/tag150.xml"/><Relationship Id="rId2" Type="http://schemas.openxmlformats.org/officeDocument/2006/relationships/tags" Target="../tags/tag140.xml"/><Relationship Id="rId16" Type="http://schemas.openxmlformats.org/officeDocument/2006/relationships/notesSlide" Target="../notesSlides/notesSlide34.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tags" Target="../tags/tag149.xml"/><Relationship Id="rId5" Type="http://schemas.openxmlformats.org/officeDocument/2006/relationships/tags" Target="../tags/tag143.xml"/><Relationship Id="rId15" Type="http://schemas.openxmlformats.org/officeDocument/2006/relationships/slideLayout" Target="../slideLayouts/slideLayout2.xml"/><Relationship Id="rId10" Type="http://schemas.openxmlformats.org/officeDocument/2006/relationships/tags" Target="../tags/tag148.xml"/><Relationship Id="rId4" Type="http://schemas.openxmlformats.org/officeDocument/2006/relationships/tags" Target="../tags/tag142.xml"/><Relationship Id="rId9" Type="http://schemas.openxmlformats.org/officeDocument/2006/relationships/tags" Target="../tags/tag147.xml"/><Relationship Id="rId14" Type="http://schemas.openxmlformats.org/officeDocument/2006/relationships/tags" Target="../tags/tag15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10.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9.jpeg"/><Relationship Id="rId5" Type="http://schemas.openxmlformats.org/officeDocument/2006/relationships/tags" Target="../tags/tag20.xml"/><Relationship Id="rId10" Type="http://schemas.openxmlformats.org/officeDocument/2006/relationships/image" Target="../media/image8.jpeg"/><Relationship Id="rId4" Type="http://schemas.openxmlformats.org/officeDocument/2006/relationships/tags" Target="../tags/tag19.xml"/><Relationship Id="rId9"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25.xml"/><Relationship Id="rId7" Type="http://schemas.openxmlformats.org/officeDocument/2006/relationships/notesSlide" Target="../notesSlides/notesSlide7.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AutoShape 2" descr="https://www.santeecooper.com/img/about-santee-cooper/about_hydroaeria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4452" name="Picture 4" descr="https://www.santeecooper.com/img/about-santee-cooper/about_hydroaerial.jpg"/>
          <p:cNvPicPr>
            <a:picLocks noChangeAspect="1" noChangeArrowheads="1"/>
          </p:cNvPicPr>
          <p:nvPr/>
        </p:nvPicPr>
        <p:blipFill>
          <a:blip r:embed="rId4"/>
          <a:srcRect l="20969" r="12192"/>
          <a:stretch>
            <a:fillRect/>
          </a:stretch>
        </p:blipFill>
        <p:spPr bwMode="auto">
          <a:xfrm>
            <a:off x="2669818" y="4973127"/>
            <a:ext cx="3810000" cy="1814785"/>
          </a:xfrm>
          <a:prstGeom prst="rect">
            <a:avLst/>
          </a:prstGeom>
          <a:ln>
            <a:noFill/>
          </a:ln>
          <a:effectLst/>
        </p:spPr>
      </p:pic>
      <p:pic>
        <p:nvPicPr>
          <p:cNvPr id="104462" name="Picture 14" descr="http://www.pcl.com/projects-that-inspire/PublishingImages/6300180-m-0-6300180_1.jpg"/>
          <p:cNvPicPr>
            <a:picLocks noChangeArrowheads="1"/>
          </p:cNvPicPr>
          <p:nvPr/>
        </p:nvPicPr>
        <p:blipFill>
          <a:blip r:embed="rId5"/>
          <a:srcRect/>
          <a:stretch>
            <a:fillRect/>
          </a:stretch>
        </p:blipFill>
        <p:spPr bwMode="auto">
          <a:xfrm>
            <a:off x="215900" y="4973127"/>
            <a:ext cx="2432050" cy="1819786"/>
          </a:xfrm>
          <a:prstGeom prst="rect">
            <a:avLst/>
          </a:prstGeom>
          <a:ln>
            <a:noFill/>
          </a:ln>
          <a:effectLst/>
        </p:spPr>
      </p:pic>
      <p:sp>
        <p:nvSpPr>
          <p:cNvPr id="15" name="Rectangle 14"/>
          <p:cNvSpPr/>
          <p:nvPr/>
        </p:nvSpPr>
        <p:spPr bwMode="auto">
          <a:xfrm>
            <a:off x="5646057" y="188686"/>
            <a:ext cx="3264581" cy="10740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Arial" charset="0"/>
            </a:endParaRPr>
          </a:p>
        </p:txBody>
      </p:sp>
      <p:sp>
        <p:nvSpPr>
          <p:cNvPr id="8" name="Title 1"/>
          <p:cNvSpPr txBox="1">
            <a:spLocks/>
          </p:cNvSpPr>
          <p:nvPr/>
        </p:nvSpPr>
        <p:spPr bwMode="gray">
          <a:xfrm>
            <a:off x="1051379" y="969863"/>
            <a:ext cx="7041243" cy="11430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algn="ctr" defTabSz="914608">
              <a:lnSpc>
                <a:spcPct val="90000"/>
              </a:lnSpc>
              <a:spcBef>
                <a:spcPct val="0"/>
              </a:spcBef>
              <a:defRPr/>
            </a:pPr>
            <a:r>
              <a:rPr lang="en-US" sz="2800" kern="0" dirty="0" smtClean="0">
                <a:solidFill>
                  <a:srgbClr val="066332"/>
                </a:solidFill>
                <a:latin typeface="Arial" panose="020B0604020202020204" pitchFamily="34" charset="0"/>
                <a:ea typeface="Geneva" charset="-128"/>
                <a:cs typeface="Arial" panose="020B0604020202020204" pitchFamily="34" charset="0"/>
              </a:rPr>
              <a:t>South Carolina Public Service </a:t>
            </a:r>
            <a:r>
              <a:rPr lang="en-US" sz="2800" kern="0" dirty="0">
                <a:solidFill>
                  <a:srgbClr val="066332"/>
                </a:solidFill>
                <a:latin typeface="Arial" panose="020B0604020202020204" pitchFamily="34" charset="0"/>
                <a:ea typeface="Geneva" charset="-128"/>
                <a:cs typeface="Arial" panose="020B0604020202020204" pitchFamily="34" charset="0"/>
              </a:rPr>
              <a:t>Authority</a:t>
            </a:r>
          </a:p>
          <a:p>
            <a:pPr algn="ctr" defTabSz="914608">
              <a:lnSpc>
                <a:spcPct val="90000"/>
              </a:lnSpc>
              <a:spcBef>
                <a:spcPct val="0"/>
              </a:spcBef>
              <a:defRPr/>
            </a:pPr>
            <a:endParaRPr lang="en-US" sz="2900" kern="0" dirty="0">
              <a:solidFill>
                <a:srgbClr val="158532"/>
              </a:solidFill>
              <a:latin typeface="Adobe Garamond Pro" charset="0"/>
              <a:ea typeface="Garamond" pitchFamily="18" charset="0"/>
              <a:cs typeface="Garamond" pitchFamily="18" charset="0"/>
            </a:endParaRPr>
          </a:p>
          <a:p>
            <a:pPr algn="ctr" defTabSz="914608">
              <a:lnSpc>
                <a:spcPct val="90000"/>
              </a:lnSpc>
              <a:spcBef>
                <a:spcPct val="0"/>
              </a:spcBef>
              <a:defRPr/>
            </a:pPr>
            <a:endParaRPr lang="en-US" sz="2900" kern="0" dirty="0">
              <a:solidFill>
                <a:srgbClr val="158532"/>
              </a:solidFill>
              <a:latin typeface="Adobe Garamond Pro" charset="0"/>
              <a:ea typeface="Garamond" pitchFamily="18" charset="0"/>
              <a:cs typeface="Garamond" pitchFamily="18" charset="0"/>
            </a:endParaRPr>
          </a:p>
          <a:p>
            <a:pPr algn="ctr" defTabSz="914608">
              <a:lnSpc>
                <a:spcPct val="90000"/>
              </a:lnSpc>
              <a:spcBef>
                <a:spcPct val="0"/>
              </a:spcBef>
              <a:defRPr/>
            </a:pPr>
            <a:r>
              <a:rPr lang="en-US" sz="2900" kern="0" dirty="0">
                <a:solidFill>
                  <a:srgbClr val="158532"/>
                </a:solidFill>
                <a:latin typeface="Garamond" pitchFamily="18" charset="0"/>
                <a:ea typeface="Garamond" pitchFamily="18" charset="0"/>
                <a:cs typeface="Garamond" pitchFamily="18" charset="0"/>
              </a:rPr>
              <a:t/>
            </a:r>
            <a:br>
              <a:rPr lang="en-US" sz="2900" kern="0" dirty="0">
                <a:solidFill>
                  <a:srgbClr val="158532"/>
                </a:solidFill>
                <a:latin typeface="Garamond" pitchFamily="18" charset="0"/>
                <a:ea typeface="Garamond" pitchFamily="18" charset="0"/>
                <a:cs typeface="Garamond" pitchFamily="18" charset="0"/>
              </a:rPr>
            </a:br>
            <a:endParaRPr lang="en-US" sz="2900" kern="0" dirty="0">
              <a:solidFill>
                <a:srgbClr val="158532"/>
              </a:solidFill>
              <a:latin typeface="Garamond" pitchFamily="18" charset="0"/>
              <a:ea typeface="Garamond" pitchFamily="18" charset="0"/>
              <a:cs typeface="Garamond" pitchFamily="18" charset="0"/>
            </a:endParaRPr>
          </a:p>
        </p:txBody>
      </p:sp>
      <p:sp>
        <p:nvSpPr>
          <p:cNvPr id="20" name="Title 1"/>
          <p:cNvSpPr txBox="1">
            <a:spLocks/>
          </p:cNvSpPr>
          <p:nvPr/>
        </p:nvSpPr>
        <p:spPr bwMode="gray">
          <a:xfrm>
            <a:off x="1581902" y="1176740"/>
            <a:ext cx="5980193" cy="187224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lgn="ctr" defTabSz="1019175">
              <a:lnSpc>
                <a:spcPct val="90000"/>
              </a:lnSpc>
              <a:defRPr/>
            </a:pPr>
            <a:endParaRPr lang="en-GB" sz="3200" b="0" kern="0" dirty="0" smtClean="0">
              <a:solidFill>
                <a:srgbClr val="000000"/>
              </a:solidFill>
              <a:latin typeface="Adobe Garamond Pro" charset="0"/>
              <a:ea typeface="Garamond" pitchFamily="18" charset="0"/>
              <a:cs typeface="Garamond" pitchFamily="18" charset="0"/>
            </a:endParaRPr>
          </a:p>
          <a:p>
            <a:pPr lvl="0" algn="ctr" defTabSz="1019175">
              <a:lnSpc>
                <a:spcPct val="90000"/>
              </a:lnSpc>
              <a:defRPr/>
            </a:pPr>
            <a:r>
              <a:rPr lang="en-GB" sz="2400" b="0" kern="0" dirty="0" smtClean="0">
                <a:solidFill>
                  <a:srgbClr val="000000"/>
                </a:solidFill>
                <a:latin typeface="Adobe Garamond Pro" charset="0"/>
                <a:ea typeface="Garamond" pitchFamily="18" charset="0"/>
                <a:cs typeface="Garamond" pitchFamily="18" charset="0"/>
              </a:rPr>
              <a:t>Presentation to:</a:t>
            </a:r>
            <a:endParaRPr lang="en-GB" sz="2400" b="0" kern="0" dirty="0">
              <a:solidFill>
                <a:srgbClr val="000000"/>
              </a:solidFill>
              <a:latin typeface="Adobe Garamond Pro" charset="0"/>
              <a:ea typeface="Garamond" pitchFamily="18" charset="0"/>
              <a:cs typeface="Garamond" pitchFamily="18" charset="0"/>
            </a:endParaRPr>
          </a:p>
          <a:p>
            <a:pPr lvl="0" algn="ctr" defTabSz="1019175">
              <a:lnSpc>
                <a:spcPct val="90000"/>
              </a:lnSpc>
              <a:defRPr/>
            </a:pPr>
            <a:r>
              <a:rPr lang="en-GB" sz="2800" b="0" kern="0" dirty="0" smtClean="0">
                <a:solidFill>
                  <a:srgbClr val="000000"/>
                </a:solidFill>
                <a:latin typeface="Adobe Garamond Pro" charset="0"/>
                <a:ea typeface="Garamond" pitchFamily="18" charset="0"/>
                <a:cs typeface="Garamond" pitchFamily="18" charset="0"/>
              </a:rPr>
              <a:t>Public Service Authority Evaluation and Recommendation Committee</a:t>
            </a:r>
            <a:endParaRPr lang="en-GB" b="0" kern="0" dirty="0">
              <a:solidFill>
                <a:srgbClr val="000000"/>
              </a:solidFill>
              <a:latin typeface="Adobe Garamond Pro" charset="0"/>
              <a:ea typeface="Garamond" pitchFamily="18" charset="0"/>
              <a:cs typeface="Garamond" pitchFamily="18" charset="0"/>
            </a:endParaRPr>
          </a:p>
          <a:p>
            <a:pPr lvl="0" algn="ctr" defTabSz="1019175">
              <a:lnSpc>
                <a:spcPct val="90000"/>
              </a:lnSpc>
              <a:defRPr/>
            </a:pPr>
            <a:r>
              <a:rPr lang="en-GB" sz="2000" b="0" kern="0" dirty="0" smtClean="0">
                <a:solidFill>
                  <a:srgbClr val="000000"/>
                </a:solidFill>
                <a:latin typeface="Adobe Garamond Pro" charset="0"/>
                <a:ea typeface="Garamond" pitchFamily="18" charset="0"/>
                <a:cs typeface="Garamond" pitchFamily="18" charset="0"/>
              </a:rPr>
              <a:t>August 22, 2018</a:t>
            </a:r>
          </a:p>
          <a:p>
            <a:pPr lvl="0" algn="ctr" defTabSz="1019175" eaLnBrk="0" hangingPunct="0">
              <a:lnSpc>
                <a:spcPct val="90000"/>
              </a:lnSpc>
              <a:defRPr/>
            </a:pPr>
            <a:endParaRPr lang="en-GB" sz="2800" b="0" kern="0" dirty="0" smtClean="0">
              <a:solidFill>
                <a:srgbClr val="000000"/>
              </a:solidFill>
              <a:latin typeface="Adobe Garamond Pro" charset="0"/>
              <a:ea typeface="Garamond" pitchFamily="18" charset="0"/>
              <a:cs typeface="Garamond" pitchFamily="18" charset="0"/>
            </a:endParaRPr>
          </a:p>
          <a:p>
            <a:pPr lvl="0" algn="ctr" defTabSz="1019175" eaLnBrk="0" hangingPunct="0">
              <a:lnSpc>
                <a:spcPct val="90000"/>
              </a:lnSpc>
              <a:defRPr/>
            </a:pPr>
            <a:endParaRPr kumimoji="0" lang="en-US" sz="2800" b="0" i="0" u="none" strike="noStrike" kern="0" cap="none" spc="0" normalizeH="0" baseline="0" noProof="0" dirty="0" smtClean="0">
              <a:ln>
                <a:noFill/>
              </a:ln>
              <a:solidFill>
                <a:srgbClr val="000000"/>
              </a:solidFill>
              <a:effectLst/>
              <a:uLnTx/>
              <a:uFillTx/>
              <a:latin typeface="Garamond" pitchFamily="18" charset="0"/>
              <a:ea typeface="Garamond" pitchFamily="18" charset="0"/>
              <a:cs typeface="Garamond" pitchFamily="18" charset="0"/>
            </a:endParaRPr>
          </a:p>
        </p:txBody>
      </p:sp>
      <p:pic>
        <p:nvPicPr>
          <p:cNvPr id="16" name="Picture 6" descr="sc_corporate_rgb357.eps"/>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9732" y="3741366"/>
            <a:ext cx="2533714" cy="723164"/>
          </a:xfrm>
          <a:prstGeom prst="rect">
            <a:avLst/>
          </a:prstGeom>
          <a:blipFill dpi="0" rotWithShape="1">
            <a:blip r:embed="rId6"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8546" name="Picture 2" descr="http://businessfacilities.com/wp-content/uploads/1005-sc-santee-cooper-115kv-lines.jpg"/>
          <p:cNvPicPr>
            <a:picLocks noChangeAspect="1" noChangeArrowheads="1"/>
          </p:cNvPicPr>
          <p:nvPr/>
        </p:nvPicPr>
        <p:blipFill>
          <a:blip r:embed="rId7"/>
          <a:srcRect r="8832"/>
          <a:stretch>
            <a:fillRect/>
          </a:stretch>
        </p:blipFill>
        <p:spPr bwMode="auto">
          <a:xfrm>
            <a:off x="6501685" y="4973127"/>
            <a:ext cx="2408953" cy="1819656"/>
          </a:xfrm>
          <a:prstGeom prst="rect">
            <a:avLst/>
          </a:prstGeom>
          <a:noFill/>
        </p:spPr>
      </p:pic>
    </p:spTree>
    <p:custDataLst>
      <p:tags r:id="rId1"/>
    </p:custDataLst>
    <p:extLst>
      <p:ext uri="{BB962C8B-B14F-4D97-AF65-F5344CB8AC3E}">
        <p14:creationId xmlns:p14="http://schemas.microsoft.com/office/powerpoint/2010/main" val="226397725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Transmission &amp; Distribution</a:t>
            </a:r>
            <a:endParaRPr lang="en-US" sz="3600" dirty="0"/>
          </a:p>
        </p:txBody>
      </p:sp>
      <p:sp>
        <p:nvSpPr>
          <p:cNvPr id="3" name="Content Placeholder 2"/>
          <p:cNvSpPr>
            <a:spLocks noGrp="1"/>
          </p:cNvSpPr>
          <p:nvPr>
            <p:ph idx="1"/>
          </p:nvPr>
        </p:nvSpPr>
        <p:spPr/>
        <p:txBody>
          <a:bodyPr/>
          <a:lstStyle/>
          <a:p>
            <a:pPr marL="0" indent="0">
              <a:buNone/>
            </a:pPr>
            <a:endParaRPr lang="en-US" sz="1600" dirty="0" smtClean="0"/>
          </a:p>
          <a:p>
            <a:pPr marL="0" indent="0">
              <a:buNone/>
            </a:pPr>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1489619242"/>
              </p:ext>
            </p:extLst>
          </p:nvPr>
        </p:nvGraphicFramePr>
        <p:xfrm>
          <a:off x="1438940" y="1981790"/>
          <a:ext cx="6397256" cy="2579577"/>
        </p:xfrm>
        <a:graphic>
          <a:graphicData uri="http://schemas.openxmlformats.org/drawingml/2006/table">
            <a:tbl>
              <a:tblPr firstRow="1" bandRow="1">
                <a:tableStyleId>{284E427A-3D55-4303-BF80-6455036E1DE7}</a:tableStyleId>
              </a:tblPr>
              <a:tblGrid>
                <a:gridCol w="3198628"/>
                <a:gridCol w="3198628"/>
              </a:tblGrid>
              <a:tr h="859859">
                <a:tc>
                  <a:txBody>
                    <a:bodyPr/>
                    <a:lstStyle/>
                    <a:p>
                      <a:pPr algn="ctr"/>
                      <a:r>
                        <a:rPr lang="en-US" dirty="0" smtClean="0"/>
                        <a:t>Transmission</a:t>
                      </a:r>
                      <a:endParaRPr lang="en-US" dirty="0"/>
                    </a:p>
                  </a:txBody>
                  <a:tcPr/>
                </a:tc>
                <a:tc>
                  <a:txBody>
                    <a:bodyPr/>
                    <a:lstStyle/>
                    <a:p>
                      <a:pPr algn="ctr"/>
                      <a:r>
                        <a:rPr lang="en-US" dirty="0" smtClean="0"/>
                        <a:t>Distribution</a:t>
                      </a:r>
                      <a:endParaRPr lang="en-US" dirty="0"/>
                    </a:p>
                  </a:txBody>
                  <a:tcPr/>
                </a:tc>
              </a:tr>
              <a:tr h="859859">
                <a:tc>
                  <a:txBody>
                    <a:bodyPr/>
                    <a:lstStyle/>
                    <a:p>
                      <a:r>
                        <a:rPr lang="en-US" dirty="0" smtClean="0"/>
                        <a:t>5,112 Miles of Lines</a:t>
                      </a:r>
                      <a:endParaRPr lang="en-US" dirty="0"/>
                    </a:p>
                  </a:txBody>
                  <a:tcPr/>
                </a:tc>
                <a:tc>
                  <a:txBody>
                    <a:bodyPr/>
                    <a:lstStyle/>
                    <a:p>
                      <a:r>
                        <a:rPr lang="en-US" dirty="0" smtClean="0"/>
                        <a:t>2,934 Miles of Lines</a:t>
                      </a:r>
                      <a:endParaRPr lang="en-US" dirty="0"/>
                    </a:p>
                  </a:txBody>
                  <a:tcPr/>
                </a:tc>
              </a:tr>
              <a:tr h="859859">
                <a:tc>
                  <a:txBody>
                    <a:bodyPr/>
                    <a:lstStyle/>
                    <a:p>
                      <a:r>
                        <a:rPr lang="en-US" dirty="0" smtClean="0"/>
                        <a:t>Net Book Value $785.6M</a:t>
                      </a:r>
                      <a:endParaRPr lang="en-US" dirty="0"/>
                    </a:p>
                  </a:txBody>
                  <a:tcPr/>
                </a:tc>
                <a:tc>
                  <a:txBody>
                    <a:bodyPr/>
                    <a:lstStyle/>
                    <a:p>
                      <a:r>
                        <a:rPr lang="en-US" dirty="0" smtClean="0"/>
                        <a:t>Net Book Value $384.6M</a:t>
                      </a:r>
                      <a:endParaRPr lang="en-US" dirty="0"/>
                    </a:p>
                  </a:txBody>
                  <a:tcPr/>
                </a:tc>
              </a:tr>
            </a:tbl>
          </a:graphicData>
        </a:graphic>
      </p:graphicFrame>
      <p:sp>
        <p:nvSpPr>
          <p:cNvPr id="6" name="Slide Number Placeholder 33"/>
          <p:cNvSpPr>
            <a:spLocks noGrp="1"/>
          </p:cNvSpPr>
          <p:nvPr>
            <p:ph type="sldNum" sz="quarter" idx="12"/>
          </p:nvPr>
        </p:nvSpPr>
        <p:spPr>
          <a:xfrm>
            <a:off x="6837218" y="6502019"/>
            <a:ext cx="2133600" cy="365125"/>
          </a:xfrm>
        </p:spPr>
        <p:txBody>
          <a:bodyPr/>
          <a:lstStyle/>
          <a:p>
            <a:pPr>
              <a:defRPr/>
            </a:pPr>
            <a:endParaRPr lang="en-US" dirty="0" smtClean="0"/>
          </a:p>
          <a:p>
            <a:pPr>
              <a:defRPr/>
            </a:pPr>
            <a:fld id="{AE584412-7F4F-4709-8555-B5D2E36C3DD3}" type="slidenum">
              <a:rPr lang="en-US" smtClean="0"/>
              <a:pPr>
                <a:defRPr/>
              </a:pPr>
              <a:t>10</a:t>
            </a:fld>
            <a:endParaRPr lang="en-US" dirty="0"/>
          </a:p>
        </p:txBody>
      </p:sp>
    </p:spTree>
    <p:extLst>
      <p:ext uri="{BB962C8B-B14F-4D97-AF65-F5344CB8AC3E}">
        <p14:creationId xmlns:p14="http://schemas.microsoft.com/office/powerpoint/2010/main" val="399048872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a:spLocks noGrp="1"/>
          </p:cNvSpPr>
          <p:nvPr>
            <p:ph type="title"/>
          </p:nvPr>
        </p:nvSpPr>
        <p:spPr>
          <a:xfrm>
            <a:off x="249496" y="288539"/>
            <a:ext cx="7177715" cy="742962"/>
          </a:xfrm>
          <a:prstGeom prst="rect">
            <a:avLst/>
          </a:prstGeom>
        </p:spPr>
        <p:txBody>
          <a:bodyPr vert="horz" wrap="square" lIns="0" tIns="331218" rIns="0" bIns="0" rtlCol="0">
            <a:spAutoFit/>
          </a:bodyPr>
          <a:lstStyle/>
          <a:p>
            <a:pPr marL="19375">
              <a:lnSpc>
                <a:spcPts val="2890"/>
              </a:lnSpc>
            </a:pPr>
            <a:r>
              <a:rPr sz="3600" spc="13" dirty="0"/>
              <a:t>Lake </a:t>
            </a:r>
            <a:r>
              <a:rPr sz="3600" spc="9" dirty="0"/>
              <a:t>Moultrie</a:t>
            </a:r>
            <a:r>
              <a:rPr sz="3600" spc="18" dirty="0"/>
              <a:t> </a:t>
            </a:r>
            <a:r>
              <a:rPr sz="3600" spc="13" dirty="0"/>
              <a:t>Water</a:t>
            </a:r>
            <a:r>
              <a:rPr sz="3600" dirty="0"/>
              <a:t> </a:t>
            </a:r>
            <a:r>
              <a:rPr sz="3600" spc="13" dirty="0"/>
              <a:t>System</a:t>
            </a:r>
            <a:endParaRPr sz="3600" dirty="0"/>
          </a:p>
        </p:txBody>
      </p:sp>
      <p:sp>
        <p:nvSpPr>
          <p:cNvPr id="6" name="object 5"/>
          <p:cNvSpPr txBox="1"/>
          <p:nvPr/>
        </p:nvSpPr>
        <p:spPr>
          <a:xfrm>
            <a:off x="5264728" y="1284036"/>
            <a:ext cx="3186545" cy="5708166"/>
          </a:xfrm>
          <a:prstGeom prst="rect">
            <a:avLst/>
          </a:prstGeom>
        </p:spPr>
        <p:txBody>
          <a:bodyPr vert="horz" wrap="square" lIns="0" tIns="0" rIns="0" bIns="0" rtlCol="0">
            <a:spAutoFit/>
          </a:bodyPr>
          <a:lstStyle/>
          <a:p>
            <a:pPr marL="291193" indent="-279796">
              <a:buFont typeface="Garamond"/>
              <a:buChar char="•"/>
              <a:tabLst>
                <a:tab pos="291763" algn="l"/>
              </a:tabLst>
            </a:pPr>
            <a:r>
              <a:rPr sz="1900" dirty="0">
                <a:latin typeface="Arial"/>
                <a:cs typeface="Arial"/>
              </a:rPr>
              <a:t>Summervill</a:t>
            </a:r>
            <a:r>
              <a:rPr sz="1900" spc="9" dirty="0">
                <a:latin typeface="Arial"/>
                <a:cs typeface="Arial"/>
              </a:rPr>
              <a:t>e</a:t>
            </a:r>
            <a:r>
              <a:rPr sz="1900" spc="18" dirty="0">
                <a:latin typeface="Arial"/>
                <a:cs typeface="Arial"/>
              </a:rPr>
              <a:t> </a:t>
            </a:r>
            <a:r>
              <a:rPr sz="1900" spc="4" dirty="0">
                <a:latin typeface="Arial"/>
                <a:cs typeface="Arial"/>
              </a:rPr>
              <a:t>CPW</a:t>
            </a:r>
            <a:endParaRPr sz="1900" dirty="0">
              <a:latin typeface="Arial"/>
              <a:cs typeface="Arial"/>
            </a:endParaRPr>
          </a:p>
          <a:p>
            <a:pPr marL="291193" indent="-279796">
              <a:spcBef>
                <a:spcPts val="412"/>
              </a:spcBef>
              <a:buFont typeface="Garamond"/>
              <a:buChar char="•"/>
              <a:tabLst>
                <a:tab pos="291763" algn="l"/>
              </a:tabLst>
            </a:pPr>
            <a:r>
              <a:rPr sz="1900" spc="4" dirty="0">
                <a:latin typeface="Arial"/>
                <a:cs typeface="Arial"/>
              </a:rPr>
              <a:t>City of</a:t>
            </a:r>
            <a:r>
              <a:rPr sz="1900" spc="-9" dirty="0">
                <a:latin typeface="Arial"/>
                <a:cs typeface="Arial"/>
              </a:rPr>
              <a:t> </a:t>
            </a:r>
            <a:r>
              <a:rPr sz="1900" spc="9" dirty="0">
                <a:latin typeface="Arial"/>
                <a:cs typeface="Arial"/>
              </a:rPr>
              <a:t>Goose</a:t>
            </a:r>
            <a:r>
              <a:rPr sz="1900" dirty="0">
                <a:latin typeface="Arial"/>
                <a:cs typeface="Arial"/>
              </a:rPr>
              <a:t> </a:t>
            </a:r>
            <a:r>
              <a:rPr sz="1900" spc="4" dirty="0">
                <a:latin typeface="Arial"/>
                <a:cs typeface="Arial"/>
              </a:rPr>
              <a:t>Cre</a:t>
            </a:r>
            <a:r>
              <a:rPr lang="en-US" sz="1900" spc="4" dirty="0">
                <a:latin typeface="Arial"/>
                <a:cs typeface="Arial"/>
              </a:rPr>
              <a:t>ek</a:t>
            </a:r>
            <a:endParaRPr sz="1900" dirty="0">
              <a:latin typeface="Arial"/>
              <a:cs typeface="Arial"/>
            </a:endParaRPr>
          </a:p>
          <a:p>
            <a:pPr marL="291193" indent="-279796">
              <a:spcBef>
                <a:spcPts val="412"/>
              </a:spcBef>
              <a:buFont typeface="Garamond"/>
              <a:buChar char="•"/>
              <a:tabLst>
                <a:tab pos="291763" algn="l"/>
              </a:tabLst>
            </a:pPr>
            <a:r>
              <a:rPr sz="1900" spc="9" dirty="0">
                <a:latin typeface="Arial"/>
                <a:cs typeface="Arial"/>
              </a:rPr>
              <a:t>Moncks</a:t>
            </a:r>
            <a:r>
              <a:rPr sz="1900" spc="4" dirty="0">
                <a:latin typeface="Arial"/>
                <a:cs typeface="Arial"/>
              </a:rPr>
              <a:t> Corner Public</a:t>
            </a:r>
            <a:r>
              <a:rPr sz="1900" spc="13" dirty="0">
                <a:latin typeface="Arial"/>
                <a:cs typeface="Arial"/>
              </a:rPr>
              <a:t> </a:t>
            </a:r>
            <a:r>
              <a:rPr sz="1900" spc="9" dirty="0">
                <a:latin typeface="Arial"/>
                <a:cs typeface="Arial"/>
              </a:rPr>
              <a:t>Works</a:t>
            </a:r>
            <a:endParaRPr sz="1900" dirty="0">
              <a:latin typeface="Arial"/>
              <a:cs typeface="Arial"/>
            </a:endParaRPr>
          </a:p>
          <a:p>
            <a:pPr marL="291193" marR="4559" indent="-279796">
              <a:lnSpc>
                <a:spcPct val="101099"/>
              </a:lnSpc>
              <a:spcBef>
                <a:spcPts val="389"/>
              </a:spcBef>
              <a:buFont typeface="Garamond"/>
              <a:buChar char="•"/>
              <a:tabLst>
                <a:tab pos="291763" algn="l"/>
              </a:tabLst>
            </a:pPr>
            <a:r>
              <a:rPr sz="1900" spc="4" dirty="0">
                <a:latin typeface="Arial"/>
                <a:cs typeface="Arial"/>
              </a:rPr>
              <a:t>Berkeley</a:t>
            </a:r>
            <a:r>
              <a:rPr sz="1900" spc="9" dirty="0">
                <a:latin typeface="Arial"/>
                <a:cs typeface="Arial"/>
              </a:rPr>
              <a:t> </a:t>
            </a:r>
            <a:r>
              <a:rPr sz="1900" spc="4" dirty="0">
                <a:latin typeface="Arial"/>
                <a:cs typeface="Arial"/>
              </a:rPr>
              <a:t>County</a:t>
            </a:r>
            <a:r>
              <a:rPr sz="1900" spc="9" dirty="0">
                <a:latin typeface="Arial"/>
                <a:cs typeface="Arial"/>
              </a:rPr>
              <a:t> </a:t>
            </a:r>
            <a:r>
              <a:rPr sz="1900" spc="4" dirty="0">
                <a:latin typeface="Arial"/>
                <a:cs typeface="Arial"/>
              </a:rPr>
              <a:t>Water</a:t>
            </a:r>
            <a:r>
              <a:rPr sz="1900" spc="-4" dirty="0">
                <a:latin typeface="Arial"/>
                <a:cs typeface="Arial"/>
              </a:rPr>
              <a:t> </a:t>
            </a:r>
            <a:r>
              <a:rPr sz="1900" spc="9" dirty="0">
                <a:latin typeface="Arial"/>
                <a:cs typeface="Arial"/>
              </a:rPr>
              <a:t>&amp;</a:t>
            </a:r>
            <a:r>
              <a:rPr sz="1900" dirty="0">
                <a:latin typeface="Arial"/>
                <a:cs typeface="Arial"/>
              </a:rPr>
              <a:t> </a:t>
            </a:r>
            <a:r>
              <a:rPr sz="1900" spc="4" dirty="0">
                <a:latin typeface="Arial"/>
                <a:cs typeface="Arial"/>
              </a:rPr>
              <a:t>Sanitation Authorit</a:t>
            </a:r>
            <a:r>
              <a:rPr lang="en-US" sz="1900" spc="4" dirty="0">
                <a:latin typeface="Arial"/>
                <a:cs typeface="Arial"/>
              </a:rPr>
              <a:t>y</a:t>
            </a:r>
            <a:endParaRPr lang="en-US" sz="1900" spc="9" dirty="0">
              <a:latin typeface="Arial"/>
              <a:cs typeface="Arial"/>
            </a:endParaRPr>
          </a:p>
          <a:p>
            <a:pPr marL="617716" marR="4559" lvl="1" indent="-233068">
              <a:lnSpc>
                <a:spcPct val="101099"/>
              </a:lnSpc>
              <a:spcBef>
                <a:spcPts val="1077"/>
              </a:spcBef>
              <a:buFont typeface="Garamond"/>
              <a:buChar char="–"/>
              <a:tabLst>
                <a:tab pos="618286" algn="l"/>
              </a:tabLst>
            </a:pPr>
            <a:r>
              <a:rPr lang="en-US" sz="1900" spc="4" dirty="0">
                <a:latin typeface="Arial"/>
                <a:cs typeface="Arial"/>
              </a:rPr>
              <a:t>Capable of producing 28 million gallons per day and expanding to produce 40 million gallons per day</a:t>
            </a:r>
            <a:endParaRPr lang="en-US" sz="1900" dirty="0">
              <a:latin typeface="Arial"/>
              <a:cs typeface="Arial"/>
            </a:endParaRPr>
          </a:p>
          <a:p>
            <a:pPr marL="617716" marR="145881" lvl="1" indent="-233068">
              <a:lnSpc>
                <a:spcPct val="101099"/>
              </a:lnSpc>
              <a:spcBef>
                <a:spcPts val="1077"/>
              </a:spcBef>
              <a:buFont typeface="Garamond"/>
              <a:buChar char="–"/>
              <a:tabLst>
                <a:tab pos="618286" algn="l"/>
              </a:tabLst>
            </a:pPr>
            <a:r>
              <a:rPr lang="en-US" sz="1900" spc="4" dirty="0">
                <a:latin typeface="Arial"/>
                <a:cs typeface="Arial"/>
              </a:rPr>
              <a:t>Ultimately</a:t>
            </a:r>
            <a:r>
              <a:rPr lang="en-US" sz="1900" spc="9" dirty="0">
                <a:latin typeface="Arial"/>
                <a:cs typeface="Arial"/>
              </a:rPr>
              <a:t> </a:t>
            </a:r>
            <a:r>
              <a:rPr lang="en-US" sz="1900" spc="4" dirty="0">
                <a:latin typeface="Arial"/>
                <a:cs typeface="Arial"/>
              </a:rPr>
              <a:t>serves</a:t>
            </a:r>
            <a:r>
              <a:rPr lang="en-US" sz="1900" spc="-4" dirty="0">
                <a:latin typeface="Arial"/>
                <a:cs typeface="Arial"/>
              </a:rPr>
              <a:t> </a:t>
            </a:r>
            <a:r>
              <a:rPr lang="en-US" sz="1900" spc="9" dirty="0">
                <a:latin typeface="Arial"/>
                <a:cs typeface="Arial"/>
              </a:rPr>
              <a:t>a</a:t>
            </a:r>
            <a:r>
              <a:rPr lang="en-US" sz="1900" spc="4" dirty="0">
                <a:latin typeface="Arial"/>
                <a:cs typeface="Arial"/>
              </a:rPr>
              <a:t> </a:t>
            </a:r>
            <a:r>
              <a:rPr lang="en-US" sz="1900" dirty="0">
                <a:latin typeface="Arial"/>
                <a:cs typeface="Arial"/>
              </a:rPr>
              <a:t>populatio</a:t>
            </a:r>
            <a:r>
              <a:rPr lang="en-US" sz="1900" spc="9" dirty="0">
                <a:latin typeface="Arial"/>
                <a:cs typeface="Arial"/>
              </a:rPr>
              <a:t>n</a:t>
            </a:r>
            <a:r>
              <a:rPr lang="en-US" sz="1900" spc="13" dirty="0">
                <a:latin typeface="Arial"/>
                <a:cs typeface="Arial"/>
              </a:rPr>
              <a:t> </a:t>
            </a:r>
            <a:r>
              <a:rPr lang="en-US" sz="1900" spc="4" dirty="0">
                <a:latin typeface="Arial"/>
                <a:cs typeface="Arial"/>
              </a:rPr>
              <a:t>of</a:t>
            </a:r>
            <a:r>
              <a:rPr lang="en-US" sz="1900" spc="-4" dirty="0">
                <a:latin typeface="Arial"/>
                <a:cs typeface="Arial"/>
              </a:rPr>
              <a:t> </a:t>
            </a:r>
            <a:r>
              <a:rPr lang="en-US" sz="1900" dirty="0">
                <a:latin typeface="Arial"/>
                <a:cs typeface="Arial"/>
              </a:rPr>
              <a:t>ove</a:t>
            </a:r>
            <a:r>
              <a:rPr lang="en-US" sz="1900" spc="4" dirty="0">
                <a:latin typeface="Arial"/>
                <a:cs typeface="Arial"/>
              </a:rPr>
              <a:t>r</a:t>
            </a:r>
            <a:r>
              <a:rPr lang="en-US" sz="1900" dirty="0">
                <a:latin typeface="Arial"/>
                <a:cs typeface="Arial"/>
              </a:rPr>
              <a:t> </a:t>
            </a:r>
            <a:r>
              <a:rPr lang="en-US" sz="1900" spc="4" dirty="0">
                <a:latin typeface="Arial"/>
                <a:cs typeface="Arial"/>
              </a:rPr>
              <a:t>182,000</a:t>
            </a:r>
            <a:r>
              <a:rPr lang="en-US" sz="1900" dirty="0">
                <a:latin typeface="Arial"/>
                <a:cs typeface="Arial"/>
              </a:rPr>
              <a:t> </a:t>
            </a:r>
            <a:r>
              <a:rPr lang="en-US" sz="1900" dirty="0" smtClean="0">
                <a:latin typeface="Arial"/>
                <a:cs typeface="Arial"/>
              </a:rPr>
              <a:t>people</a:t>
            </a:r>
          </a:p>
          <a:p>
            <a:pPr marL="617716" marR="145881" lvl="1" indent="-233068">
              <a:lnSpc>
                <a:spcPct val="101099"/>
              </a:lnSpc>
              <a:spcBef>
                <a:spcPts val="1077"/>
              </a:spcBef>
              <a:buFont typeface="Garamond"/>
              <a:buChar char="–"/>
              <a:tabLst>
                <a:tab pos="618286" algn="l"/>
              </a:tabLst>
            </a:pPr>
            <a:r>
              <a:rPr lang="en-US" sz="1900" dirty="0">
                <a:latin typeface="Arial" panose="020B0604020202020204" pitchFamily="34" charset="0"/>
                <a:cs typeface="Arial" panose="020B0604020202020204" pitchFamily="34" charset="0"/>
              </a:rPr>
              <a:t>Net Book Value: $46,143,584</a:t>
            </a:r>
            <a:endParaRPr lang="en-US" sz="1900" dirty="0">
              <a:latin typeface="Arial"/>
              <a:cs typeface="Arial"/>
            </a:endParaRPr>
          </a:p>
          <a:p>
            <a:pPr marL="421688" marR="52425" lvl="1">
              <a:lnSpc>
                <a:spcPct val="102400"/>
              </a:lnSpc>
              <a:spcBef>
                <a:spcPts val="1297"/>
              </a:spcBef>
            </a:pPr>
            <a:endParaRPr sz="1400" dirty="0">
              <a:latin typeface="Arial"/>
              <a:cs typeface="Arial"/>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134" y="4235824"/>
            <a:ext cx="4767594" cy="2071843"/>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272" y="1613647"/>
            <a:ext cx="4227908" cy="2286000"/>
          </a:xfrm>
          <a:prstGeom prst="rect">
            <a:avLst/>
          </a:prstGeom>
        </p:spPr>
      </p:pic>
      <p:sp>
        <p:nvSpPr>
          <p:cNvPr id="9" name="Slide Number Placeholder 33"/>
          <p:cNvSpPr>
            <a:spLocks noGrp="1"/>
          </p:cNvSpPr>
          <p:nvPr>
            <p:ph type="sldNum" sz="quarter" idx="12"/>
          </p:nvPr>
        </p:nvSpPr>
        <p:spPr>
          <a:xfrm>
            <a:off x="6858000" y="6492875"/>
            <a:ext cx="2133600" cy="365125"/>
          </a:xfrm>
        </p:spPr>
        <p:txBody>
          <a:bodyPr/>
          <a:lstStyle/>
          <a:p>
            <a:pPr>
              <a:defRPr/>
            </a:pPr>
            <a:endParaRPr lang="en-US" dirty="0" smtClean="0"/>
          </a:p>
          <a:p>
            <a:pPr>
              <a:defRPr/>
            </a:pPr>
            <a:fld id="{AE584412-7F4F-4709-8555-B5D2E36C3DD3}" type="slidenum">
              <a:rPr lang="en-US">
                <a:solidFill>
                  <a:schemeClr val="accent1">
                    <a:lumMod val="50000"/>
                  </a:schemeClr>
                </a:solidFill>
              </a:rPr>
              <a:pPr>
                <a:defRPr/>
              </a:pPr>
              <a:t>11</a:t>
            </a:fld>
            <a:endParaRPr lang="en-US" dirty="0">
              <a:solidFill>
                <a:schemeClr val="accent1">
                  <a:lumMod val="50000"/>
                </a:schemeClr>
              </a:solidFill>
            </a:endParaRPr>
          </a:p>
        </p:txBody>
      </p:sp>
    </p:spTree>
    <p:extLst>
      <p:ext uri="{BB962C8B-B14F-4D97-AF65-F5344CB8AC3E}">
        <p14:creationId xmlns:p14="http://schemas.microsoft.com/office/powerpoint/2010/main" val="258222628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a:spLocks noGrp="1"/>
          </p:cNvSpPr>
          <p:nvPr>
            <p:ph type="title"/>
          </p:nvPr>
        </p:nvSpPr>
        <p:spPr>
          <a:xfrm>
            <a:off x="185701" y="189651"/>
            <a:ext cx="7177715" cy="876942"/>
          </a:xfrm>
          <a:prstGeom prst="rect">
            <a:avLst/>
          </a:prstGeom>
        </p:spPr>
        <p:txBody>
          <a:bodyPr vert="horz" wrap="square" lIns="0" tIns="319821" rIns="0" bIns="0" rtlCol="0">
            <a:spAutoFit/>
          </a:bodyPr>
          <a:lstStyle/>
          <a:p>
            <a:pPr marL="19375"/>
            <a:r>
              <a:rPr sz="3600" spc="13" dirty="0"/>
              <a:t>Lake</a:t>
            </a:r>
            <a:r>
              <a:rPr sz="3600" spc="4" dirty="0"/>
              <a:t> </a:t>
            </a:r>
            <a:r>
              <a:rPr sz="3600" spc="9" dirty="0"/>
              <a:t>Marion</a:t>
            </a:r>
            <a:r>
              <a:rPr sz="3600" spc="4" dirty="0"/>
              <a:t> </a:t>
            </a:r>
            <a:r>
              <a:rPr sz="3600" spc="13" dirty="0"/>
              <a:t>Water</a:t>
            </a:r>
            <a:r>
              <a:rPr sz="3600" spc="4" dirty="0"/>
              <a:t> </a:t>
            </a:r>
            <a:r>
              <a:rPr sz="3600" spc="13" dirty="0"/>
              <a:t>System</a:t>
            </a:r>
            <a:endParaRPr sz="3600" dirty="0"/>
          </a:p>
        </p:txBody>
      </p:sp>
      <p:sp>
        <p:nvSpPr>
          <p:cNvPr id="6" name="object 5"/>
          <p:cNvSpPr/>
          <p:nvPr/>
        </p:nvSpPr>
        <p:spPr>
          <a:xfrm>
            <a:off x="1047634" y="1864602"/>
            <a:ext cx="3600424" cy="2023181"/>
          </a:xfrm>
          <a:prstGeom prst="rect">
            <a:avLst/>
          </a:prstGeom>
          <a:blipFill>
            <a:blip r:embed="rId3" cstate="print"/>
            <a:stretch>
              <a:fillRect/>
            </a:stretch>
          </a:blipFill>
        </p:spPr>
        <p:txBody>
          <a:bodyPr wrap="square" lIns="0" tIns="0" rIns="0" bIns="0" rtlCol="0"/>
          <a:lstStyle/>
          <a:p>
            <a:endParaRPr/>
          </a:p>
        </p:txBody>
      </p:sp>
      <p:sp>
        <p:nvSpPr>
          <p:cNvPr id="7" name="object 6"/>
          <p:cNvSpPr/>
          <p:nvPr/>
        </p:nvSpPr>
        <p:spPr>
          <a:xfrm>
            <a:off x="1047634" y="3957527"/>
            <a:ext cx="3600424" cy="2095984"/>
          </a:xfrm>
          <a:prstGeom prst="rect">
            <a:avLst/>
          </a:prstGeom>
          <a:blipFill>
            <a:blip r:embed="rId4" cstate="print"/>
            <a:stretch>
              <a:fillRect/>
            </a:stretch>
          </a:blipFill>
        </p:spPr>
        <p:txBody>
          <a:bodyPr wrap="square" lIns="0" tIns="0" rIns="0" bIns="0" rtlCol="0"/>
          <a:lstStyle/>
          <a:p>
            <a:endParaRPr/>
          </a:p>
        </p:txBody>
      </p:sp>
      <p:sp>
        <p:nvSpPr>
          <p:cNvPr id="8" name="object 7"/>
          <p:cNvSpPr txBox="1"/>
          <p:nvPr/>
        </p:nvSpPr>
        <p:spPr>
          <a:xfrm>
            <a:off x="5016416" y="1350647"/>
            <a:ext cx="2972955" cy="5091907"/>
          </a:xfrm>
          <a:prstGeom prst="rect">
            <a:avLst/>
          </a:prstGeom>
        </p:spPr>
        <p:txBody>
          <a:bodyPr vert="horz" wrap="square" lIns="0" tIns="0" rIns="0" bIns="0" rtlCol="0">
            <a:spAutoFit/>
          </a:bodyPr>
          <a:lstStyle/>
          <a:p>
            <a:pPr marL="291193" indent="-279796">
              <a:buFont typeface="Garamond"/>
              <a:buChar char="•"/>
              <a:tabLst>
                <a:tab pos="291763" algn="l"/>
              </a:tabLst>
            </a:pPr>
            <a:r>
              <a:rPr sz="1900" spc="4" dirty="0">
                <a:latin typeface="Arial"/>
                <a:cs typeface="Arial"/>
              </a:rPr>
              <a:t>Tow</a:t>
            </a:r>
            <a:r>
              <a:rPr sz="1900" spc="9" dirty="0">
                <a:latin typeface="Arial"/>
                <a:cs typeface="Arial"/>
              </a:rPr>
              <a:t>n</a:t>
            </a:r>
            <a:r>
              <a:rPr sz="1900" spc="13" dirty="0">
                <a:latin typeface="Arial"/>
                <a:cs typeface="Arial"/>
              </a:rPr>
              <a:t> </a:t>
            </a:r>
            <a:r>
              <a:rPr sz="1900" spc="4" dirty="0">
                <a:latin typeface="Arial"/>
                <a:cs typeface="Arial"/>
              </a:rPr>
              <a:t>of</a:t>
            </a:r>
            <a:r>
              <a:rPr sz="1900" spc="-4" dirty="0">
                <a:latin typeface="Arial"/>
                <a:cs typeface="Arial"/>
              </a:rPr>
              <a:t> </a:t>
            </a:r>
            <a:r>
              <a:rPr sz="1900" dirty="0">
                <a:latin typeface="Arial"/>
                <a:cs typeface="Arial"/>
              </a:rPr>
              <a:t>Santee</a:t>
            </a:r>
          </a:p>
          <a:p>
            <a:pPr marL="291193" indent="-279796">
              <a:spcBef>
                <a:spcPts val="412"/>
              </a:spcBef>
              <a:buFont typeface="Garamond"/>
              <a:buChar char="•"/>
              <a:tabLst>
                <a:tab pos="291763" algn="l"/>
              </a:tabLst>
            </a:pPr>
            <a:r>
              <a:rPr sz="1900" dirty="0">
                <a:latin typeface="Arial"/>
                <a:cs typeface="Arial"/>
              </a:rPr>
              <a:t>Orangebur</a:t>
            </a:r>
            <a:r>
              <a:rPr sz="1900" spc="9" dirty="0">
                <a:latin typeface="Arial"/>
                <a:cs typeface="Arial"/>
              </a:rPr>
              <a:t>g</a:t>
            </a:r>
            <a:r>
              <a:rPr sz="1900" spc="4" dirty="0">
                <a:latin typeface="Arial"/>
                <a:cs typeface="Arial"/>
              </a:rPr>
              <a:t> </a:t>
            </a:r>
            <a:r>
              <a:rPr sz="1900" dirty="0">
                <a:latin typeface="Arial"/>
                <a:cs typeface="Arial"/>
              </a:rPr>
              <a:t>County</a:t>
            </a:r>
          </a:p>
          <a:p>
            <a:pPr marL="291193" indent="-279796">
              <a:spcBef>
                <a:spcPts val="412"/>
              </a:spcBef>
              <a:buFont typeface="Garamond"/>
              <a:buChar char="•"/>
              <a:tabLst>
                <a:tab pos="291763" algn="l"/>
              </a:tabLst>
            </a:pPr>
            <a:r>
              <a:rPr sz="1900" spc="4" dirty="0">
                <a:latin typeface="Arial"/>
                <a:cs typeface="Arial"/>
              </a:rPr>
              <a:t>Dorchester County</a:t>
            </a:r>
            <a:endParaRPr sz="1900" dirty="0">
              <a:latin typeface="Arial"/>
              <a:cs typeface="Arial"/>
            </a:endParaRPr>
          </a:p>
          <a:p>
            <a:pPr marL="291193" indent="-279796">
              <a:spcBef>
                <a:spcPts val="412"/>
              </a:spcBef>
              <a:buFont typeface="Garamond"/>
              <a:buChar char="•"/>
              <a:tabLst>
                <a:tab pos="291763" algn="l"/>
              </a:tabLst>
            </a:pPr>
            <a:r>
              <a:rPr sz="1900" dirty="0">
                <a:latin typeface="Arial"/>
                <a:cs typeface="Arial"/>
              </a:rPr>
              <a:t>Calhou</a:t>
            </a:r>
            <a:r>
              <a:rPr sz="1900" spc="9" dirty="0">
                <a:latin typeface="Arial"/>
                <a:cs typeface="Arial"/>
              </a:rPr>
              <a:t>n</a:t>
            </a:r>
            <a:r>
              <a:rPr sz="1900" spc="18" dirty="0">
                <a:latin typeface="Arial"/>
                <a:cs typeface="Arial"/>
              </a:rPr>
              <a:t> </a:t>
            </a:r>
            <a:r>
              <a:rPr sz="1900" dirty="0">
                <a:latin typeface="Arial"/>
                <a:cs typeface="Arial"/>
              </a:rPr>
              <a:t>County</a:t>
            </a:r>
          </a:p>
          <a:p>
            <a:pPr marL="291193" indent="-279796">
              <a:spcBef>
                <a:spcPts val="412"/>
              </a:spcBef>
              <a:buFont typeface="Garamond"/>
              <a:buChar char="•"/>
              <a:tabLst>
                <a:tab pos="291763" algn="l"/>
              </a:tabLst>
            </a:pPr>
            <a:r>
              <a:rPr sz="1900" spc="4" dirty="0">
                <a:latin typeface="Arial"/>
                <a:cs typeface="Arial"/>
              </a:rPr>
              <a:t>Berkeley</a:t>
            </a:r>
            <a:r>
              <a:rPr sz="1900" spc="9" dirty="0">
                <a:latin typeface="Arial"/>
                <a:cs typeface="Arial"/>
              </a:rPr>
              <a:t> </a:t>
            </a:r>
            <a:r>
              <a:rPr sz="1900" spc="4" dirty="0">
                <a:latin typeface="Arial"/>
                <a:cs typeface="Arial"/>
              </a:rPr>
              <a:t>County</a:t>
            </a:r>
            <a:endParaRPr sz="1900" dirty="0">
              <a:latin typeface="Arial"/>
              <a:cs typeface="Arial"/>
            </a:endParaRPr>
          </a:p>
          <a:p>
            <a:pPr>
              <a:spcBef>
                <a:spcPts val="9"/>
              </a:spcBef>
              <a:buFont typeface="Garamond"/>
              <a:buChar char="•"/>
            </a:pPr>
            <a:endParaRPr sz="1900" dirty="0">
              <a:latin typeface="Times New Roman"/>
              <a:cs typeface="Times New Roman"/>
            </a:endParaRPr>
          </a:p>
          <a:p>
            <a:pPr marL="617716" marR="4559" lvl="1" indent="-233068">
              <a:lnSpc>
                <a:spcPct val="101099"/>
              </a:lnSpc>
              <a:buFont typeface="Garamond"/>
              <a:buChar char="–"/>
              <a:tabLst>
                <a:tab pos="618286" algn="l"/>
              </a:tabLst>
            </a:pPr>
            <a:r>
              <a:rPr sz="1900" spc="4" dirty="0">
                <a:latin typeface="Arial"/>
                <a:cs typeface="Arial"/>
              </a:rPr>
              <a:t>Capabl</a:t>
            </a:r>
            <a:r>
              <a:rPr sz="1900" spc="9" dirty="0">
                <a:latin typeface="Arial"/>
                <a:cs typeface="Arial"/>
              </a:rPr>
              <a:t>e</a:t>
            </a:r>
            <a:r>
              <a:rPr sz="1900" spc="22" dirty="0">
                <a:latin typeface="Arial"/>
                <a:cs typeface="Arial"/>
              </a:rPr>
              <a:t> </a:t>
            </a:r>
            <a:r>
              <a:rPr sz="1900" spc="4" dirty="0">
                <a:latin typeface="Arial"/>
                <a:cs typeface="Arial"/>
              </a:rPr>
              <a:t>of</a:t>
            </a:r>
            <a:r>
              <a:rPr sz="1900" dirty="0">
                <a:latin typeface="Arial"/>
                <a:cs typeface="Arial"/>
              </a:rPr>
              <a:t> producin</a:t>
            </a:r>
            <a:r>
              <a:rPr sz="1900" spc="9" dirty="0">
                <a:latin typeface="Arial"/>
                <a:cs typeface="Arial"/>
              </a:rPr>
              <a:t>g</a:t>
            </a:r>
            <a:r>
              <a:rPr sz="1900" spc="22" dirty="0">
                <a:latin typeface="Arial"/>
                <a:cs typeface="Arial"/>
              </a:rPr>
              <a:t> </a:t>
            </a:r>
            <a:r>
              <a:rPr sz="1900" spc="9" dirty="0">
                <a:latin typeface="Arial"/>
                <a:cs typeface="Arial"/>
              </a:rPr>
              <a:t>8</a:t>
            </a:r>
            <a:r>
              <a:rPr sz="1900" spc="4" dirty="0">
                <a:latin typeface="Arial"/>
                <a:cs typeface="Arial"/>
              </a:rPr>
              <a:t> </a:t>
            </a:r>
            <a:r>
              <a:rPr sz="1900" dirty="0">
                <a:latin typeface="Arial"/>
                <a:cs typeface="Arial"/>
              </a:rPr>
              <a:t>millio</a:t>
            </a:r>
            <a:r>
              <a:rPr sz="1900" spc="9" dirty="0">
                <a:latin typeface="Arial"/>
                <a:cs typeface="Arial"/>
              </a:rPr>
              <a:t>n</a:t>
            </a:r>
            <a:r>
              <a:rPr sz="1900" spc="-4" dirty="0">
                <a:latin typeface="Arial"/>
                <a:cs typeface="Arial"/>
              </a:rPr>
              <a:t> </a:t>
            </a:r>
            <a:r>
              <a:rPr sz="1900" dirty="0">
                <a:latin typeface="Arial"/>
                <a:cs typeface="Arial"/>
              </a:rPr>
              <a:t>gallon</a:t>
            </a:r>
            <a:r>
              <a:rPr sz="1900" spc="9" dirty="0">
                <a:latin typeface="Arial"/>
                <a:cs typeface="Arial"/>
              </a:rPr>
              <a:t>s</a:t>
            </a:r>
            <a:r>
              <a:rPr sz="1900" spc="4" dirty="0">
                <a:latin typeface="Arial"/>
                <a:cs typeface="Arial"/>
              </a:rPr>
              <a:t> per</a:t>
            </a:r>
            <a:r>
              <a:rPr sz="1900" spc="-4" dirty="0">
                <a:latin typeface="Arial"/>
                <a:cs typeface="Arial"/>
              </a:rPr>
              <a:t> </a:t>
            </a:r>
            <a:r>
              <a:rPr sz="1900" spc="4" dirty="0">
                <a:latin typeface="Arial"/>
                <a:cs typeface="Arial"/>
              </a:rPr>
              <a:t>day</a:t>
            </a:r>
            <a:endParaRPr sz="1900" dirty="0">
              <a:latin typeface="Arial"/>
              <a:cs typeface="Arial"/>
            </a:endParaRPr>
          </a:p>
          <a:p>
            <a:pPr lvl="1">
              <a:spcBef>
                <a:spcPts val="3"/>
              </a:spcBef>
              <a:buFont typeface="Garamond"/>
              <a:buChar char="–"/>
            </a:pPr>
            <a:endParaRPr sz="1900" dirty="0">
              <a:latin typeface="Times New Roman"/>
              <a:cs typeface="Times New Roman"/>
            </a:endParaRPr>
          </a:p>
          <a:p>
            <a:pPr marL="617716" marR="145881" lvl="1" indent="-233068">
              <a:lnSpc>
                <a:spcPct val="101099"/>
              </a:lnSpc>
              <a:buFont typeface="Garamond"/>
              <a:buChar char="–"/>
              <a:tabLst>
                <a:tab pos="618286" algn="l"/>
              </a:tabLst>
            </a:pPr>
            <a:r>
              <a:rPr sz="1900" spc="4" dirty="0">
                <a:latin typeface="Arial"/>
                <a:cs typeface="Arial"/>
              </a:rPr>
              <a:t>Ultimately</a:t>
            </a:r>
            <a:r>
              <a:rPr sz="1900" spc="9" dirty="0">
                <a:latin typeface="Arial"/>
                <a:cs typeface="Arial"/>
              </a:rPr>
              <a:t> </a:t>
            </a:r>
            <a:r>
              <a:rPr sz="1900" spc="4" dirty="0">
                <a:latin typeface="Arial"/>
                <a:cs typeface="Arial"/>
              </a:rPr>
              <a:t>serves</a:t>
            </a:r>
            <a:r>
              <a:rPr sz="1900" spc="-4" dirty="0">
                <a:latin typeface="Arial"/>
                <a:cs typeface="Arial"/>
              </a:rPr>
              <a:t> </a:t>
            </a:r>
            <a:r>
              <a:rPr sz="1900" spc="9" dirty="0">
                <a:latin typeface="Arial"/>
                <a:cs typeface="Arial"/>
              </a:rPr>
              <a:t>a</a:t>
            </a:r>
            <a:r>
              <a:rPr sz="1900" spc="4" dirty="0">
                <a:latin typeface="Arial"/>
                <a:cs typeface="Arial"/>
              </a:rPr>
              <a:t> </a:t>
            </a:r>
            <a:r>
              <a:rPr sz="1900" dirty="0">
                <a:latin typeface="Arial"/>
                <a:cs typeface="Arial"/>
              </a:rPr>
              <a:t>populatio</a:t>
            </a:r>
            <a:r>
              <a:rPr sz="1900" spc="9" dirty="0">
                <a:latin typeface="Arial"/>
                <a:cs typeface="Arial"/>
              </a:rPr>
              <a:t>n</a:t>
            </a:r>
            <a:r>
              <a:rPr sz="1900" spc="13" dirty="0">
                <a:latin typeface="Arial"/>
                <a:cs typeface="Arial"/>
              </a:rPr>
              <a:t> </a:t>
            </a:r>
            <a:r>
              <a:rPr sz="1900" spc="4" dirty="0">
                <a:latin typeface="Arial"/>
                <a:cs typeface="Arial"/>
              </a:rPr>
              <a:t>of</a:t>
            </a:r>
            <a:r>
              <a:rPr sz="1900" spc="-4" dirty="0">
                <a:latin typeface="Arial"/>
                <a:cs typeface="Arial"/>
              </a:rPr>
              <a:t> </a:t>
            </a:r>
            <a:r>
              <a:rPr sz="1900" dirty="0">
                <a:latin typeface="Arial"/>
                <a:cs typeface="Arial"/>
              </a:rPr>
              <a:t>ove</a:t>
            </a:r>
            <a:r>
              <a:rPr sz="1900" spc="4" dirty="0">
                <a:latin typeface="Arial"/>
                <a:cs typeface="Arial"/>
              </a:rPr>
              <a:t>r</a:t>
            </a:r>
            <a:r>
              <a:rPr sz="1900" dirty="0">
                <a:latin typeface="Arial"/>
                <a:cs typeface="Arial"/>
              </a:rPr>
              <a:t> </a:t>
            </a:r>
            <a:r>
              <a:rPr sz="1900" spc="4" dirty="0">
                <a:latin typeface="Arial"/>
                <a:cs typeface="Arial"/>
              </a:rPr>
              <a:t>2</a:t>
            </a:r>
            <a:r>
              <a:rPr lang="en-US" sz="1900" spc="4" dirty="0">
                <a:latin typeface="Arial"/>
                <a:cs typeface="Arial"/>
              </a:rPr>
              <a:t>,9</a:t>
            </a:r>
            <a:r>
              <a:rPr sz="1900" spc="4" dirty="0">
                <a:latin typeface="Arial"/>
                <a:cs typeface="Arial"/>
              </a:rPr>
              <a:t>00</a:t>
            </a:r>
            <a:r>
              <a:rPr sz="1900" dirty="0">
                <a:latin typeface="Arial"/>
                <a:cs typeface="Arial"/>
              </a:rPr>
              <a:t> </a:t>
            </a:r>
            <a:r>
              <a:rPr sz="1900" dirty="0" smtClean="0">
                <a:latin typeface="Arial"/>
                <a:cs typeface="Arial"/>
              </a:rPr>
              <a:t>people</a:t>
            </a:r>
            <a:endParaRPr lang="en-US" sz="1900" dirty="0" smtClean="0">
              <a:latin typeface="Arial"/>
              <a:cs typeface="Arial"/>
            </a:endParaRPr>
          </a:p>
          <a:p>
            <a:pPr marL="270348" marR="145881" indent="-342900">
              <a:lnSpc>
                <a:spcPct val="101099"/>
              </a:lnSpc>
              <a:buFont typeface="Arial" panose="020B0604020202020204" pitchFamily="34" charset="0"/>
              <a:buChar char="•"/>
              <a:tabLst>
                <a:tab pos="618286" algn="l"/>
              </a:tabLst>
            </a:pPr>
            <a:r>
              <a:rPr lang="en-US" sz="1900" spc="4" dirty="0">
                <a:latin typeface="Arial"/>
                <a:cs typeface="Arial"/>
              </a:rPr>
              <a:t>Net Book Value: $0 </a:t>
            </a:r>
            <a:r>
              <a:rPr lang="en-US" sz="1900" spc="4" dirty="0" smtClean="0">
                <a:latin typeface="Arial"/>
                <a:cs typeface="Arial"/>
              </a:rPr>
              <a:t>	Grant </a:t>
            </a:r>
            <a:r>
              <a:rPr lang="en-US" sz="1900" spc="4" dirty="0">
                <a:latin typeface="Arial"/>
                <a:cs typeface="Arial"/>
              </a:rPr>
              <a:t>Funded</a:t>
            </a:r>
            <a:endParaRPr sz="1900" spc="4" dirty="0">
              <a:latin typeface="Arial"/>
              <a:cs typeface="Arial"/>
            </a:endParaRPr>
          </a:p>
        </p:txBody>
      </p:sp>
      <p:sp>
        <p:nvSpPr>
          <p:cNvPr id="9" name="Slide Number Placeholder 33"/>
          <p:cNvSpPr>
            <a:spLocks noGrp="1"/>
          </p:cNvSpPr>
          <p:nvPr>
            <p:ph type="sldNum" sz="quarter" idx="12"/>
          </p:nvPr>
        </p:nvSpPr>
        <p:spPr>
          <a:xfrm>
            <a:off x="6837218" y="6502019"/>
            <a:ext cx="2133600" cy="365125"/>
          </a:xfrm>
        </p:spPr>
        <p:txBody>
          <a:bodyPr/>
          <a:lstStyle/>
          <a:p>
            <a:pPr>
              <a:defRPr/>
            </a:pPr>
            <a:endParaRPr lang="en-US" dirty="0" smtClean="0"/>
          </a:p>
          <a:p>
            <a:pPr>
              <a:defRPr/>
            </a:pPr>
            <a:fld id="{AE584412-7F4F-4709-8555-B5D2E36C3DD3}" type="slidenum">
              <a:rPr lang="en-US">
                <a:solidFill>
                  <a:schemeClr val="accent1">
                    <a:lumMod val="50000"/>
                  </a:schemeClr>
                </a:solidFill>
              </a:rPr>
              <a:pPr>
                <a:defRPr/>
              </a:pPr>
              <a:t>12</a:t>
            </a:fld>
            <a:endParaRPr lang="en-US" dirty="0">
              <a:solidFill>
                <a:schemeClr val="accent1">
                  <a:lumMod val="50000"/>
                </a:schemeClr>
              </a:solidFill>
            </a:endParaRPr>
          </a:p>
        </p:txBody>
      </p:sp>
    </p:spTree>
    <p:extLst>
      <p:ext uri="{BB962C8B-B14F-4D97-AF65-F5344CB8AC3E}">
        <p14:creationId xmlns:p14="http://schemas.microsoft.com/office/powerpoint/2010/main" val="229841775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a:xfrm>
            <a:off x="0" y="10633"/>
            <a:ext cx="9144000" cy="1143000"/>
          </a:xfrm>
        </p:spPr>
        <p:txBody>
          <a:bodyPr/>
          <a:lstStyle/>
          <a:p>
            <a:pPr algn="l"/>
            <a:r>
              <a:rPr lang="en-US" altLang="en-US" sz="2800" dirty="0" smtClean="0">
                <a:latin typeface="Arial" charset="0"/>
                <a:cs typeface="Arial" charset="0"/>
              </a:rPr>
              <a:t>Santee Cooper Leasing Program             </a:t>
            </a:r>
          </a:p>
        </p:txBody>
      </p:sp>
      <p:sp>
        <p:nvSpPr>
          <p:cNvPr id="3075" name="Rectangle 3"/>
          <p:cNvSpPr>
            <a:spLocks noGrp="1"/>
          </p:cNvSpPr>
          <p:nvPr>
            <p:ph type="body" idx="1"/>
          </p:nvPr>
        </p:nvSpPr>
        <p:spPr>
          <a:xfrm>
            <a:off x="141287" y="1425575"/>
            <a:ext cx="8774113" cy="3840162"/>
          </a:xfrm>
        </p:spPr>
        <p:txBody>
          <a:bodyPr/>
          <a:lstStyle/>
          <a:p>
            <a:pPr>
              <a:lnSpc>
                <a:spcPct val="80000"/>
              </a:lnSpc>
              <a:spcBef>
                <a:spcPct val="25000"/>
              </a:spcBef>
              <a:buSzPct val="95000"/>
            </a:pPr>
            <a:r>
              <a:rPr lang="en-US" altLang="en-US" sz="2400" b="1" dirty="0" smtClean="0">
                <a:latin typeface="Arial" charset="0"/>
              </a:rPr>
              <a:t>Lease Lot Sales Program:  210 remaining</a:t>
            </a:r>
          </a:p>
          <a:p>
            <a:pPr lvl="1">
              <a:lnSpc>
                <a:spcPct val="80000"/>
              </a:lnSpc>
              <a:spcBef>
                <a:spcPct val="25000"/>
              </a:spcBef>
              <a:buSzPct val="95000"/>
            </a:pPr>
            <a:r>
              <a:rPr lang="en-US" altLang="en-US" sz="1600" dirty="0" smtClean="0">
                <a:solidFill>
                  <a:srgbClr val="000000"/>
                </a:solidFill>
                <a:latin typeface="Arial" charset="0"/>
              </a:rPr>
              <a:t>Available for sale when current lease expires</a:t>
            </a:r>
          </a:p>
          <a:p>
            <a:pPr lvl="1">
              <a:lnSpc>
                <a:spcPct val="80000"/>
              </a:lnSpc>
              <a:spcBef>
                <a:spcPct val="25000"/>
              </a:spcBef>
              <a:buSzPct val="95000"/>
            </a:pPr>
            <a:r>
              <a:rPr lang="en-US" altLang="en-US" sz="1600" dirty="0" smtClean="0">
                <a:latin typeface="Arial" charset="0"/>
              </a:rPr>
              <a:t>2,533 leased lots originally available for sale, </a:t>
            </a:r>
          </a:p>
          <a:p>
            <a:pPr lvl="1">
              <a:lnSpc>
                <a:spcPct val="80000"/>
              </a:lnSpc>
              <a:spcBef>
                <a:spcPct val="25000"/>
              </a:spcBef>
              <a:buSzPct val="95000"/>
            </a:pPr>
            <a:r>
              <a:rPr lang="en-US" altLang="en-US" sz="1600" dirty="0" smtClean="0">
                <a:latin typeface="Arial" charset="0"/>
              </a:rPr>
              <a:t>83% have been sold</a:t>
            </a:r>
          </a:p>
          <a:p>
            <a:pPr>
              <a:lnSpc>
                <a:spcPct val="80000"/>
              </a:lnSpc>
              <a:spcBef>
                <a:spcPct val="25000"/>
              </a:spcBef>
              <a:buSzPct val="95000"/>
            </a:pPr>
            <a:r>
              <a:rPr lang="en-US" altLang="en-US" sz="2400" b="1" dirty="0" smtClean="0">
                <a:latin typeface="Arial" charset="0"/>
              </a:rPr>
              <a:t>Residential Lease Program:  421 leased lots </a:t>
            </a:r>
            <a:endParaRPr lang="en-US" altLang="en-US" sz="2400" b="1" dirty="0">
              <a:latin typeface="Arial" charset="0"/>
            </a:endParaRPr>
          </a:p>
          <a:p>
            <a:pPr lvl="1">
              <a:lnSpc>
                <a:spcPct val="80000"/>
              </a:lnSpc>
              <a:spcBef>
                <a:spcPct val="25000"/>
              </a:spcBef>
              <a:buSzPct val="95000"/>
            </a:pPr>
            <a:r>
              <a:rPr lang="en-US" altLang="en-US" sz="1600" dirty="0" smtClean="0">
                <a:latin typeface="Arial" charset="0"/>
              </a:rPr>
              <a:t>Within lake project boundary – can not be sold</a:t>
            </a:r>
          </a:p>
          <a:p>
            <a:pPr lvl="1">
              <a:lnSpc>
                <a:spcPct val="80000"/>
              </a:lnSpc>
              <a:spcBef>
                <a:spcPct val="25000"/>
              </a:spcBef>
              <a:buSzPct val="95000"/>
            </a:pPr>
            <a:r>
              <a:rPr lang="en-US" altLang="en-US" sz="1600" dirty="0" smtClean="0">
                <a:latin typeface="Arial" charset="0"/>
              </a:rPr>
              <a:t>Subdivisions - </a:t>
            </a:r>
            <a:r>
              <a:rPr lang="en-US" altLang="en-US" sz="1600" dirty="0" err="1" smtClean="0">
                <a:latin typeface="Arial" charset="0"/>
              </a:rPr>
              <a:t>Thornley</a:t>
            </a:r>
            <a:r>
              <a:rPr lang="en-US" altLang="en-US" sz="1600" dirty="0" smtClean="0">
                <a:latin typeface="Arial" charset="0"/>
              </a:rPr>
              <a:t>, Overton, Halls, </a:t>
            </a:r>
            <a:r>
              <a:rPr lang="en-US" altLang="en-US" sz="1600" dirty="0" err="1" smtClean="0">
                <a:latin typeface="Arial" charset="0"/>
              </a:rPr>
              <a:t>Cantey</a:t>
            </a:r>
            <a:r>
              <a:rPr lang="en-US" altLang="en-US" sz="1600" dirty="0" smtClean="0">
                <a:latin typeface="Arial" charset="0"/>
              </a:rPr>
              <a:t> Bay, Washington Point Subdivision</a:t>
            </a:r>
          </a:p>
          <a:p>
            <a:pPr lvl="1">
              <a:lnSpc>
                <a:spcPct val="80000"/>
              </a:lnSpc>
              <a:spcBef>
                <a:spcPct val="25000"/>
              </a:spcBef>
              <a:buSzPct val="95000"/>
            </a:pPr>
            <a:r>
              <a:rPr lang="en-US" altLang="en-US" sz="1600" dirty="0">
                <a:latin typeface="Arial" charset="0"/>
              </a:rPr>
              <a:t>M</a:t>
            </a:r>
            <a:r>
              <a:rPr lang="en-US" altLang="en-US" sz="1600" dirty="0" smtClean="0">
                <a:latin typeface="Arial" charset="0"/>
              </a:rPr>
              <a:t>iscellaneous leases within the project boundary but not a subdivision</a:t>
            </a:r>
            <a:endParaRPr lang="en-US" altLang="en-US" sz="1800" dirty="0">
              <a:latin typeface="Arial" charset="0"/>
            </a:endParaRPr>
          </a:p>
          <a:p>
            <a:pPr>
              <a:lnSpc>
                <a:spcPct val="80000"/>
              </a:lnSpc>
              <a:spcBef>
                <a:spcPct val="25000"/>
              </a:spcBef>
              <a:buSzPct val="95000"/>
            </a:pPr>
            <a:r>
              <a:rPr lang="en-US" altLang="en-US" sz="2400" b="1" dirty="0" smtClean="0">
                <a:latin typeface="Arial" charset="0"/>
              </a:rPr>
              <a:t>Commercial Lease Program:  53 commercial lease sites</a:t>
            </a:r>
          </a:p>
          <a:p>
            <a:pPr lvl="1">
              <a:lnSpc>
                <a:spcPct val="80000"/>
              </a:lnSpc>
              <a:spcBef>
                <a:spcPct val="25000"/>
              </a:spcBef>
              <a:buSzPct val="95000"/>
            </a:pPr>
            <a:r>
              <a:rPr lang="en-US" altLang="en-US" sz="1400" dirty="0" smtClean="0">
                <a:latin typeface="Arial" charset="0"/>
              </a:rPr>
              <a:t>Camp grounds</a:t>
            </a:r>
          </a:p>
          <a:p>
            <a:pPr lvl="1">
              <a:lnSpc>
                <a:spcPct val="80000"/>
              </a:lnSpc>
              <a:spcBef>
                <a:spcPct val="25000"/>
              </a:spcBef>
              <a:buSzPct val="95000"/>
            </a:pPr>
            <a:r>
              <a:rPr lang="en-US" altLang="en-US" sz="1400" dirty="0" smtClean="0">
                <a:latin typeface="Arial" charset="0"/>
              </a:rPr>
              <a:t>Marinas</a:t>
            </a:r>
          </a:p>
          <a:p>
            <a:pPr lvl="1">
              <a:lnSpc>
                <a:spcPct val="80000"/>
              </a:lnSpc>
              <a:spcBef>
                <a:spcPct val="25000"/>
              </a:spcBef>
              <a:buSzPct val="95000"/>
            </a:pPr>
            <a:r>
              <a:rPr lang="en-US" altLang="en-US" sz="1400" dirty="0" smtClean="0">
                <a:latin typeface="Arial" charset="0"/>
              </a:rPr>
              <a:t>Fish camps</a:t>
            </a:r>
          </a:p>
          <a:p>
            <a:pPr lvl="1">
              <a:lnSpc>
                <a:spcPct val="80000"/>
              </a:lnSpc>
              <a:spcBef>
                <a:spcPct val="25000"/>
              </a:spcBef>
              <a:buSzPct val="95000"/>
            </a:pPr>
            <a:r>
              <a:rPr lang="en-US" altLang="en-US" sz="1400" dirty="0" smtClean="0">
                <a:latin typeface="Arial" charset="0"/>
              </a:rPr>
              <a:t>Other</a:t>
            </a:r>
            <a:endParaRPr lang="en-US" altLang="en-US" sz="1800" dirty="0" smtClean="0">
              <a:latin typeface="Arial" charset="0"/>
            </a:endParaRPr>
          </a:p>
          <a:p>
            <a:pPr>
              <a:lnSpc>
                <a:spcPct val="80000"/>
              </a:lnSpc>
              <a:spcBef>
                <a:spcPct val="25000"/>
              </a:spcBef>
              <a:buSzPct val="95000"/>
            </a:pPr>
            <a:r>
              <a:rPr lang="en-US" altLang="en-US" sz="2400" b="1" dirty="0" smtClean="0">
                <a:latin typeface="Arial" charset="0"/>
              </a:rPr>
              <a:t>Residential Marginal Leases:  1461 leases</a:t>
            </a:r>
            <a:endParaRPr lang="en-US" altLang="en-US" sz="1400" dirty="0" smtClean="0">
              <a:latin typeface="Arial" charset="0"/>
            </a:endParaRPr>
          </a:p>
          <a:p>
            <a:pPr lvl="1">
              <a:lnSpc>
                <a:spcPct val="80000"/>
              </a:lnSpc>
              <a:spcBef>
                <a:spcPct val="25000"/>
              </a:spcBef>
              <a:buSzPct val="95000"/>
            </a:pPr>
            <a:r>
              <a:rPr lang="en-US" altLang="en-US" sz="1400" dirty="0" smtClean="0">
                <a:latin typeface="Arial" charset="0"/>
              </a:rPr>
              <a:t>Within the lake project boundary</a:t>
            </a:r>
          </a:p>
          <a:p>
            <a:pPr lvl="1">
              <a:lnSpc>
                <a:spcPct val="80000"/>
              </a:lnSpc>
              <a:spcBef>
                <a:spcPct val="25000"/>
              </a:spcBef>
              <a:buSzPct val="95000"/>
            </a:pPr>
            <a:r>
              <a:rPr lang="en-US" altLang="en-US" sz="1400" dirty="0" smtClean="0">
                <a:latin typeface="Arial" charset="0"/>
              </a:rPr>
              <a:t>Strip between adjacent property and lake</a:t>
            </a:r>
          </a:p>
          <a:p>
            <a:pPr lvl="1">
              <a:lnSpc>
                <a:spcPct val="80000"/>
              </a:lnSpc>
              <a:spcBef>
                <a:spcPct val="25000"/>
              </a:spcBef>
              <a:buSzPct val="95000"/>
            </a:pPr>
            <a:r>
              <a:rPr lang="en-US" altLang="en-US" sz="1400" dirty="0" smtClean="0">
                <a:latin typeface="Arial" charset="0"/>
              </a:rPr>
              <a:t>Cannot be sold</a:t>
            </a:r>
            <a:endParaRPr lang="en-US" altLang="en-US" sz="1800" dirty="0" smtClean="0">
              <a:latin typeface="Arial" charset="0"/>
            </a:endParaRPr>
          </a:p>
          <a:p>
            <a:pPr marL="0" indent="0">
              <a:lnSpc>
                <a:spcPct val="80000"/>
              </a:lnSpc>
              <a:spcBef>
                <a:spcPct val="25000"/>
              </a:spcBef>
              <a:buSzPct val="95000"/>
              <a:buNone/>
            </a:pPr>
            <a:endParaRPr lang="en-US" altLang="en-US" sz="1800" dirty="0" smtClean="0">
              <a:latin typeface="Arial" charset="0"/>
            </a:endParaRPr>
          </a:p>
          <a:p>
            <a:pPr>
              <a:lnSpc>
                <a:spcPct val="80000"/>
              </a:lnSpc>
              <a:spcBef>
                <a:spcPct val="25000"/>
              </a:spcBef>
              <a:buClr>
                <a:srgbClr val="00CC00"/>
              </a:buClr>
              <a:buSzPct val="95000"/>
              <a:buFont typeface="Marlett" pitchFamily="2" charset="2"/>
              <a:buChar char="h"/>
            </a:pPr>
            <a:endParaRPr lang="en-US" altLang="en-US" sz="1800" b="1" dirty="0" smtClean="0">
              <a:solidFill>
                <a:schemeClr val="bg1"/>
              </a:solidFill>
              <a:latin typeface="Arial" charset="0"/>
            </a:endParaRPr>
          </a:p>
        </p:txBody>
      </p:sp>
      <p:sp>
        <p:nvSpPr>
          <p:cNvPr id="5" name="Slide Number Placeholder 33"/>
          <p:cNvSpPr>
            <a:spLocks noGrp="1"/>
          </p:cNvSpPr>
          <p:nvPr>
            <p:ph type="sldNum" sz="quarter" idx="12"/>
          </p:nvPr>
        </p:nvSpPr>
        <p:spPr>
          <a:xfrm>
            <a:off x="6837218" y="6502019"/>
            <a:ext cx="2133600" cy="365125"/>
          </a:xfrm>
        </p:spPr>
        <p:txBody>
          <a:bodyPr/>
          <a:lstStyle/>
          <a:p>
            <a:pPr>
              <a:defRPr/>
            </a:pPr>
            <a:endParaRPr lang="en-US" dirty="0" smtClean="0"/>
          </a:p>
          <a:p>
            <a:pPr>
              <a:defRPr/>
            </a:pPr>
            <a:fld id="{AE584412-7F4F-4709-8555-B5D2E36C3DD3}" type="slidenum">
              <a:rPr lang="en-US" smtClean="0"/>
              <a:pPr>
                <a:defRPr/>
              </a:pPr>
              <a:t>13</a:t>
            </a:fld>
            <a:endParaRPr lang="en-US" dirty="0"/>
          </a:p>
        </p:txBody>
      </p:sp>
    </p:spTree>
    <p:extLst>
      <p:ext uri="{BB962C8B-B14F-4D97-AF65-F5344CB8AC3E}">
        <p14:creationId xmlns:p14="http://schemas.microsoft.com/office/powerpoint/2010/main" val="374704006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0" y="174625"/>
            <a:ext cx="9144000" cy="846101"/>
          </a:xfrm>
        </p:spPr>
        <p:txBody>
          <a:bodyPr/>
          <a:lstStyle/>
          <a:p>
            <a:pPr algn="l"/>
            <a:r>
              <a:rPr lang="en-US" altLang="en-US" sz="2800" dirty="0" smtClean="0">
                <a:latin typeface="Arial" charset="0"/>
                <a:ea typeface="ヒラギノ角ゴ Pro W3" pitchFamily="-111" charset="-128"/>
                <a:cs typeface="Arial" charset="0"/>
              </a:rPr>
              <a:t>Recreation Sites – Lake Moultrie</a:t>
            </a:r>
            <a:br>
              <a:rPr lang="en-US" altLang="en-US" sz="2800" dirty="0" smtClean="0">
                <a:latin typeface="Arial" charset="0"/>
                <a:ea typeface="ヒラギノ角ゴ Pro W3" pitchFamily="-111" charset="-128"/>
                <a:cs typeface="Arial" charset="0"/>
              </a:rPr>
            </a:br>
            <a:r>
              <a:rPr lang="en-US" altLang="en-US" sz="2400" dirty="0" smtClean="0">
                <a:latin typeface="Arial" charset="0"/>
                <a:ea typeface="ヒラギノ角ゴ Pro W3" pitchFamily="-111" charset="-128"/>
                <a:cs typeface="Arial" charset="0"/>
              </a:rPr>
              <a:t>18 sites , 3504 acres</a:t>
            </a:r>
          </a:p>
        </p:txBody>
      </p:sp>
      <p:graphicFrame>
        <p:nvGraphicFramePr>
          <p:cNvPr id="10" name="Table 9"/>
          <p:cNvGraphicFramePr>
            <a:graphicFrameLocks noGrp="1"/>
          </p:cNvGraphicFramePr>
          <p:nvPr>
            <p:extLst>
              <p:ext uri="{D42A27DB-BD31-4B8C-83A1-F6EECF244321}">
                <p14:modId xmlns:p14="http://schemas.microsoft.com/office/powerpoint/2010/main" val="899847620"/>
              </p:ext>
            </p:extLst>
          </p:nvPr>
        </p:nvGraphicFramePr>
        <p:xfrm>
          <a:off x="551498" y="1238650"/>
          <a:ext cx="8065007" cy="4818890"/>
        </p:xfrm>
        <a:graphic>
          <a:graphicData uri="http://schemas.openxmlformats.org/drawingml/2006/table">
            <a:tbl>
              <a:tblPr/>
              <a:tblGrid>
                <a:gridCol w="1918470"/>
                <a:gridCol w="1231785"/>
                <a:gridCol w="2520204"/>
                <a:gridCol w="2394548"/>
              </a:tblGrid>
              <a:tr h="212973">
                <a:tc gridSpan="3">
                  <a:txBody>
                    <a:bodyPr/>
                    <a:lstStyle/>
                    <a:p>
                      <a:pPr algn="l" fontAlgn="ctr"/>
                      <a:r>
                        <a:rPr lang="en-US" sz="1100" b="1" i="0" u="none" strike="noStrike" dirty="0">
                          <a:solidFill>
                            <a:srgbClr val="000000"/>
                          </a:solidFill>
                          <a:effectLst/>
                          <a:latin typeface="Times New Roman"/>
                        </a:rPr>
                        <a:t>RECREATION SITES ON LAKE MOULTRIE </a:t>
                      </a:r>
                    </a:p>
                  </a:txBody>
                  <a:tcPr marL="4303" marR="4303" marT="4303" marB="0" anchor="ctr">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endParaRPr lang="en-US" sz="500" b="0" i="0" u="none" strike="noStrike">
                        <a:solidFill>
                          <a:srgbClr val="000000"/>
                        </a:solidFill>
                        <a:effectLst/>
                        <a:latin typeface="Times New Roman"/>
                      </a:endParaRPr>
                    </a:p>
                  </a:txBody>
                  <a:tcPr marL="4303" marR="4303" marT="4303" marB="0" anchor="ctr">
                    <a:lnL>
                      <a:noFill/>
                    </a:lnL>
                    <a:lnR>
                      <a:noFill/>
                    </a:lnR>
                    <a:lnT>
                      <a:noFill/>
                    </a:lnT>
                    <a:lnB w="19050" cap="flat" cmpd="sng" algn="ctr">
                      <a:solidFill>
                        <a:srgbClr val="000000"/>
                      </a:solidFill>
                      <a:prstDash val="solid"/>
                      <a:round/>
                      <a:headEnd type="none" w="med" len="med"/>
                      <a:tailEnd type="none" w="med" len="med"/>
                    </a:lnB>
                  </a:tcPr>
                </a:tc>
              </a:tr>
              <a:tr h="367773">
                <a:tc>
                  <a:txBody>
                    <a:bodyPr/>
                    <a:lstStyle/>
                    <a:p>
                      <a:pPr algn="ctr" fontAlgn="ctr"/>
                      <a:r>
                        <a:rPr lang="en-US" sz="1100" b="0" i="0" u="none" strike="noStrike">
                          <a:solidFill>
                            <a:srgbClr val="000000"/>
                          </a:solidFill>
                          <a:effectLst/>
                          <a:latin typeface="Times New Roman"/>
                        </a:rPr>
                        <a:t>  Official Name</a:t>
                      </a:r>
                    </a:p>
                  </a:txBody>
                  <a:tcPr marL="4303" marR="4303" marT="4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Times New Roman"/>
                        </a:rPr>
                        <a:t>Alternate Names</a:t>
                      </a:r>
                    </a:p>
                  </a:txBody>
                  <a:tcPr marL="4303" marR="4303" marT="4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Times New Roman"/>
                        </a:rPr>
                        <a:t>Operating Manager</a:t>
                      </a:r>
                    </a:p>
                  </a:txBody>
                  <a:tcPr marL="4303" marR="4303" marT="4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Times New Roman"/>
                        </a:rPr>
                        <a:t>Acreage Inside &amp; Outside Project</a:t>
                      </a:r>
                    </a:p>
                  </a:txBody>
                  <a:tcPr marL="4303" marR="4303" marT="4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20617">
                <a:tc>
                  <a:txBody>
                    <a:bodyPr/>
                    <a:lstStyle/>
                    <a:p>
                      <a:pPr algn="ctr" fontAlgn="ctr"/>
                      <a:r>
                        <a:rPr lang="en-US" sz="1100" b="0" i="0" u="none" strike="noStrike">
                          <a:solidFill>
                            <a:srgbClr val="000000"/>
                          </a:solidFill>
                          <a:effectLst/>
                          <a:latin typeface="Times New Roman"/>
                        </a:rPr>
                        <a:t>Hatchery Landing </a:t>
                      </a:r>
                    </a:p>
                  </a:txBody>
                  <a:tcPr marL="4303" marR="4303" marT="430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SCPSA</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2,271 ac. inside project, 3.65 acre parking</a:t>
                      </a:r>
                    </a:p>
                  </a:txBody>
                  <a:tcPr marL="4303" marR="4303" marT="430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12973">
                <a:tc>
                  <a:txBody>
                    <a:bodyPr/>
                    <a:lstStyle/>
                    <a:p>
                      <a:pPr algn="ctr" fontAlgn="ctr"/>
                      <a:r>
                        <a:rPr lang="en-US" sz="1100" b="0" i="0" u="none" strike="noStrike">
                          <a:solidFill>
                            <a:srgbClr val="000000"/>
                          </a:solidFill>
                          <a:effectLst/>
                          <a:latin typeface="Times New Roman"/>
                        </a:rPr>
                        <a:t>West Dike Landing </a:t>
                      </a:r>
                    </a:p>
                  </a:txBody>
                  <a:tcPr marL="4303" marR="4303" marT="430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SCPSA</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.84 Acres inside Project</a:t>
                      </a:r>
                    </a:p>
                  </a:txBody>
                  <a:tcPr marL="4303" marR="4303" marT="430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12973">
                <a:tc>
                  <a:txBody>
                    <a:bodyPr/>
                    <a:lstStyle/>
                    <a:p>
                      <a:pPr algn="ctr" fontAlgn="ctr"/>
                      <a:r>
                        <a:rPr lang="en-US" sz="1100" b="0" i="0" u="none" strike="noStrike">
                          <a:solidFill>
                            <a:srgbClr val="000000"/>
                          </a:solidFill>
                          <a:effectLst/>
                          <a:latin typeface="Times New Roman"/>
                        </a:rPr>
                        <a:t>Richardson's Landing</a:t>
                      </a:r>
                    </a:p>
                  </a:txBody>
                  <a:tcPr marL="4303" marR="4303" marT="430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SCPSA</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5.87 Acres</a:t>
                      </a:r>
                    </a:p>
                  </a:txBody>
                  <a:tcPr marL="4303" marR="4303" marT="430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12973">
                <a:tc>
                  <a:txBody>
                    <a:bodyPr/>
                    <a:lstStyle/>
                    <a:p>
                      <a:pPr algn="ctr" fontAlgn="ctr"/>
                      <a:r>
                        <a:rPr lang="en-US" sz="1100" b="0" i="0" u="none" strike="noStrike">
                          <a:solidFill>
                            <a:srgbClr val="000000"/>
                          </a:solidFill>
                          <a:effectLst/>
                          <a:latin typeface="Times New Roman"/>
                        </a:rPr>
                        <a:t>General Moultrie Landing </a:t>
                      </a:r>
                    </a:p>
                  </a:txBody>
                  <a:tcPr marL="4303" marR="4303" marT="430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SCPSA</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.46 Acres</a:t>
                      </a:r>
                    </a:p>
                  </a:txBody>
                  <a:tcPr marL="4303" marR="4303" marT="430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12973">
                <a:tc>
                  <a:txBody>
                    <a:bodyPr/>
                    <a:lstStyle/>
                    <a:p>
                      <a:pPr algn="ctr" fontAlgn="ctr"/>
                      <a:r>
                        <a:rPr lang="en-US" sz="1100" b="0" i="0" u="none" strike="noStrike">
                          <a:solidFill>
                            <a:srgbClr val="000000"/>
                          </a:solidFill>
                          <a:effectLst/>
                          <a:latin typeface="Times New Roman"/>
                        </a:rPr>
                        <a:t>Thornley Forest Landing</a:t>
                      </a:r>
                    </a:p>
                  </a:txBody>
                  <a:tcPr marL="4303" marR="4303" marT="430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SCPSA</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1.61 Acres</a:t>
                      </a:r>
                    </a:p>
                  </a:txBody>
                  <a:tcPr marL="4303" marR="4303" marT="430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12973">
                <a:tc>
                  <a:txBody>
                    <a:bodyPr/>
                    <a:lstStyle/>
                    <a:p>
                      <a:pPr algn="ctr" fontAlgn="ctr"/>
                      <a:r>
                        <a:rPr lang="en-US" sz="1100" b="0" i="0" u="none" strike="noStrike">
                          <a:solidFill>
                            <a:srgbClr val="000000"/>
                          </a:solidFill>
                          <a:effectLst/>
                          <a:latin typeface="Times New Roman"/>
                        </a:rPr>
                        <a:t>Wilson's Landing </a:t>
                      </a:r>
                    </a:p>
                  </a:txBody>
                  <a:tcPr marL="4303" marR="4303" marT="430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SCPSA</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2.64 Acres</a:t>
                      </a:r>
                    </a:p>
                  </a:txBody>
                  <a:tcPr marL="4303" marR="4303" marT="430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12973">
                <a:tc>
                  <a:txBody>
                    <a:bodyPr/>
                    <a:lstStyle/>
                    <a:p>
                      <a:pPr algn="ctr" fontAlgn="ctr"/>
                      <a:r>
                        <a:rPr lang="en-US" sz="1100" b="0" i="0" u="none" strike="noStrike">
                          <a:solidFill>
                            <a:srgbClr val="000000"/>
                          </a:solidFill>
                          <a:effectLst/>
                          <a:latin typeface="Times New Roman"/>
                        </a:rPr>
                        <a:t>William Dennis Landing</a:t>
                      </a:r>
                    </a:p>
                  </a:txBody>
                  <a:tcPr marL="4303" marR="4303" marT="430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Biggins </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SCPSA</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2.67 Acres</a:t>
                      </a:r>
                    </a:p>
                  </a:txBody>
                  <a:tcPr marL="4303" marR="4303" marT="430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12973">
                <a:tc>
                  <a:txBody>
                    <a:bodyPr/>
                    <a:lstStyle/>
                    <a:p>
                      <a:pPr algn="ctr" fontAlgn="ctr"/>
                      <a:r>
                        <a:rPr lang="en-US" sz="1100" b="0" i="0" u="none" strike="noStrike">
                          <a:solidFill>
                            <a:srgbClr val="000000"/>
                          </a:solidFill>
                          <a:effectLst/>
                          <a:latin typeface="Times New Roman"/>
                        </a:rPr>
                        <a:t>Rembert Dennis Landing </a:t>
                      </a:r>
                    </a:p>
                  </a:txBody>
                  <a:tcPr marL="4303" marR="4303" marT="430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Wadboo</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Berkeley County Government </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1.83 Acres</a:t>
                      </a:r>
                    </a:p>
                  </a:txBody>
                  <a:tcPr marL="4303" marR="4303" marT="430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420617">
                <a:tc>
                  <a:txBody>
                    <a:bodyPr/>
                    <a:lstStyle/>
                    <a:p>
                      <a:pPr algn="ctr" fontAlgn="ctr"/>
                      <a:r>
                        <a:rPr lang="en-US" sz="1100" b="0" i="0" u="none" strike="noStrike" dirty="0">
                          <a:solidFill>
                            <a:srgbClr val="000000"/>
                          </a:solidFill>
                          <a:effectLst/>
                          <a:latin typeface="Times New Roman"/>
                        </a:rPr>
                        <a:t>Amos </a:t>
                      </a:r>
                      <a:r>
                        <a:rPr lang="en-US" sz="1100" b="0" i="0" u="none" strike="noStrike" dirty="0" err="1">
                          <a:solidFill>
                            <a:srgbClr val="000000"/>
                          </a:solidFill>
                          <a:effectLst/>
                          <a:latin typeface="Times New Roman"/>
                        </a:rPr>
                        <a:t>Gourdine</a:t>
                      </a:r>
                      <a:r>
                        <a:rPr lang="en-US" sz="1100" b="0" i="0" u="none" strike="noStrike" dirty="0">
                          <a:solidFill>
                            <a:srgbClr val="000000"/>
                          </a:solidFill>
                          <a:effectLst/>
                          <a:latin typeface="Times New Roman"/>
                        </a:rPr>
                        <a:t> Landing Henderson Guerry Landing </a:t>
                      </a:r>
                    </a:p>
                  </a:txBody>
                  <a:tcPr marL="4303" marR="4303" marT="430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Russellville Landing</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SCPSA</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13.25 Acres</a:t>
                      </a:r>
                    </a:p>
                  </a:txBody>
                  <a:tcPr marL="4303" marR="4303" marT="430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12973">
                <a:tc>
                  <a:txBody>
                    <a:bodyPr/>
                    <a:lstStyle/>
                    <a:p>
                      <a:pPr algn="ctr" fontAlgn="ctr"/>
                      <a:r>
                        <a:rPr lang="en-US" sz="1100" b="0" i="0" u="none" strike="noStrike">
                          <a:solidFill>
                            <a:srgbClr val="000000"/>
                          </a:solidFill>
                          <a:effectLst/>
                          <a:latin typeface="Times New Roman"/>
                        </a:rPr>
                        <a:t>Fred Day Landing</a:t>
                      </a:r>
                    </a:p>
                  </a:txBody>
                  <a:tcPr marL="4303" marR="4303" marT="430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Duck Pond </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Berkeley County Government </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1.27 Acres</a:t>
                      </a:r>
                    </a:p>
                  </a:txBody>
                  <a:tcPr marL="4303" marR="4303" marT="430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420617">
                <a:tc>
                  <a:txBody>
                    <a:bodyPr/>
                    <a:lstStyle/>
                    <a:p>
                      <a:pPr algn="ctr" fontAlgn="ctr"/>
                      <a:r>
                        <a:rPr lang="en-US" sz="1100" b="0" i="0" u="none" strike="noStrike">
                          <a:solidFill>
                            <a:srgbClr val="000000"/>
                          </a:solidFill>
                          <a:effectLst/>
                          <a:latin typeface="Times New Roman"/>
                        </a:rPr>
                        <a:t>Palmetto Trail (Portion of)</a:t>
                      </a:r>
                    </a:p>
                  </a:txBody>
                  <a:tcPr marL="4303" marR="4303" marT="430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SCPSA/The Palmetto Conservation Foundation</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N/A</a:t>
                      </a:r>
                    </a:p>
                  </a:txBody>
                  <a:tcPr marL="4303" marR="4303" marT="430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12973">
                <a:tc>
                  <a:txBody>
                    <a:bodyPr/>
                    <a:lstStyle/>
                    <a:p>
                      <a:pPr algn="ctr" fontAlgn="ctr"/>
                      <a:r>
                        <a:rPr lang="en-US" sz="1100" b="0" i="0" u="none" strike="noStrike">
                          <a:solidFill>
                            <a:srgbClr val="000000"/>
                          </a:solidFill>
                          <a:effectLst/>
                          <a:latin typeface="Times New Roman"/>
                        </a:rPr>
                        <a:t>Lions Beach</a:t>
                      </a:r>
                    </a:p>
                  </a:txBody>
                  <a:tcPr marL="4303" marR="4303" marT="430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imes New Roman"/>
                        </a:rPr>
                        <a:t>YMCA </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imes New Roman"/>
                        </a:rPr>
                        <a:t>3.44 Acres</a:t>
                      </a:r>
                    </a:p>
                  </a:txBody>
                  <a:tcPr marL="4303" marR="4303" marT="430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12973">
                <a:tc>
                  <a:txBody>
                    <a:bodyPr/>
                    <a:lstStyle/>
                    <a:p>
                      <a:pPr algn="ctr" fontAlgn="ctr"/>
                      <a:r>
                        <a:rPr lang="en-US" sz="1100" b="0" i="0" u="none" strike="noStrike">
                          <a:solidFill>
                            <a:srgbClr val="000000"/>
                          </a:solidFill>
                          <a:effectLst/>
                          <a:latin typeface="Times New Roman"/>
                        </a:rPr>
                        <a:t>Short Stay Naval Facility                 </a:t>
                      </a:r>
                    </a:p>
                  </a:txBody>
                  <a:tcPr marL="4303" marR="4303" marT="430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Short Stay</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US Government</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49.11 Acres</a:t>
                      </a:r>
                    </a:p>
                  </a:txBody>
                  <a:tcPr marL="4303" marR="4303" marT="430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12973">
                <a:tc>
                  <a:txBody>
                    <a:bodyPr/>
                    <a:lstStyle/>
                    <a:p>
                      <a:pPr algn="ctr" fontAlgn="ctr"/>
                      <a:r>
                        <a:rPr lang="en-US" sz="1100" b="0" i="0" u="none" strike="noStrike">
                          <a:solidFill>
                            <a:srgbClr val="000000"/>
                          </a:solidFill>
                          <a:effectLst/>
                          <a:latin typeface="Times New Roman"/>
                        </a:rPr>
                        <a:t>Overton Park</a:t>
                      </a:r>
                    </a:p>
                  </a:txBody>
                  <a:tcPr marL="4303" marR="4303" marT="430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SCPSA</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imes New Roman"/>
                        </a:rPr>
                        <a:t>20 </a:t>
                      </a:r>
                      <a:r>
                        <a:rPr lang="en-US" sz="1100" b="0" i="0" u="none" strike="noStrike" dirty="0" smtClean="0">
                          <a:solidFill>
                            <a:srgbClr val="000000"/>
                          </a:solidFill>
                          <a:effectLst/>
                          <a:latin typeface="Times New Roman"/>
                        </a:rPr>
                        <a:t>Acres – </a:t>
                      </a:r>
                      <a:r>
                        <a:rPr lang="en-US" sz="1100" b="0" i="0" u="none" strike="noStrike" dirty="0" err="1" smtClean="0">
                          <a:solidFill>
                            <a:srgbClr val="000000"/>
                          </a:solidFill>
                          <a:effectLst/>
                          <a:latin typeface="Times New Roman"/>
                        </a:rPr>
                        <a:t>NBV</a:t>
                      </a:r>
                      <a:r>
                        <a:rPr lang="en-US" sz="1100" b="0" i="0" u="none" strike="noStrike" dirty="0" smtClean="0">
                          <a:solidFill>
                            <a:srgbClr val="000000"/>
                          </a:solidFill>
                          <a:effectLst/>
                          <a:latin typeface="Times New Roman"/>
                        </a:rPr>
                        <a:t> $847K</a:t>
                      </a:r>
                      <a:endParaRPr lang="en-US" sz="1100" b="0" i="0" u="none" strike="noStrike" dirty="0">
                        <a:solidFill>
                          <a:srgbClr val="000000"/>
                        </a:solidFill>
                        <a:effectLst/>
                        <a:latin typeface="Times New Roman"/>
                      </a:endParaRPr>
                    </a:p>
                  </a:txBody>
                  <a:tcPr marL="4303" marR="4303" marT="430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12973">
                <a:tc>
                  <a:txBody>
                    <a:bodyPr/>
                    <a:lstStyle/>
                    <a:p>
                      <a:pPr algn="ctr" fontAlgn="ctr"/>
                      <a:r>
                        <a:rPr lang="en-US" sz="1100" b="0" i="0" u="none" strike="noStrike">
                          <a:solidFill>
                            <a:srgbClr val="000000"/>
                          </a:solidFill>
                          <a:effectLst/>
                          <a:latin typeface="Times New Roman"/>
                        </a:rPr>
                        <a:t>Camp Moultrie </a:t>
                      </a:r>
                    </a:p>
                  </a:txBody>
                  <a:tcPr marL="4303" marR="4303" marT="430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Boy Scout Camp</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US Boy Scouts of America</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12 Acres</a:t>
                      </a:r>
                    </a:p>
                  </a:txBody>
                  <a:tcPr marL="4303" marR="4303" marT="430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420617">
                <a:tc>
                  <a:txBody>
                    <a:bodyPr/>
                    <a:lstStyle/>
                    <a:p>
                      <a:pPr algn="ctr" fontAlgn="ctr"/>
                      <a:r>
                        <a:rPr lang="en-US" sz="1100" b="0" i="0" u="none" strike="noStrike">
                          <a:solidFill>
                            <a:srgbClr val="000000"/>
                          </a:solidFill>
                          <a:effectLst/>
                          <a:latin typeface="Times New Roman"/>
                        </a:rPr>
                        <a:t>Cross Generating Station</a:t>
                      </a:r>
                    </a:p>
                  </a:txBody>
                  <a:tcPr marL="4303" marR="4303" marT="430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imes New Roman"/>
                        </a:rPr>
                        <a:t>--</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SCPSA/DNR (Youth Hunts)</a:t>
                      </a:r>
                    </a:p>
                  </a:txBody>
                  <a:tcPr marL="4303" marR="4303" marT="43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imes New Roman"/>
                        </a:rPr>
                        <a:t>384.18 ac. inside project,  574.14 ac. outside project</a:t>
                      </a:r>
                    </a:p>
                  </a:txBody>
                  <a:tcPr marL="4303" marR="4303" marT="430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33"/>
          <p:cNvSpPr>
            <a:spLocks noGrp="1"/>
          </p:cNvSpPr>
          <p:nvPr>
            <p:ph type="sldNum" sz="quarter" idx="12"/>
          </p:nvPr>
        </p:nvSpPr>
        <p:spPr>
          <a:xfrm>
            <a:off x="6837218" y="6502019"/>
            <a:ext cx="2133600" cy="365125"/>
          </a:xfrm>
        </p:spPr>
        <p:txBody>
          <a:bodyPr/>
          <a:lstStyle/>
          <a:p>
            <a:pPr>
              <a:defRPr/>
            </a:pPr>
            <a:endParaRPr lang="en-US" dirty="0" smtClean="0"/>
          </a:p>
          <a:p>
            <a:pPr>
              <a:defRPr/>
            </a:pPr>
            <a:fld id="{AE584412-7F4F-4709-8555-B5D2E36C3DD3}" type="slidenum">
              <a:rPr lang="en-US" smtClean="0"/>
              <a:pPr>
                <a:defRPr/>
              </a:pPr>
              <a:t>14</a:t>
            </a:fld>
            <a:endParaRPr lang="en-US" dirty="0"/>
          </a:p>
        </p:txBody>
      </p:sp>
    </p:spTree>
    <p:extLst>
      <p:ext uri="{BB962C8B-B14F-4D97-AF65-F5344CB8AC3E}">
        <p14:creationId xmlns:p14="http://schemas.microsoft.com/office/powerpoint/2010/main" val="306387985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0" y="0"/>
            <a:ext cx="8229600" cy="1143000"/>
          </a:xfrm>
        </p:spPr>
        <p:txBody>
          <a:bodyPr/>
          <a:lstStyle/>
          <a:p>
            <a:pPr algn="l"/>
            <a:r>
              <a:rPr lang="en-US" altLang="en-US" sz="2800" dirty="0" smtClean="0">
                <a:latin typeface="Arial" charset="0"/>
                <a:ea typeface="ヒラギノ角ゴ Pro W3" pitchFamily="-111" charset="-128"/>
                <a:cs typeface="Arial" charset="0"/>
              </a:rPr>
              <a:t>Recreation Sites – Lake Marion</a:t>
            </a:r>
            <a:br>
              <a:rPr lang="en-US" altLang="en-US" sz="2800" dirty="0" smtClean="0">
                <a:latin typeface="Arial" charset="0"/>
                <a:ea typeface="ヒラギノ角ゴ Pro W3" pitchFamily="-111" charset="-128"/>
                <a:cs typeface="Arial" charset="0"/>
              </a:rPr>
            </a:br>
            <a:r>
              <a:rPr lang="en-US" altLang="en-US" sz="2400" dirty="0" smtClean="0">
                <a:latin typeface="Arial" charset="0"/>
                <a:ea typeface="ヒラギノ角ゴ Pro W3" pitchFamily="-111" charset="-128"/>
                <a:cs typeface="Arial" charset="0"/>
              </a:rPr>
              <a:t>16 sites</a:t>
            </a:r>
            <a:r>
              <a:rPr lang="en-US" altLang="en-US" sz="2400" smtClean="0">
                <a:latin typeface="Arial" charset="0"/>
                <a:ea typeface="ヒラギノ角ゴ Pro W3" pitchFamily="-111" charset="-128"/>
                <a:cs typeface="Arial" charset="0"/>
              </a:rPr>
              <a:t>, 7902 </a:t>
            </a:r>
            <a:r>
              <a:rPr lang="en-US" altLang="en-US" sz="2400" dirty="0" smtClean="0">
                <a:latin typeface="Arial" charset="0"/>
                <a:ea typeface="ヒラギノ角ゴ Pro W3" pitchFamily="-111" charset="-128"/>
                <a:cs typeface="Arial" charset="0"/>
              </a:rPr>
              <a:t>acres</a:t>
            </a:r>
          </a:p>
        </p:txBody>
      </p:sp>
      <p:graphicFrame>
        <p:nvGraphicFramePr>
          <p:cNvPr id="3" name="Table 2"/>
          <p:cNvGraphicFramePr>
            <a:graphicFrameLocks noGrp="1"/>
          </p:cNvGraphicFramePr>
          <p:nvPr>
            <p:extLst>
              <p:ext uri="{D42A27DB-BD31-4B8C-83A1-F6EECF244321}">
                <p14:modId xmlns:p14="http://schemas.microsoft.com/office/powerpoint/2010/main" val="2692467941"/>
              </p:ext>
            </p:extLst>
          </p:nvPr>
        </p:nvGraphicFramePr>
        <p:xfrm>
          <a:off x="542925" y="1086425"/>
          <a:ext cx="7862696" cy="4983476"/>
        </p:xfrm>
        <a:graphic>
          <a:graphicData uri="http://schemas.openxmlformats.org/drawingml/2006/table">
            <a:tbl>
              <a:tblPr/>
              <a:tblGrid>
                <a:gridCol w="1873998"/>
                <a:gridCol w="1249281"/>
                <a:gridCol w="2430295"/>
                <a:gridCol w="2309122"/>
              </a:tblGrid>
              <a:tr h="236102">
                <a:tc gridSpan="3">
                  <a:txBody>
                    <a:bodyPr/>
                    <a:lstStyle/>
                    <a:p>
                      <a:pPr algn="l" fontAlgn="ctr"/>
                      <a:r>
                        <a:rPr lang="en-US" sz="1200" b="1" i="0" u="none" strike="noStrike" dirty="0">
                          <a:solidFill>
                            <a:srgbClr val="000000"/>
                          </a:solidFill>
                          <a:effectLst/>
                          <a:latin typeface="Times New Roman"/>
                        </a:rPr>
                        <a:t>RECREATION SITES ON LAKE MARION</a:t>
                      </a:r>
                    </a:p>
                  </a:txBody>
                  <a:tcPr marL="4437" marR="4437" marT="4437"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endParaRPr lang="en-US" sz="600" b="0" i="0" u="none" strike="noStrike">
                        <a:solidFill>
                          <a:srgbClr val="000000"/>
                        </a:solidFill>
                        <a:effectLst/>
                        <a:latin typeface="Times New Roman"/>
                      </a:endParaRPr>
                    </a:p>
                  </a:txBody>
                  <a:tcPr marL="4437" marR="4437" marT="4437" marB="0" anchor="ctr">
                    <a:lnL>
                      <a:noFill/>
                    </a:lnL>
                    <a:lnR>
                      <a:noFill/>
                    </a:lnR>
                    <a:lnT>
                      <a:noFill/>
                    </a:lnT>
                    <a:lnB w="12700" cap="flat" cmpd="sng" algn="ctr">
                      <a:solidFill>
                        <a:srgbClr val="000000"/>
                      </a:solidFill>
                      <a:prstDash val="solid"/>
                      <a:round/>
                      <a:headEnd type="none" w="med" len="med"/>
                      <a:tailEnd type="none" w="med" len="med"/>
                    </a:lnB>
                  </a:tcPr>
                </a:tc>
              </a:tr>
              <a:tr h="226888">
                <a:tc>
                  <a:txBody>
                    <a:bodyPr/>
                    <a:lstStyle/>
                    <a:p>
                      <a:pPr algn="ctr" fontAlgn="ctr"/>
                      <a:r>
                        <a:rPr lang="en-US" sz="1100" b="0" i="0" u="none" strike="noStrike" dirty="0">
                          <a:solidFill>
                            <a:srgbClr val="000000"/>
                          </a:solidFill>
                          <a:effectLst/>
                          <a:latin typeface="Times New Roman"/>
                        </a:rPr>
                        <a:t>  Official Name</a:t>
                      </a:r>
                    </a:p>
                  </a:txBody>
                  <a:tcPr marL="4437" marR="4437" marT="443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Times New Roman"/>
                        </a:rPr>
                        <a:t>Alternate Names</a:t>
                      </a:r>
                    </a:p>
                  </a:txBody>
                  <a:tcPr marL="4437" marR="4437" marT="443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Times New Roman"/>
                        </a:rPr>
                        <a:t>Operating Manager</a:t>
                      </a:r>
                    </a:p>
                  </a:txBody>
                  <a:tcPr marL="4437" marR="4437" marT="443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Times New Roman"/>
                        </a:rPr>
                        <a:t>Acreage Inside &amp; Outside Project</a:t>
                      </a:r>
                    </a:p>
                  </a:txBody>
                  <a:tcPr marL="4437" marR="4437" marT="443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r>
              <a:tr h="226888">
                <a:tc>
                  <a:txBody>
                    <a:bodyPr/>
                    <a:lstStyle/>
                    <a:p>
                      <a:pPr algn="ctr" fontAlgn="ctr"/>
                      <a:r>
                        <a:rPr lang="en-US" sz="1100" b="0" i="0" u="none" strike="noStrike">
                          <a:solidFill>
                            <a:srgbClr val="000000"/>
                          </a:solidFill>
                          <a:effectLst/>
                          <a:latin typeface="Times New Roman"/>
                        </a:rPr>
                        <a:t>Low Falls Landing</a:t>
                      </a:r>
                    </a:p>
                  </a:txBody>
                  <a:tcPr marL="4437" marR="4437" marT="4437"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SCPSA</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2.29 Acres</a:t>
                      </a:r>
                    </a:p>
                  </a:txBody>
                  <a:tcPr marL="4437" marR="4437" marT="4437"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448018">
                <a:tc>
                  <a:txBody>
                    <a:bodyPr/>
                    <a:lstStyle/>
                    <a:p>
                      <a:pPr algn="ctr" fontAlgn="ctr"/>
                      <a:r>
                        <a:rPr lang="en-US" sz="1100" b="0" i="0" u="none" strike="noStrike">
                          <a:solidFill>
                            <a:srgbClr val="000000"/>
                          </a:solidFill>
                          <a:effectLst/>
                          <a:latin typeface="Times New Roman"/>
                        </a:rPr>
                        <a:t>Calhoun Landing</a:t>
                      </a:r>
                    </a:p>
                  </a:txBody>
                  <a:tcPr marL="4437" marR="4437" marT="4437"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Stumphole Landing</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SCPSA</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3.29 Acres</a:t>
                      </a:r>
                    </a:p>
                  </a:txBody>
                  <a:tcPr marL="4437" marR="4437" marT="4437"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26888">
                <a:tc>
                  <a:txBody>
                    <a:bodyPr/>
                    <a:lstStyle/>
                    <a:p>
                      <a:pPr algn="ctr" fontAlgn="ctr"/>
                      <a:r>
                        <a:rPr lang="en-US" sz="1100" b="0" i="0" u="none" strike="noStrike">
                          <a:solidFill>
                            <a:srgbClr val="000000"/>
                          </a:solidFill>
                          <a:effectLst/>
                          <a:latin typeface="Times New Roman"/>
                        </a:rPr>
                        <a:t>Borrow Pit Landing </a:t>
                      </a:r>
                    </a:p>
                  </a:txBody>
                  <a:tcPr marL="4437" marR="4437" marT="4437"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SCPSA</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1.53 Acres</a:t>
                      </a:r>
                    </a:p>
                  </a:txBody>
                  <a:tcPr marL="4437" marR="4437" marT="4437"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26888">
                <a:tc>
                  <a:txBody>
                    <a:bodyPr/>
                    <a:lstStyle/>
                    <a:p>
                      <a:pPr algn="ctr" fontAlgn="ctr"/>
                      <a:r>
                        <a:rPr lang="en-US" sz="1100" b="0" i="0" u="none" strike="noStrike">
                          <a:solidFill>
                            <a:srgbClr val="000000"/>
                          </a:solidFill>
                          <a:effectLst/>
                          <a:latin typeface="Times New Roman"/>
                        </a:rPr>
                        <a:t>Alex Harvin Landing </a:t>
                      </a:r>
                    </a:p>
                  </a:txBody>
                  <a:tcPr marL="4437" marR="4437" marT="4437"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Birch Branch</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SCPSA</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3.34 Acres</a:t>
                      </a:r>
                    </a:p>
                  </a:txBody>
                  <a:tcPr marL="4437" marR="4437" marT="4437"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26888">
                <a:tc>
                  <a:txBody>
                    <a:bodyPr/>
                    <a:lstStyle/>
                    <a:p>
                      <a:pPr algn="ctr" fontAlgn="ctr"/>
                      <a:r>
                        <a:rPr lang="en-US" sz="1100" b="0" i="0" u="none" strike="noStrike">
                          <a:solidFill>
                            <a:srgbClr val="000000"/>
                          </a:solidFill>
                          <a:effectLst/>
                          <a:latin typeface="Times New Roman"/>
                        </a:rPr>
                        <a:t>White Oak III Landing</a:t>
                      </a:r>
                    </a:p>
                  </a:txBody>
                  <a:tcPr marL="4437" marR="4437" marT="4437"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SCPSA</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1.76 Acres</a:t>
                      </a:r>
                    </a:p>
                  </a:txBody>
                  <a:tcPr marL="4437" marR="4437" marT="4437"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26888">
                <a:tc>
                  <a:txBody>
                    <a:bodyPr/>
                    <a:lstStyle/>
                    <a:p>
                      <a:pPr algn="ctr" fontAlgn="ctr"/>
                      <a:r>
                        <a:rPr lang="en-US" sz="1100" b="0" i="0" u="none" strike="noStrike">
                          <a:solidFill>
                            <a:srgbClr val="000000"/>
                          </a:solidFill>
                          <a:effectLst/>
                          <a:latin typeface="Times New Roman"/>
                        </a:rPr>
                        <a:t>Rowland Landing </a:t>
                      </a:r>
                    </a:p>
                  </a:txBody>
                  <a:tcPr marL="4437" marR="4437" marT="4437"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SCPSA</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1.65 Acres</a:t>
                      </a:r>
                    </a:p>
                  </a:txBody>
                  <a:tcPr marL="4437" marR="4437" marT="4437"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448018">
                <a:tc>
                  <a:txBody>
                    <a:bodyPr/>
                    <a:lstStyle/>
                    <a:p>
                      <a:pPr algn="ctr" fontAlgn="ctr"/>
                      <a:r>
                        <a:rPr lang="en-US" sz="1100" b="0" i="0" u="none" strike="noStrike">
                          <a:solidFill>
                            <a:srgbClr val="000000"/>
                          </a:solidFill>
                          <a:effectLst/>
                          <a:latin typeface="Times New Roman"/>
                        </a:rPr>
                        <a:t>John C. Land Landing and Event Center</a:t>
                      </a:r>
                    </a:p>
                  </a:txBody>
                  <a:tcPr marL="4437" marR="4437" marT="4437"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Log Jam Landing </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SCPSA</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15 Acres</a:t>
                      </a:r>
                    </a:p>
                  </a:txBody>
                  <a:tcPr marL="4437" marR="4437" marT="4437"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26888">
                <a:tc>
                  <a:txBody>
                    <a:bodyPr/>
                    <a:lstStyle/>
                    <a:p>
                      <a:pPr algn="ctr" fontAlgn="ctr"/>
                      <a:r>
                        <a:rPr lang="en-US" sz="1100" b="0" i="0" u="none" strike="noStrike">
                          <a:solidFill>
                            <a:srgbClr val="000000"/>
                          </a:solidFill>
                          <a:effectLst/>
                          <a:latin typeface="Times New Roman"/>
                        </a:rPr>
                        <a:t>Taw Caw Landing </a:t>
                      </a:r>
                    </a:p>
                  </a:txBody>
                  <a:tcPr marL="4437" marR="4437" marT="4437"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SCPSA</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1.75 Acres</a:t>
                      </a:r>
                    </a:p>
                  </a:txBody>
                  <a:tcPr marL="4437" marR="4437" marT="4437"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26888">
                <a:tc>
                  <a:txBody>
                    <a:bodyPr/>
                    <a:lstStyle/>
                    <a:p>
                      <a:pPr algn="ctr" fontAlgn="ctr"/>
                      <a:r>
                        <a:rPr lang="en-US" sz="1100" b="0" i="0" u="none" strike="noStrike">
                          <a:solidFill>
                            <a:srgbClr val="000000"/>
                          </a:solidFill>
                          <a:effectLst/>
                          <a:latin typeface="Times New Roman"/>
                        </a:rPr>
                        <a:t>Cathead Landing </a:t>
                      </a:r>
                    </a:p>
                  </a:txBody>
                  <a:tcPr marL="4437" marR="4437" marT="4437"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Big Cathead</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SCPSA</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2.2 Acres</a:t>
                      </a:r>
                    </a:p>
                  </a:txBody>
                  <a:tcPr marL="4437" marR="4437" marT="4437"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26888">
                <a:tc>
                  <a:txBody>
                    <a:bodyPr/>
                    <a:lstStyle/>
                    <a:p>
                      <a:pPr algn="ctr" fontAlgn="ctr"/>
                      <a:r>
                        <a:rPr lang="en-US" sz="1100" b="0" i="0" u="none" strike="noStrike">
                          <a:solidFill>
                            <a:srgbClr val="000000"/>
                          </a:solidFill>
                          <a:effectLst/>
                          <a:latin typeface="Times New Roman"/>
                        </a:rPr>
                        <a:t>Eutaw Springs Landing </a:t>
                      </a:r>
                    </a:p>
                  </a:txBody>
                  <a:tcPr marL="4437" marR="4437" marT="4437"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Little Cathead</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SCPSA</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2.4 Acres</a:t>
                      </a:r>
                    </a:p>
                  </a:txBody>
                  <a:tcPr marL="4437" marR="4437" marT="4437"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26888">
                <a:tc>
                  <a:txBody>
                    <a:bodyPr/>
                    <a:lstStyle/>
                    <a:p>
                      <a:pPr algn="ctr" fontAlgn="ctr"/>
                      <a:r>
                        <a:rPr lang="en-US" sz="1100" b="0" i="0" u="none" strike="noStrike">
                          <a:solidFill>
                            <a:srgbClr val="000000"/>
                          </a:solidFill>
                          <a:effectLst/>
                          <a:latin typeface="Times New Roman"/>
                        </a:rPr>
                        <a:t>Rimini Landing </a:t>
                      </a:r>
                    </a:p>
                  </a:txBody>
                  <a:tcPr marL="4437" marR="4437" marT="4437"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Packs</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SCPSA</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3 Acres</a:t>
                      </a:r>
                    </a:p>
                  </a:txBody>
                  <a:tcPr marL="4437" marR="4437" marT="4437"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26888">
                <a:tc>
                  <a:txBody>
                    <a:bodyPr/>
                    <a:lstStyle/>
                    <a:p>
                      <a:pPr algn="ctr" fontAlgn="ctr"/>
                      <a:r>
                        <a:rPr lang="en-US" sz="1100" b="0" i="0" u="none" strike="noStrike">
                          <a:solidFill>
                            <a:srgbClr val="000000"/>
                          </a:solidFill>
                          <a:effectLst/>
                          <a:latin typeface="Times New Roman"/>
                        </a:rPr>
                        <a:t>Taw Caw Park</a:t>
                      </a:r>
                    </a:p>
                  </a:txBody>
                  <a:tcPr marL="4437" marR="4437" marT="4437"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Clarendon County Government </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8 Acres</a:t>
                      </a:r>
                    </a:p>
                  </a:txBody>
                  <a:tcPr marL="4437" marR="4437" marT="4437"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26888">
                <a:tc>
                  <a:txBody>
                    <a:bodyPr/>
                    <a:lstStyle/>
                    <a:p>
                      <a:pPr algn="ctr" fontAlgn="ctr"/>
                      <a:r>
                        <a:rPr lang="en-US" sz="1100" b="0" i="0" u="none" strike="noStrike">
                          <a:solidFill>
                            <a:srgbClr val="000000"/>
                          </a:solidFill>
                          <a:effectLst/>
                          <a:latin typeface="Times New Roman"/>
                        </a:rPr>
                        <a:t>Sparkleberry</a:t>
                      </a:r>
                    </a:p>
                  </a:txBody>
                  <a:tcPr marL="4437" marR="4437" marT="4437"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SCPSA</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2 Acres</a:t>
                      </a:r>
                    </a:p>
                  </a:txBody>
                  <a:tcPr marL="4437" marR="4437" marT="4437"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26888">
                <a:tc>
                  <a:txBody>
                    <a:bodyPr/>
                    <a:lstStyle/>
                    <a:p>
                      <a:pPr algn="ctr" fontAlgn="ctr"/>
                      <a:r>
                        <a:rPr lang="en-US" sz="1100" b="0" i="0" u="none" strike="noStrike">
                          <a:solidFill>
                            <a:srgbClr val="000000"/>
                          </a:solidFill>
                          <a:effectLst/>
                          <a:latin typeface="Times New Roman"/>
                        </a:rPr>
                        <a:t>Indian Bluff</a:t>
                      </a:r>
                    </a:p>
                  </a:txBody>
                  <a:tcPr marL="4437" marR="4437" marT="4437"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Orangeburg County Government</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32.1 Acres</a:t>
                      </a:r>
                    </a:p>
                  </a:txBody>
                  <a:tcPr marL="4437" marR="4437" marT="4437"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26888">
                <a:tc>
                  <a:txBody>
                    <a:bodyPr/>
                    <a:lstStyle/>
                    <a:p>
                      <a:pPr algn="ctr" fontAlgn="ctr"/>
                      <a:r>
                        <a:rPr lang="en-US" sz="1100" b="0" i="0" u="none" strike="noStrike">
                          <a:solidFill>
                            <a:srgbClr val="000000"/>
                          </a:solidFill>
                          <a:effectLst/>
                          <a:latin typeface="Times New Roman"/>
                        </a:rPr>
                        <a:t>Spiers Landing </a:t>
                      </a:r>
                    </a:p>
                  </a:txBody>
                  <a:tcPr marL="4437" marR="4437" marT="4437"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Berkeley County Government </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11.45 Acres</a:t>
                      </a:r>
                    </a:p>
                  </a:txBody>
                  <a:tcPr marL="4437" marR="4437" marT="4437"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26888">
                <a:tc>
                  <a:txBody>
                    <a:bodyPr/>
                    <a:lstStyle/>
                    <a:p>
                      <a:pPr algn="ctr" fontAlgn="ctr"/>
                      <a:r>
                        <a:rPr lang="en-US" sz="1100" b="0" i="0" u="none" strike="noStrike">
                          <a:solidFill>
                            <a:srgbClr val="000000"/>
                          </a:solidFill>
                          <a:effectLst/>
                          <a:latin typeface="Times New Roman"/>
                        </a:rPr>
                        <a:t>Islands inside Lake Marion</a:t>
                      </a:r>
                    </a:p>
                  </a:txBody>
                  <a:tcPr marL="4437" marR="4437" marT="4437"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imes New Roman"/>
                        </a:rPr>
                        <a:t>various</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SCPSA/DNR</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597 ac. inside project</a:t>
                      </a:r>
                    </a:p>
                  </a:txBody>
                  <a:tcPr marL="4437" marR="4437" marT="4437"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448018">
                <a:tc>
                  <a:txBody>
                    <a:bodyPr/>
                    <a:lstStyle/>
                    <a:p>
                      <a:pPr algn="ctr" fontAlgn="ctr"/>
                      <a:r>
                        <a:rPr lang="en-US" sz="1100" b="0" i="0" u="none" strike="noStrike" dirty="0">
                          <a:solidFill>
                            <a:srgbClr val="000000"/>
                          </a:solidFill>
                          <a:effectLst/>
                          <a:latin typeface="Times New Roman"/>
                        </a:rPr>
                        <a:t>Palmetto Trail (Portion of)</a:t>
                      </a:r>
                    </a:p>
                  </a:txBody>
                  <a:tcPr marL="4437" marR="4437" marT="4437"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imes New Roman"/>
                        </a:rPr>
                        <a:t>--</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SCPSA/The Palmetto Conservation Foundation</a:t>
                      </a:r>
                    </a:p>
                  </a:txBody>
                  <a:tcPr marL="4437" marR="4437" marT="443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imes New Roman"/>
                        </a:rPr>
                        <a:t>N/A</a:t>
                      </a:r>
                    </a:p>
                  </a:txBody>
                  <a:tcPr marL="4437" marR="4437" marT="4437"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457198" y="6274356"/>
            <a:ext cx="7979620" cy="369332"/>
          </a:xfrm>
          <a:prstGeom prst="rect">
            <a:avLst/>
          </a:prstGeom>
          <a:noFill/>
        </p:spPr>
        <p:txBody>
          <a:bodyPr wrap="none" rtlCol="0">
            <a:spAutoFit/>
          </a:bodyPr>
          <a:lstStyle/>
          <a:p>
            <a:r>
              <a:rPr lang="en-US" b="1" dirty="0" smtClean="0">
                <a:solidFill>
                  <a:srgbClr val="000000"/>
                </a:solidFill>
              </a:rPr>
              <a:t>Other - Lease 7214 acres to USFWS for Santee National Wildlife Refuge</a:t>
            </a:r>
            <a:endParaRPr lang="en-US" b="1" dirty="0">
              <a:solidFill>
                <a:srgbClr val="000000"/>
              </a:solidFill>
            </a:endParaRPr>
          </a:p>
        </p:txBody>
      </p:sp>
      <p:sp>
        <p:nvSpPr>
          <p:cNvPr id="6" name="Slide Number Placeholder 33"/>
          <p:cNvSpPr>
            <a:spLocks noGrp="1"/>
          </p:cNvSpPr>
          <p:nvPr>
            <p:ph type="sldNum" sz="quarter" idx="12"/>
          </p:nvPr>
        </p:nvSpPr>
        <p:spPr>
          <a:xfrm>
            <a:off x="6837218" y="6502019"/>
            <a:ext cx="2133600" cy="365125"/>
          </a:xfrm>
        </p:spPr>
        <p:txBody>
          <a:bodyPr/>
          <a:lstStyle/>
          <a:p>
            <a:pPr>
              <a:defRPr/>
            </a:pPr>
            <a:endParaRPr lang="en-US" dirty="0" smtClean="0"/>
          </a:p>
          <a:p>
            <a:pPr>
              <a:defRPr/>
            </a:pPr>
            <a:fld id="{AE584412-7F4F-4709-8555-B5D2E36C3DD3}" type="slidenum">
              <a:rPr lang="en-US" smtClean="0"/>
              <a:pPr>
                <a:defRPr/>
              </a:pPr>
              <a:t>15</a:t>
            </a:fld>
            <a:endParaRPr lang="en-US" dirty="0"/>
          </a:p>
        </p:txBody>
      </p:sp>
    </p:spTree>
    <p:extLst>
      <p:ext uri="{BB962C8B-B14F-4D97-AF65-F5344CB8AC3E}">
        <p14:creationId xmlns:p14="http://schemas.microsoft.com/office/powerpoint/2010/main" val="139061365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idx="4294967295"/>
          </p:nvPr>
        </p:nvSpPr>
        <p:spPr>
          <a:xfrm>
            <a:off x="74428" y="0"/>
            <a:ext cx="9144000" cy="1143000"/>
          </a:xfrm>
        </p:spPr>
        <p:txBody>
          <a:bodyPr/>
          <a:lstStyle/>
          <a:p>
            <a:pPr algn="l"/>
            <a:r>
              <a:rPr lang="en-US" altLang="en-US" sz="2800" dirty="0" smtClean="0">
                <a:latin typeface="Arial" charset="0"/>
                <a:cs typeface="Arial" charset="0"/>
              </a:rPr>
              <a:t>Wildlife Management Areas (WMA’s)</a:t>
            </a:r>
          </a:p>
        </p:txBody>
      </p:sp>
      <p:graphicFrame>
        <p:nvGraphicFramePr>
          <p:cNvPr id="7" name="Table 6"/>
          <p:cNvGraphicFramePr>
            <a:graphicFrameLocks noGrp="1"/>
          </p:cNvGraphicFramePr>
          <p:nvPr>
            <p:extLst>
              <p:ext uri="{D42A27DB-BD31-4B8C-83A1-F6EECF244321}">
                <p14:modId xmlns:p14="http://schemas.microsoft.com/office/powerpoint/2010/main" val="3463360550"/>
              </p:ext>
            </p:extLst>
          </p:nvPr>
        </p:nvGraphicFramePr>
        <p:xfrm>
          <a:off x="359474" y="3533807"/>
          <a:ext cx="2514600" cy="2562225"/>
        </p:xfrm>
        <a:graphic>
          <a:graphicData uri="http://schemas.openxmlformats.org/drawingml/2006/table">
            <a:tbl>
              <a:tblPr/>
              <a:tblGrid>
                <a:gridCol w="1536700"/>
                <a:gridCol w="977900"/>
              </a:tblGrid>
              <a:tr h="200025">
                <a:tc>
                  <a:txBody>
                    <a:bodyPr/>
                    <a:lstStyle/>
                    <a:p>
                      <a:pPr algn="l" fontAlgn="b"/>
                      <a:r>
                        <a:rPr lang="en-US" sz="1200" b="1" i="0" u="none" strike="noStrike" dirty="0" smtClean="0">
                          <a:solidFill>
                            <a:srgbClr val="000000"/>
                          </a:solidFill>
                          <a:effectLst/>
                          <a:latin typeface="Times New Roman"/>
                        </a:rPr>
                        <a:t>Santee </a:t>
                      </a:r>
                      <a:r>
                        <a:rPr lang="en-US" sz="1200" b="1" i="0" u="none" strike="noStrike" dirty="0">
                          <a:solidFill>
                            <a:srgbClr val="000000"/>
                          </a:solidFill>
                          <a:effectLst/>
                          <a:latin typeface="Times New Roman"/>
                        </a:rPr>
                        <a:t>Cooper's WMAs around Lake Moultrie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0025">
                <a:tc>
                  <a:txBody>
                    <a:bodyPr/>
                    <a:lstStyle/>
                    <a:p>
                      <a:pPr algn="ctr" fontAlgn="ctr"/>
                      <a:r>
                        <a:rPr lang="en-US" sz="1200" b="1" i="0" u="none" strike="noStrike">
                          <a:solidFill>
                            <a:srgbClr val="000000"/>
                          </a:solidFill>
                          <a:effectLst/>
                          <a:latin typeface="Times New Roman"/>
                        </a:rPr>
                        <a:t>Tract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Times New Roman"/>
                        </a:rPr>
                        <a:t>Acres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200" b="0" i="0" u="none" strike="noStrike" dirty="0">
                          <a:solidFill>
                            <a:srgbClr val="000000"/>
                          </a:solidFill>
                          <a:effectLst/>
                          <a:latin typeface="Times New Roman"/>
                        </a:rPr>
                        <a:t>Hatchery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Times New Roman"/>
                        </a:rPr>
                        <a:t>         2,362.00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200" b="0" i="0" u="none" strike="noStrike">
                          <a:solidFill>
                            <a:srgbClr val="000000"/>
                          </a:solidFill>
                          <a:effectLst/>
                          <a:latin typeface="Times New Roman"/>
                        </a:rPr>
                        <a:t>North Dike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Times New Roman"/>
                        </a:rPr>
                        <a:t>         4,372.00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200" b="0" i="0" u="none" strike="noStrike">
                          <a:solidFill>
                            <a:srgbClr val="000000"/>
                          </a:solidFill>
                          <a:effectLst/>
                          <a:latin typeface="Times New Roman"/>
                        </a:rPr>
                        <a:t>Cross Generating Station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Times New Roman"/>
                        </a:rPr>
                        <a:t>            717.00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200" b="0" i="0" u="none" strike="noStrike">
                          <a:solidFill>
                            <a:srgbClr val="000000"/>
                          </a:solidFill>
                          <a:effectLst/>
                          <a:latin typeface="Times New Roman"/>
                        </a:rPr>
                        <a:t>Greenfield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Times New Roman"/>
                        </a:rPr>
                        <a:t>         1,086.00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200" b="0" i="0" u="none" strike="noStrike">
                          <a:solidFill>
                            <a:srgbClr val="000000"/>
                          </a:solidFill>
                          <a:effectLst/>
                          <a:latin typeface="Times New Roman"/>
                        </a:rPr>
                        <a:t>Halls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Times New Roman"/>
                        </a:rPr>
                        <a:t>         1,263.00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200" b="0" i="0" u="none" strike="noStrike">
                          <a:solidFill>
                            <a:srgbClr val="000000"/>
                          </a:solidFill>
                          <a:effectLst/>
                          <a:latin typeface="Times New Roman"/>
                        </a:rPr>
                        <a:t>Wadboo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Times New Roman"/>
                        </a:rPr>
                        <a:t>         3,154.00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l" fontAlgn="b"/>
                      <a:r>
                        <a:rPr lang="en-US" sz="1200" b="0" i="0" u="none" strike="noStrike">
                          <a:solidFill>
                            <a:srgbClr val="000000"/>
                          </a:solidFill>
                          <a:effectLst/>
                          <a:latin typeface="Times New Roman"/>
                        </a:rPr>
                        <a:t>Porcher Addition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Times New Roman"/>
                        </a:rPr>
                        <a:t>            138.00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l" fontAlgn="b"/>
                      <a:r>
                        <a:rPr lang="en-US" sz="1200" b="1" i="0" u="none" strike="noStrike">
                          <a:solidFill>
                            <a:srgbClr val="000000"/>
                          </a:solidFill>
                          <a:effectLst/>
                          <a:latin typeface="Times New Roman"/>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Times New Roman"/>
                        </a:rPr>
                        <a:t>       13,092.00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912716831"/>
              </p:ext>
            </p:extLst>
          </p:nvPr>
        </p:nvGraphicFramePr>
        <p:xfrm>
          <a:off x="6224779" y="3776434"/>
          <a:ext cx="2514600" cy="2348365"/>
        </p:xfrm>
        <a:graphic>
          <a:graphicData uri="http://schemas.openxmlformats.org/drawingml/2006/table">
            <a:tbl>
              <a:tblPr/>
              <a:tblGrid>
                <a:gridCol w="1536700"/>
                <a:gridCol w="977900"/>
              </a:tblGrid>
              <a:tr h="595176">
                <a:tc>
                  <a:txBody>
                    <a:bodyPr/>
                    <a:lstStyle/>
                    <a:p>
                      <a:pPr algn="l" fontAlgn="b"/>
                      <a:r>
                        <a:rPr lang="en-US" sz="1200" b="1" i="0" u="none" strike="noStrike" dirty="0">
                          <a:solidFill>
                            <a:srgbClr val="000000"/>
                          </a:solidFill>
                          <a:effectLst/>
                          <a:latin typeface="Times New Roman"/>
                        </a:rPr>
                        <a:t>  Santee Cooper's WMA "Pee Dee Site"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86205">
                <a:tc>
                  <a:txBody>
                    <a:bodyPr/>
                    <a:lstStyle/>
                    <a:p>
                      <a:pPr algn="ctr" fontAlgn="ctr"/>
                      <a:r>
                        <a:rPr lang="en-US" sz="1200" b="1" i="0" u="none" strike="noStrike">
                          <a:solidFill>
                            <a:srgbClr val="000000"/>
                          </a:solidFill>
                          <a:effectLst/>
                          <a:latin typeface="Times New Roman"/>
                        </a:rPr>
                        <a:t>Tract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Times New Roman"/>
                        </a:rPr>
                        <a:t>Acres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072">
                <a:tc>
                  <a:txBody>
                    <a:bodyPr/>
                    <a:lstStyle/>
                    <a:p>
                      <a:pPr algn="l" fontAlgn="b"/>
                      <a:r>
                        <a:rPr lang="en-US" sz="1200" b="0" i="0" u="none" strike="noStrike">
                          <a:solidFill>
                            <a:srgbClr val="000000"/>
                          </a:solidFill>
                          <a:effectLst/>
                          <a:latin typeface="Times New Roman"/>
                        </a:rPr>
                        <a:t>Pee Dee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Times New Roman"/>
                        </a:rPr>
                        <a:t>         2,660.00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939">
                <a:tc>
                  <a:txBody>
                    <a:bodyPr/>
                    <a:lstStyle/>
                    <a:p>
                      <a:pPr algn="l" fontAlgn="b"/>
                      <a:r>
                        <a:rPr lang="en-US" sz="1200" b="1" i="0" u="none" strike="noStrike" dirty="0">
                          <a:solidFill>
                            <a:srgbClr val="000000"/>
                          </a:solidFill>
                          <a:effectLst/>
                          <a:latin typeface="Times New Roman"/>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Times New Roman"/>
                        </a:rPr>
                        <a:t>         2,660.00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95072">
                <a:tc>
                  <a:txBody>
                    <a:bodyPr/>
                    <a:lstStyle/>
                    <a:p>
                      <a:pPr algn="l" fontAlgn="b"/>
                      <a:endParaRPr lang="en-US" sz="1200" b="0" i="0" u="none" strike="noStrike">
                        <a:solidFill>
                          <a:srgbClr val="000000"/>
                        </a:solidFill>
                        <a:effectLst/>
                        <a:latin typeface="Times New Roman"/>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Times New Roman"/>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r>
              <a:tr h="349356">
                <a:tc>
                  <a:txBody>
                    <a:bodyPr/>
                    <a:lstStyle/>
                    <a:p>
                      <a:pPr algn="l" fontAlgn="b"/>
                      <a:r>
                        <a:rPr lang="en-US" sz="1200" b="1" i="0" u="none" strike="noStrike">
                          <a:solidFill>
                            <a:srgbClr val="000000"/>
                          </a:solidFill>
                          <a:effectLst/>
                          <a:latin typeface="Times New Roman"/>
                        </a:rPr>
                        <a:t>  Santee Cooper's WMA "Pacolet Site"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86205">
                <a:tc>
                  <a:txBody>
                    <a:bodyPr/>
                    <a:lstStyle/>
                    <a:p>
                      <a:pPr algn="ctr" fontAlgn="ctr"/>
                      <a:r>
                        <a:rPr lang="en-US" sz="1200" b="1" i="0" u="none" strike="noStrike">
                          <a:solidFill>
                            <a:srgbClr val="000000"/>
                          </a:solidFill>
                          <a:effectLst/>
                          <a:latin typeface="Times New Roman"/>
                        </a:rPr>
                        <a:t>Tract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Times New Roman"/>
                        </a:rPr>
                        <a:t>Acres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072">
                <a:tc>
                  <a:txBody>
                    <a:bodyPr/>
                    <a:lstStyle/>
                    <a:p>
                      <a:pPr algn="l" fontAlgn="b"/>
                      <a:r>
                        <a:rPr lang="en-US" sz="1200" b="0" i="0" u="none" strike="noStrike">
                          <a:solidFill>
                            <a:srgbClr val="000000"/>
                          </a:solidFill>
                          <a:effectLst/>
                          <a:latin typeface="Times New Roman"/>
                        </a:rPr>
                        <a:t>Pacolet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Times New Roman"/>
                        </a:rPr>
                        <a:t>              95.00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03939">
                <a:tc>
                  <a:txBody>
                    <a:bodyPr/>
                    <a:lstStyle/>
                    <a:p>
                      <a:pPr algn="l" fontAlgn="b"/>
                      <a:r>
                        <a:rPr lang="en-US" sz="1200" b="1" i="0" u="none" strike="noStrike" dirty="0">
                          <a:solidFill>
                            <a:srgbClr val="000000"/>
                          </a:solidFill>
                          <a:effectLst/>
                          <a:latin typeface="Times New Roman"/>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Times New Roman"/>
                        </a:rPr>
                        <a:t>              95.00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303717479"/>
              </p:ext>
            </p:extLst>
          </p:nvPr>
        </p:nvGraphicFramePr>
        <p:xfrm>
          <a:off x="3325558" y="3141948"/>
          <a:ext cx="2514600" cy="2987040"/>
        </p:xfrm>
        <a:graphic>
          <a:graphicData uri="http://schemas.openxmlformats.org/drawingml/2006/table">
            <a:tbl>
              <a:tblPr/>
              <a:tblGrid>
                <a:gridCol w="1536700"/>
                <a:gridCol w="977900"/>
              </a:tblGrid>
              <a:tr h="200025">
                <a:tc>
                  <a:txBody>
                    <a:bodyPr/>
                    <a:lstStyle/>
                    <a:p>
                      <a:pPr algn="l" fontAlgn="b"/>
                      <a:r>
                        <a:rPr lang="en-US" sz="1200" b="1" i="0" u="none" strike="noStrike" dirty="0">
                          <a:solidFill>
                            <a:srgbClr val="000000"/>
                          </a:solidFill>
                          <a:effectLst/>
                          <a:latin typeface="Times New Roman"/>
                        </a:rPr>
                        <a:t>  Santee Cooper's WMAs around Lake Marion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0025">
                <a:tc>
                  <a:txBody>
                    <a:bodyPr/>
                    <a:lstStyle/>
                    <a:p>
                      <a:pPr algn="ctr" fontAlgn="ctr"/>
                      <a:r>
                        <a:rPr lang="en-US" sz="1200" b="1" i="0" u="none" strike="noStrike">
                          <a:solidFill>
                            <a:srgbClr val="000000"/>
                          </a:solidFill>
                          <a:effectLst/>
                          <a:latin typeface="Times New Roman"/>
                        </a:rPr>
                        <a:t>Tract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Times New Roman"/>
                        </a:rPr>
                        <a:t>Acres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200" b="0" i="0" u="none" strike="noStrike">
                          <a:solidFill>
                            <a:srgbClr val="000000"/>
                          </a:solidFill>
                          <a:effectLst/>
                          <a:latin typeface="Times New Roman"/>
                        </a:rPr>
                        <a:t>Bluefield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Times New Roman"/>
                        </a:rPr>
                        <a:t>            738.00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200" b="0" i="0" u="none" strike="noStrike">
                          <a:solidFill>
                            <a:srgbClr val="000000"/>
                          </a:solidFill>
                          <a:effectLst/>
                          <a:latin typeface="Times New Roman"/>
                        </a:rPr>
                        <a:t>Islands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Times New Roman"/>
                        </a:rPr>
                        <a:t>            597.00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200" b="0" i="0" u="none" strike="noStrike">
                          <a:solidFill>
                            <a:srgbClr val="000000"/>
                          </a:solidFill>
                          <a:effectLst/>
                          <a:latin typeface="Times New Roman"/>
                        </a:rPr>
                        <a:t>Potato Creek Hatchery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Times New Roman"/>
                        </a:rPr>
                        <a:t>            224.00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200" b="0" i="0" u="none" strike="noStrike" dirty="0">
                          <a:solidFill>
                            <a:srgbClr val="000000"/>
                          </a:solidFill>
                          <a:effectLst/>
                          <a:latin typeface="Times New Roman"/>
                        </a:rPr>
                        <a:t>Hickory Top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Times New Roman"/>
                        </a:rPr>
                        <a:t>         2,355.00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200" b="0" i="0" u="none" strike="noStrike">
                          <a:solidFill>
                            <a:srgbClr val="000000"/>
                          </a:solidFill>
                          <a:effectLst/>
                          <a:latin typeface="Times New Roman"/>
                        </a:rPr>
                        <a:t>Diversion Canal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Times New Roman"/>
                        </a:rPr>
                        <a:t>            407.00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200" b="0" i="0" u="none" strike="noStrike">
                          <a:solidFill>
                            <a:srgbClr val="000000"/>
                          </a:solidFill>
                          <a:effectLst/>
                          <a:latin typeface="Times New Roman"/>
                        </a:rPr>
                        <a:t>Santee Cooper WMA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Times New Roman"/>
                        </a:rPr>
                        <a:t>         3,622.00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0025">
                <a:tc>
                  <a:txBody>
                    <a:bodyPr/>
                    <a:lstStyle/>
                    <a:p>
                      <a:pPr algn="l" fontAlgn="b"/>
                      <a:r>
                        <a:rPr lang="en-US" sz="1200" b="0" i="0" u="none" strike="noStrike">
                          <a:solidFill>
                            <a:srgbClr val="000000"/>
                          </a:solidFill>
                          <a:effectLst/>
                          <a:latin typeface="Times New Roman"/>
                        </a:rPr>
                        <a:t>Rocks Pond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Times New Roman"/>
                        </a:rPr>
                        <a:t>            480.00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200" b="0" i="0" u="none" strike="noStrike">
                          <a:solidFill>
                            <a:srgbClr val="000000"/>
                          </a:solidFill>
                          <a:effectLst/>
                          <a:latin typeface="Times New Roman"/>
                        </a:rPr>
                        <a:t>Santee Dam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Times New Roman"/>
                        </a:rPr>
                        <a:t>         1,066.00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200" b="0" i="0" u="none" strike="noStrike">
                          <a:solidFill>
                            <a:srgbClr val="000000"/>
                          </a:solidFill>
                          <a:effectLst/>
                          <a:latin typeface="Times New Roman"/>
                        </a:rPr>
                        <a:t>Mill Creek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Times New Roman"/>
                        </a:rPr>
                        <a:t>            200.00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l" fontAlgn="b"/>
                      <a:r>
                        <a:rPr lang="en-US" sz="1200" b="0" i="0" u="none" strike="noStrike">
                          <a:solidFill>
                            <a:srgbClr val="000000"/>
                          </a:solidFill>
                          <a:effectLst/>
                          <a:latin typeface="Times New Roman"/>
                        </a:rPr>
                        <a:t>Broughtons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Times New Roman"/>
                        </a:rPr>
                        <a:t>         1,115.00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l" fontAlgn="b"/>
                      <a:r>
                        <a:rPr lang="en-US" sz="1200" b="1" i="0" u="none" strike="noStrike" dirty="0">
                          <a:solidFill>
                            <a:srgbClr val="000000"/>
                          </a:solidFill>
                          <a:effectLst/>
                          <a:latin typeface="Times New Roman"/>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Times New Roman"/>
                        </a:rPr>
                        <a:t>       10,804.00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400050" y="1248459"/>
            <a:ext cx="6942926" cy="1754326"/>
          </a:xfrm>
          <a:prstGeom prst="rect">
            <a:avLst/>
          </a:prstGeom>
          <a:noFill/>
        </p:spPr>
        <p:txBody>
          <a:bodyPr wrap="none" rtlCol="0">
            <a:spAutoFit/>
          </a:bodyPr>
          <a:lstStyle/>
          <a:p>
            <a:r>
              <a:rPr lang="en-US" sz="2400" dirty="0" smtClean="0">
                <a:solidFill>
                  <a:srgbClr val="000000"/>
                </a:solidFill>
              </a:rPr>
              <a:t>Program with SCDNR: </a:t>
            </a:r>
          </a:p>
          <a:p>
            <a:pPr marL="342900" indent="-342900">
              <a:buFont typeface="Arial" panose="020B0604020202020204" pitchFamily="34" charset="0"/>
              <a:buChar char="•"/>
            </a:pPr>
            <a:r>
              <a:rPr lang="en-US" dirty="0">
                <a:solidFill>
                  <a:srgbClr val="000000"/>
                </a:solidFill>
              </a:rPr>
              <a:t>P</a:t>
            </a:r>
            <a:r>
              <a:rPr lang="en-US" dirty="0" smtClean="0">
                <a:solidFill>
                  <a:srgbClr val="000000"/>
                </a:solidFill>
              </a:rPr>
              <a:t>ublic access to hunting areas</a:t>
            </a:r>
          </a:p>
          <a:p>
            <a:pPr marL="342900" indent="-342900">
              <a:buFont typeface="Arial" panose="020B0604020202020204" pitchFamily="34" charset="0"/>
              <a:buChar char="•"/>
            </a:pPr>
            <a:r>
              <a:rPr lang="en-US" dirty="0" smtClean="0">
                <a:solidFill>
                  <a:srgbClr val="000000"/>
                </a:solidFill>
              </a:rPr>
              <a:t>General outdoor recreation – canoe trails, hiking, bird watching</a:t>
            </a:r>
          </a:p>
          <a:p>
            <a:r>
              <a:rPr lang="en-US" sz="2400" dirty="0" smtClean="0">
                <a:solidFill>
                  <a:srgbClr val="000000"/>
                </a:solidFill>
              </a:rPr>
              <a:t>19 sites </a:t>
            </a:r>
          </a:p>
          <a:p>
            <a:r>
              <a:rPr lang="en-US" sz="2400" dirty="0" smtClean="0">
                <a:solidFill>
                  <a:srgbClr val="000000"/>
                </a:solidFill>
              </a:rPr>
              <a:t>26,651 acres enrolled</a:t>
            </a:r>
            <a:endParaRPr lang="en-US" sz="2400" dirty="0">
              <a:solidFill>
                <a:srgbClr val="000000"/>
              </a:solidFill>
            </a:endParaRPr>
          </a:p>
        </p:txBody>
      </p:sp>
      <p:sp>
        <p:nvSpPr>
          <p:cNvPr id="8" name="Slide Number Placeholder 33"/>
          <p:cNvSpPr>
            <a:spLocks noGrp="1"/>
          </p:cNvSpPr>
          <p:nvPr>
            <p:ph type="sldNum" sz="quarter" idx="12"/>
          </p:nvPr>
        </p:nvSpPr>
        <p:spPr>
          <a:xfrm>
            <a:off x="6837218" y="6502019"/>
            <a:ext cx="2133600" cy="365125"/>
          </a:xfrm>
        </p:spPr>
        <p:txBody>
          <a:bodyPr/>
          <a:lstStyle/>
          <a:p>
            <a:pPr>
              <a:defRPr/>
            </a:pPr>
            <a:endParaRPr lang="en-US" dirty="0" smtClean="0"/>
          </a:p>
          <a:p>
            <a:pPr>
              <a:defRPr/>
            </a:pPr>
            <a:fld id="{AE584412-7F4F-4709-8555-B5D2E36C3DD3}" type="slidenum">
              <a:rPr lang="en-US">
                <a:solidFill>
                  <a:schemeClr val="accent1">
                    <a:lumMod val="50000"/>
                  </a:schemeClr>
                </a:solidFill>
              </a:rPr>
              <a:pPr>
                <a:defRPr/>
              </a:pPr>
              <a:t>16</a:t>
            </a:fld>
            <a:endParaRPr lang="en-US" dirty="0">
              <a:solidFill>
                <a:schemeClr val="accent1">
                  <a:lumMod val="50000"/>
                </a:schemeClr>
              </a:solidFill>
            </a:endParaRPr>
          </a:p>
        </p:txBody>
      </p:sp>
    </p:spTree>
    <p:extLst>
      <p:ext uri="{BB962C8B-B14F-4D97-AF65-F5344CB8AC3E}">
        <p14:creationId xmlns:p14="http://schemas.microsoft.com/office/powerpoint/2010/main" val="234073179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Other Recreation and </a:t>
            </a:r>
            <a:br>
              <a:rPr lang="en-US" sz="3400" dirty="0" smtClean="0"/>
            </a:br>
            <a:r>
              <a:rPr lang="en-US" sz="3400" dirty="0" smtClean="0"/>
              <a:t>Conference Facilities</a:t>
            </a:r>
            <a:endParaRPr lang="en-US" sz="3400" dirty="0"/>
          </a:p>
        </p:txBody>
      </p:sp>
      <p:sp>
        <p:nvSpPr>
          <p:cNvPr id="3" name="Content Placeholder 2"/>
          <p:cNvSpPr>
            <a:spLocks noGrp="1"/>
          </p:cNvSpPr>
          <p:nvPr>
            <p:ph idx="1"/>
          </p:nvPr>
        </p:nvSpPr>
        <p:spPr/>
        <p:txBody>
          <a:bodyPr/>
          <a:lstStyle/>
          <a:p>
            <a:pPr marL="0" indent="0">
              <a:lnSpc>
                <a:spcPct val="80000"/>
              </a:lnSpc>
              <a:buSzPct val="95000"/>
              <a:buNone/>
            </a:pPr>
            <a:endParaRPr lang="en-US" altLang="en-US" sz="2400" b="1" dirty="0" smtClean="0">
              <a:solidFill>
                <a:srgbClr val="066332"/>
              </a:solidFill>
              <a:latin typeface="Arial" panose="020B0604020202020204" pitchFamily="34" charset="0"/>
              <a:cs typeface="Arial" panose="020B0604020202020204" pitchFamily="34" charset="0"/>
            </a:endParaRPr>
          </a:p>
          <a:p>
            <a:pPr marL="0" indent="0">
              <a:lnSpc>
                <a:spcPct val="80000"/>
              </a:lnSpc>
              <a:buSzPct val="95000"/>
              <a:buNone/>
            </a:pPr>
            <a:r>
              <a:rPr lang="en-US" altLang="en-US" sz="2400" b="1" dirty="0" smtClean="0">
                <a:solidFill>
                  <a:srgbClr val="066332"/>
                </a:solidFill>
                <a:latin typeface="Arial" panose="020B0604020202020204" pitchFamily="34" charset="0"/>
                <a:cs typeface="Arial" panose="020B0604020202020204" pitchFamily="34" charset="0"/>
              </a:rPr>
              <a:t>Somerset</a:t>
            </a:r>
            <a:r>
              <a:rPr lang="en-US" altLang="en-US" sz="2400" b="1" dirty="0">
                <a:solidFill>
                  <a:srgbClr val="066332"/>
                </a:solidFill>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36 acres owned by Santee Cooper as </a:t>
            </a:r>
            <a:r>
              <a:rPr lang="en-US" altLang="en-US" sz="2400" dirty="0" smtClean="0">
                <a:latin typeface="Arial" panose="020B0604020202020204" pitchFamily="34" charset="0"/>
                <a:cs typeface="Arial" panose="020B0604020202020204" pitchFamily="34" charset="0"/>
              </a:rPr>
              <a:t>a current and retiree </a:t>
            </a:r>
            <a:r>
              <a:rPr lang="en-US" altLang="en-US" sz="2400" dirty="0">
                <a:latin typeface="Arial" panose="020B0604020202020204" pitchFamily="34" charset="0"/>
                <a:cs typeface="Arial" panose="020B0604020202020204" pitchFamily="34" charset="0"/>
              </a:rPr>
              <a:t>employee recreation facility</a:t>
            </a:r>
            <a:r>
              <a:rPr lang="en-US" altLang="en-US" sz="2400" dirty="0" smtClean="0">
                <a:latin typeface="Arial" panose="020B0604020202020204" pitchFamily="34" charset="0"/>
                <a:cs typeface="Arial" panose="020B0604020202020204" pitchFamily="34" charset="0"/>
              </a:rPr>
              <a:t>.</a:t>
            </a:r>
            <a:endParaRPr lang="en-US" altLang="en-US" sz="2400" dirty="0">
              <a:latin typeface="Arial" panose="020B0604020202020204" pitchFamily="34" charset="0"/>
              <a:cs typeface="Arial" panose="020B0604020202020204" pitchFamily="34" charset="0"/>
            </a:endParaRPr>
          </a:p>
          <a:p>
            <a:pPr marL="0" indent="0">
              <a:lnSpc>
                <a:spcPct val="80000"/>
              </a:lnSpc>
              <a:buSzPct val="95000"/>
              <a:buNone/>
            </a:pPr>
            <a:endParaRPr lang="en-US" altLang="en-US" sz="2400" dirty="0">
              <a:solidFill>
                <a:srgbClr val="066332"/>
              </a:solidFill>
              <a:latin typeface="Arial" panose="020B0604020202020204" pitchFamily="34" charset="0"/>
              <a:cs typeface="Arial" panose="020B0604020202020204" pitchFamily="34" charset="0"/>
            </a:endParaRPr>
          </a:p>
          <a:p>
            <a:pPr marL="0" indent="0">
              <a:buNone/>
            </a:pPr>
            <a:r>
              <a:rPr lang="en-US" altLang="en-US" sz="2400" b="1" dirty="0" err="1" smtClean="0">
                <a:solidFill>
                  <a:srgbClr val="066332"/>
                </a:solidFill>
                <a:latin typeface="Arial" panose="020B0604020202020204" pitchFamily="34" charset="0"/>
                <a:cs typeface="Arial" panose="020B0604020202020204" pitchFamily="34" charset="0"/>
              </a:rPr>
              <a:t>Wampee</a:t>
            </a:r>
            <a:r>
              <a:rPr lang="en-US" altLang="en-US" sz="2400" b="1" dirty="0" smtClean="0">
                <a:solidFill>
                  <a:srgbClr val="066332"/>
                </a:solidFill>
                <a:latin typeface="Arial" panose="020B0604020202020204" pitchFamily="34" charset="0"/>
                <a:cs typeface="Arial" panose="020B0604020202020204" pitchFamily="34" charset="0"/>
              </a:rPr>
              <a:t> Conference and Training Center: </a:t>
            </a:r>
            <a:r>
              <a:rPr lang="en-US" sz="2400" dirty="0" smtClean="0"/>
              <a:t>124 </a:t>
            </a:r>
            <a:r>
              <a:rPr lang="en-US" sz="2400" dirty="0"/>
              <a:t>acre complex owned and operated by Santee Cooper for board meetings, employee training, customer events, government meetings, nonprofit events and public meetings.</a:t>
            </a:r>
          </a:p>
          <a:p>
            <a:pPr marL="0" indent="0">
              <a:lnSpc>
                <a:spcPct val="80000"/>
              </a:lnSpc>
              <a:buSzPct val="95000"/>
              <a:buNone/>
            </a:pPr>
            <a:endParaRPr lang="en-US" altLang="en-US" sz="2400" dirty="0">
              <a:solidFill>
                <a:srgbClr val="066332"/>
              </a:solidFill>
              <a:latin typeface="Arial" panose="020B0604020202020204" pitchFamily="34" charset="0"/>
              <a:cs typeface="Arial" panose="020B0604020202020204" pitchFamily="34" charset="0"/>
            </a:endParaRPr>
          </a:p>
          <a:p>
            <a:pPr marL="0" indent="0">
              <a:lnSpc>
                <a:spcPct val="80000"/>
              </a:lnSpc>
              <a:buSzPct val="95000"/>
              <a:buNone/>
            </a:pPr>
            <a:r>
              <a:rPr lang="en-US" altLang="en-US" sz="2400" b="1" dirty="0">
                <a:solidFill>
                  <a:srgbClr val="066332"/>
                </a:solidFill>
                <a:latin typeface="Arial" panose="020B0604020202020204" pitchFamily="34" charset="0"/>
                <a:cs typeface="Arial" panose="020B0604020202020204" pitchFamily="34" charset="0"/>
              </a:rPr>
              <a:t>Old Santee Canal Park:  </a:t>
            </a:r>
            <a:r>
              <a:rPr lang="en-US" altLang="en-US" sz="2400" dirty="0">
                <a:latin typeface="Arial" panose="020B0604020202020204" pitchFamily="34" charset="0"/>
                <a:cs typeface="Arial" panose="020B0604020202020204" pitchFamily="34" charset="0"/>
              </a:rPr>
              <a:t>195 </a:t>
            </a:r>
            <a:r>
              <a:rPr lang="en-US" altLang="en-US" sz="2400" dirty="0" smtClean="0">
                <a:latin typeface="Arial" panose="020B0604020202020204" pitchFamily="34" charset="0"/>
                <a:cs typeface="Arial" panose="020B0604020202020204" pitchFamily="34" charset="0"/>
              </a:rPr>
              <a:t>acres owned </a:t>
            </a:r>
            <a:r>
              <a:rPr lang="en-US" altLang="en-US" sz="2400" dirty="0">
                <a:latin typeface="Arial" panose="020B0604020202020204" pitchFamily="34" charset="0"/>
                <a:cs typeface="Arial" panose="020B0604020202020204" pitchFamily="34" charset="0"/>
              </a:rPr>
              <a:t>by Santee Cooper as a </a:t>
            </a:r>
            <a:r>
              <a:rPr lang="en-US" altLang="en-US" sz="2400" dirty="0" smtClean="0">
                <a:latin typeface="Arial" panose="020B0604020202020204" pitchFamily="34" charset="0"/>
                <a:cs typeface="Arial" panose="020B0604020202020204" pitchFamily="34" charset="0"/>
              </a:rPr>
              <a:t>public park and conference center on </a:t>
            </a:r>
            <a:r>
              <a:rPr lang="en-US" altLang="en-US" sz="2400" dirty="0">
                <a:latin typeface="Arial" panose="020B0604020202020204" pitchFamily="34" charset="0"/>
                <a:cs typeface="Arial" panose="020B0604020202020204" pitchFamily="34" charset="0"/>
              </a:rPr>
              <a:t>Tail Race Canal</a:t>
            </a:r>
            <a:r>
              <a:rPr lang="en-US" altLang="en-US" sz="2400" dirty="0" smtClean="0">
                <a:latin typeface="Arial" panose="020B0604020202020204" pitchFamily="34" charset="0"/>
                <a:cs typeface="Arial" panose="020B0604020202020204" pitchFamily="34" charset="0"/>
              </a:rPr>
              <a:t>.  Santee Cooper took over park and management in 1999 from State.</a:t>
            </a:r>
            <a:endParaRPr lang="en-US" altLang="en-US" sz="2400" dirty="0">
              <a:latin typeface="Arial" panose="020B0604020202020204" pitchFamily="34" charset="0"/>
              <a:cs typeface="Arial" panose="020B0604020202020204" pitchFamily="34" charset="0"/>
            </a:endParaRPr>
          </a:p>
          <a:p>
            <a:pPr marL="0" indent="0">
              <a:lnSpc>
                <a:spcPct val="80000"/>
              </a:lnSpc>
              <a:spcBef>
                <a:spcPct val="25000"/>
              </a:spcBef>
              <a:buSzPct val="95000"/>
              <a:buNone/>
            </a:pPr>
            <a:endParaRPr lang="en-US" altLang="en-US" dirty="0"/>
          </a:p>
          <a:p>
            <a:endParaRPr lang="en-US" dirty="0"/>
          </a:p>
        </p:txBody>
      </p:sp>
      <p:sp>
        <p:nvSpPr>
          <p:cNvPr id="5" name="Slide Number Placeholder 33"/>
          <p:cNvSpPr>
            <a:spLocks noGrp="1"/>
          </p:cNvSpPr>
          <p:nvPr>
            <p:ph type="sldNum" sz="quarter" idx="12"/>
          </p:nvPr>
        </p:nvSpPr>
        <p:spPr>
          <a:xfrm>
            <a:off x="6837218" y="6502019"/>
            <a:ext cx="2133600" cy="365125"/>
          </a:xfrm>
        </p:spPr>
        <p:txBody>
          <a:bodyPr/>
          <a:lstStyle/>
          <a:p>
            <a:pPr>
              <a:defRPr/>
            </a:pPr>
            <a:endParaRPr lang="en-US" dirty="0" smtClean="0"/>
          </a:p>
          <a:p>
            <a:pPr>
              <a:defRPr/>
            </a:pPr>
            <a:fld id="{AE584412-7F4F-4709-8555-B5D2E36C3DD3}" type="slidenum">
              <a:rPr lang="en-US">
                <a:solidFill>
                  <a:schemeClr val="accent1">
                    <a:lumMod val="50000"/>
                  </a:schemeClr>
                </a:solidFill>
              </a:rPr>
              <a:pPr>
                <a:defRPr/>
              </a:pPr>
              <a:t>17</a:t>
            </a:fld>
            <a:endParaRPr lang="en-US" dirty="0">
              <a:solidFill>
                <a:schemeClr val="accent1">
                  <a:lumMod val="50000"/>
                </a:schemeClr>
              </a:solidFill>
            </a:endParaRPr>
          </a:p>
        </p:txBody>
      </p:sp>
    </p:spTree>
    <p:extLst>
      <p:ext uri="{BB962C8B-B14F-4D97-AF65-F5344CB8AC3E}">
        <p14:creationId xmlns:p14="http://schemas.microsoft.com/office/powerpoint/2010/main" val="65184919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idx="4294967295"/>
          </p:nvPr>
        </p:nvSpPr>
        <p:spPr>
          <a:xfrm>
            <a:off x="159488" y="0"/>
            <a:ext cx="8984512" cy="1143000"/>
          </a:xfrm>
        </p:spPr>
        <p:txBody>
          <a:bodyPr/>
          <a:lstStyle/>
          <a:p>
            <a:pPr algn="l"/>
            <a:r>
              <a:rPr lang="en-US" altLang="en-US" sz="2800" dirty="0" smtClean="0">
                <a:latin typeface="Arial" charset="0"/>
                <a:cs typeface="Arial" charset="0"/>
              </a:rPr>
              <a:t>Economic Development Sites</a:t>
            </a:r>
            <a:br>
              <a:rPr lang="en-US" altLang="en-US" sz="2800" dirty="0" smtClean="0">
                <a:latin typeface="Arial" charset="0"/>
                <a:cs typeface="Arial" charset="0"/>
              </a:rPr>
            </a:br>
            <a:r>
              <a:rPr lang="en-US" altLang="en-US" sz="2400" dirty="0" smtClean="0">
                <a:latin typeface="Arial" charset="0"/>
                <a:cs typeface="Arial" charset="0"/>
              </a:rPr>
              <a:t>5 sites, 4243 acres</a:t>
            </a:r>
          </a:p>
        </p:txBody>
      </p:sp>
      <p:graphicFrame>
        <p:nvGraphicFramePr>
          <p:cNvPr id="3" name="Table 2"/>
          <p:cNvGraphicFramePr>
            <a:graphicFrameLocks noGrp="1"/>
          </p:cNvGraphicFramePr>
          <p:nvPr>
            <p:extLst>
              <p:ext uri="{D42A27DB-BD31-4B8C-83A1-F6EECF244321}">
                <p14:modId xmlns:p14="http://schemas.microsoft.com/office/powerpoint/2010/main" val="1369059609"/>
              </p:ext>
            </p:extLst>
          </p:nvPr>
        </p:nvGraphicFramePr>
        <p:xfrm>
          <a:off x="978407" y="1801369"/>
          <a:ext cx="7077457" cy="3282694"/>
        </p:xfrm>
        <a:graphic>
          <a:graphicData uri="http://schemas.openxmlformats.org/drawingml/2006/table">
            <a:tbl>
              <a:tblPr/>
              <a:tblGrid>
                <a:gridCol w="3871579"/>
                <a:gridCol w="1646735"/>
                <a:gridCol w="1559143"/>
              </a:tblGrid>
              <a:tr h="557929">
                <a:tc>
                  <a:txBody>
                    <a:bodyPr/>
                    <a:lstStyle/>
                    <a:p>
                      <a:pPr algn="ctr" fontAlgn="b"/>
                      <a:r>
                        <a:rPr lang="en-US" sz="2800" b="1" i="0" u="none" strike="noStrike" dirty="0">
                          <a:solidFill>
                            <a:srgbClr val="000000"/>
                          </a:solidFill>
                          <a:effectLst/>
                          <a:latin typeface="Calibri"/>
                        </a:rPr>
                        <a:t>Site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800" b="1" i="0" u="none" strike="noStrike" dirty="0">
                          <a:solidFill>
                            <a:srgbClr val="000000"/>
                          </a:solidFill>
                          <a:effectLst/>
                          <a:latin typeface="Calibri"/>
                        </a:rPr>
                        <a:t>County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800" b="1" i="0" u="none" strike="noStrike" dirty="0">
                          <a:solidFill>
                            <a:srgbClr val="000000"/>
                          </a:solidFill>
                          <a:effectLst/>
                          <a:latin typeface="Calibri"/>
                        </a:rPr>
                        <a:t>Acreage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544953">
                <a:tc>
                  <a:txBody>
                    <a:bodyPr/>
                    <a:lstStyle/>
                    <a:p>
                      <a:pPr algn="l" fontAlgn="b"/>
                      <a:r>
                        <a:rPr lang="en-US" sz="2400" b="0" i="0" u="none" strike="noStrike" dirty="0">
                          <a:solidFill>
                            <a:srgbClr val="000000"/>
                          </a:solidFill>
                          <a:effectLst/>
                          <a:latin typeface="Calibri"/>
                        </a:rPr>
                        <a:t>Camp Hall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a:rPr>
                        <a:t>Berkeley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a:rPr>
                        <a:t>3,984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4953">
                <a:tc>
                  <a:txBody>
                    <a:bodyPr/>
                    <a:lstStyle/>
                    <a:p>
                      <a:pPr algn="l" fontAlgn="b"/>
                      <a:r>
                        <a:rPr lang="en-US" sz="2400" b="0" i="0" u="none" strike="noStrike" dirty="0">
                          <a:solidFill>
                            <a:srgbClr val="000000"/>
                          </a:solidFill>
                          <a:effectLst/>
                          <a:latin typeface="Calibri"/>
                        </a:rPr>
                        <a:t>Jefferies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a:rPr>
                        <a:t>Berkeley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4953">
                <a:tc>
                  <a:txBody>
                    <a:bodyPr/>
                    <a:lstStyle/>
                    <a:p>
                      <a:pPr algn="l" fontAlgn="b"/>
                      <a:r>
                        <a:rPr lang="en-US" sz="2400" b="0" i="0" u="none" strike="noStrike">
                          <a:solidFill>
                            <a:srgbClr val="000000"/>
                          </a:solidFill>
                          <a:effectLst/>
                          <a:latin typeface="Calibri"/>
                        </a:rPr>
                        <a:t>Ascott Valley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Calibri"/>
                        </a:rPr>
                        <a:t>Horry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a:rPr>
                        <a:t>117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4953">
                <a:tc>
                  <a:txBody>
                    <a:bodyPr/>
                    <a:lstStyle/>
                    <a:p>
                      <a:pPr algn="l" fontAlgn="b"/>
                      <a:r>
                        <a:rPr lang="en-US" sz="2400" b="0" i="0" u="none" strike="noStrike">
                          <a:solidFill>
                            <a:srgbClr val="000000"/>
                          </a:solidFill>
                          <a:effectLst/>
                          <a:latin typeface="Calibri"/>
                        </a:rPr>
                        <a:t>Grainger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a:rPr>
                        <a:t>Horry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4953">
                <a:tc>
                  <a:txBody>
                    <a:bodyPr/>
                    <a:lstStyle/>
                    <a:p>
                      <a:pPr algn="l" fontAlgn="b"/>
                      <a:r>
                        <a:rPr lang="en-US" sz="2400" b="0" i="0" u="none" strike="noStrike">
                          <a:solidFill>
                            <a:srgbClr val="000000"/>
                          </a:solidFill>
                          <a:effectLst/>
                          <a:latin typeface="Calibri"/>
                        </a:rPr>
                        <a:t>Loris Commerce Park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a:rPr>
                        <a:t>Horry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Slide Number Placeholder 33"/>
          <p:cNvSpPr>
            <a:spLocks noGrp="1"/>
          </p:cNvSpPr>
          <p:nvPr>
            <p:ph type="sldNum" sz="quarter" idx="12"/>
          </p:nvPr>
        </p:nvSpPr>
        <p:spPr>
          <a:xfrm>
            <a:off x="6837218" y="6502019"/>
            <a:ext cx="2133600" cy="365125"/>
          </a:xfrm>
        </p:spPr>
        <p:txBody>
          <a:bodyPr/>
          <a:lstStyle/>
          <a:p>
            <a:pPr>
              <a:defRPr/>
            </a:pPr>
            <a:endParaRPr lang="en-US" dirty="0" smtClean="0"/>
          </a:p>
          <a:p>
            <a:pPr>
              <a:defRPr/>
            </a:pPr>
            <a:fld id="{AE584412-7F4F-4709-8555-B5D2E36C3DD3}" type="slidenum">
              <a:rPr lang="en-US">
                <a:solidFill>
                  <a:schemeClr val="accent1">
                    <a:lumMod val="50000"/>
                  </a:schemeClr>
                </a:solidFill>
              </a:rPr>
              <a:pPr>
                <a:defRPr/>
              </a:pPr>
              <a:t>18</a:t>
            </a:fld>
            <a:endParaRPr lang="en-US" dirty="0">
              <a:solidFill>
                <a:schemeClr val="accent1">
                  <a:lumMod val="50000"/>
                </a:schemeClr>
              </a:solidFill>
            </a:endParaRPr>
          </a:p>
        </p:txBody>
      </p:sp>
    </p:spTree>
    <p:extLst>
      <p:ext uri="{BB962C8B-B14F-4D97-AF65-F5344CB8AC3E}">
        <p14:creationId xmlns:p14="http://schemas.microsoft.com/office/powerpoint/2010/main" val="238854124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a:xfrm>
            <a:off x="228600" y="434975"/>
            <a:ext cx="6988175" cy="1066800"/>
          </a:xfrm>
        </p:spPr>
        <p:txBody>
          <a:bodyPr/>
          <a:lstStyle/>
          <a:p>
            <a:r>
              <a:rPr lang="en-US" altLang="en-US" sz="3200" smtClean="0">
                <a:ea typeface="ＭＳ Ｐゴシック" pitchFamily="34" charset="-128"/>
                <a:cs typeface="Garamond" pitchFamily="18" charset="0"/>
              </a:rPr>
              <a:t>Impact to State Since 2012</a:t>
            </a:r>
            <a:r>
              <a:rPr lang="en-US" altLang="en-US" smtClean="0">
                <a:latin typeface="Garamond" pitchFamily="18" charset="0"/>
                <a:ea typeface="ＭＳ Ｐゴシック" pitchFamily="34" charset="-128"/>
                <a:cs typeface="Garamond" pitchFamily="18" charset="0"/>
              </a:rPr>
              <a:t/>
            </a:r>
            <a:br>
              <a:rPr lang="en-US" altLang="en-US" smtClean="0">
                <a:latin typeface="Garamond" pitchFamily="18" charset="0"/>
                <a:ea typeface="ＭＳ Ｐゴシック" pitchFamily="34" charset="-128"/>
                <a:cs typeface="Garamond" pitchFamily="18" charset="0"/>
              </a:rPr>
            </a:br>
            <a:endParaRPr lang="en-US" altLang="en-US" smtClean="0">
              <a:latin typeface="Garamond" pitchFamily="18" charset="0"/>
              <a:ea typeface="ＭＳ Ｐゴシック" pitchFamily="34" charset="-128"/>
              <a:cs typeface="Garamond" pitchFamily="18" charset="0"/>
            </a:endParaRPr>
          </a:p>
        </p:txBody>
      </p:sp>
      <p:sp>
        <p:nvSpPr>
          <p:cNvPr id="13315" name="Rectangle 3"/>
          <p:cNvSpPr>
            <a:spLocks noGrp="1"/>
          </p:cNvSpPr>
          <p:nvPr>
            <p:ph type="body" idx="4294967295"/>
          </p:nvPr>
        </p:nvSpPr>
        <p:spPr>
          <a:xfrm>
            <a:off x="320675" y="1258888"/>
            <a:ext cx="8229600" cy="5430837"/>
          </a:xfrm>
        </p:spPr>
        <p:txBody>
          <a:bodyPr/>
          <a:lstStyle/>
          <a:p>
            <a:pPr marL="857250" lvl="2" indent="0">
              <a:lnSpc>
                <a:spcPct val="90000"/>
              </a:lnSpc>
              <a:buFontTx/>
              <a:buNone/>
            </a:pPr>
            <a:endParaRPr lang="en-US" altLang="en-US" sz="1200" dirty="0" smtClean="0">
              <a:ea typeface="ＭＳ Ｐゴシック" pitchFamily="34" charset="-128"/>
            </a:endParaRPr>
          </a:p>
          <a:p>
            <a:pPr>
              <a:buFont typeface="Wingdings" pitchFamily="2" charset="2"/>
              <a:buChar char="Ø"/>
            </a:pPr>
            <a:r>
              <a:rPr lang="en-US" altLang="en-US" sz="2400" dirty="0" smtClean="0">
                <a:ea typeface="Geneva"/>
                <a:cs typeface="Geneva"/>
              </a:rPr>
              <a:t>Economic Development Grants - $40 million</a:t>
            </a:r>
          </a:p>
          <a:p>
            <a:pPr>
              <a:buFont typeface="Wingdings" pitchFamily="2" charset="2"/>
              <a:buChar char="Ø"/>
            </a:pPr>
            <a:endParaRPr lang="en-US" altLang="en-US" sz="2400" dirty="0" smtClean="0">
              <a:ea typeface="Geneva"/>
              <a:cs typeface="Geneva"/>
            </a:endParaRPr>
          </a:p>
          <a:p>
            <a:pPr>
              <a:buFont typeface="Wingdings" pitchFamily="2" charset="2"/>
              <a:buChar char="Ø"/>
            </a:pPr>
            <a:r>
              <a:rPr lang="en-US" altLang="en-US" sz="2400" dirty="0" smtClean="0">
                <a:ea typeface="Geneva"/>
                <a:cs typeface="Geneva"/>
              </a:rPr>
              <a:t>Economic Development Loans - $93 million</a:t>
            </a:r>
          </a:p>
          <a:p>
            <a:pPr>
              <a:buFont typeface="Wingdings" pitchFamily="2" charset="2"/>
              <a:buChar char="Ø"/>
            </a:pPr>
            <a:endParaRPr lang="en-US" altLang="en-US" sz="2400" dirty="0" smtClean="0">
              <a:ea typeface="Geneva"/>
              <a:cs typeface="Geneva"/>
            </a:endParaRPr>
          </a:p>
          <a:p>
            <a:pPr>
              <a:buFont typeface="Wingdings" pitchFamily="2" charset="2"/>
              <a:buChar char="Ø"/>
            </a:pPr>
            <a:r>
              <a:rPr lang="en-US" altLang="en-US" sz="2400" dirty="0" smtClean="0">
                <a:ea typeface="Geneva"/>
                <a:cs typeface="Geneva"/>
              </a:rPr>
              <a:t>Jobs Created – 30,457</a:t>
            </a:r>
          </a:p>
          <a:p>
            <a:pPr>
              <a:buFont typeface="Wingdings" pitchFamily="2" charset="2"/>
              <a:buChar char="Ø"/>
            </a:pPr>
            <a:endParaRPr lang="en-US" altLang="en-US" sz="2400" dirty="0" smtClean="0">
              <a:ea typeface="Geneva"/>
              <a:cs typeface="Geneva"/>
            </a:endParaRPr>
          </a:p>
          <a:p>
            <a:pPr>
              <a:buFont typeface="Wingdings" pitchFamily="2" charset="2"/>
              <a:buChar char="Ø"/>
            </a:pPr>
            <a:r>
              <a:rPr lang="en-US" altLang="en-US" sz="2400" dirty="0" smtClean="0">
                <a:ea typeface="Geneva"/>
                <a:cs typeface="Geneva"/>
              </a:rPr>
              <a:t>Capital Investment attracted to State - $7 billion</a:t>
            </a:r>
          </a:p>
          <a:p>
            <a:pPr marL="857250" lvl="2" indent="0">
              <a:lnSpc>
                <a:spcPct val="90000"/>
              </a:lnSpc>
              <a:buFontTx/>
              <a:buNone/>
            </a:pPr>
            <a:endParaRPr lang="en-US" altLang="en-US" sz="1400" dirty="0" smtClean="0">
              <a:ea typeface="ＭＳ Ｐゴシック" pitchFamily="34" charset="-128"/>
            </a:endParaRPr>
          </a:p>
        </p:txBody>
      </p:sp>
      <p:sp>
        <p:nvSpPr>
          <p:cNvPr id="5" name="Slide Number Placeholder 33"/>
          <p:cNvSpPr>
            <a:spLocks noGrp="1"/>
          </p:cNvSpPr>
          <p:nvPr>
            <p:ph type="sldNum" sz="quarter" idx="12"/>
          </p:nvPr>
        </p:nvSpPr>
        <p:spPr>
          <a:xfrm>
            <a:off x="6837218" y="6502019"/>
            <a:ext cx="2133600" cy="365125"/>
          </a:xfrm>
        </p:spPr>
        <p:txBody>
          <a:bodyPr/>
          <a:lstStyle/>
          <a:p>
            <a:pPr>
              <a:defRPr/>
            </a:pPr>
            <a:endParaRPr lang="en-US" dirty="0" smtClean="0"/>
          </a:p>
          <a:p>
            <a:pPr>
              <a:defRPr/>
            </a:pPr>
            <a:fld id="{AE584412-7F4F-4709-8555-B5D2E36C3DD3}" type="slidenum">
              <a:rPr lang="en-US">
                <a:solidFill>
                  <a:schemeClr val="accent1">
                    <a:lumMod val="50000"/>
                  </a:schemeClr>
                </a:solidFill>
              </a:rPr>
              <a:pPr>
                <a:defRPr/>
              </a:pPr>
              <a:t>19</a:t>
            </a:fld>
            <a:endParaRPr lang="en-US" dirty="0">
              <a:solidFill>
                <a:schemeClr val="accent1">
                  <a:lumMod val="50000"/>
                </a:schemeClr>
              </a:solidFill>
            </a:endParaRPr>
          </a:p>
        </p:txBody>
      </p:sp>
    </p:spTree>
    <p:extLst>
      <p:ext uri="{BB962C8B-B14F-4D97-AF65-F5344CB8AC3E}">
        <p14:creationId xmlns:p14="http://schemas.microsoft.com/office/powerpoint/2010/main" val="404217303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005" y="0"/>
            <a:ext cx="7772400" cy="1143000"/>
          </a:xfrm>
        </p:spPr>
        <p:txBody>
          <a:bodyPr/>
          <a:lstStyle/>
          <a:p>
            <a:r>
              <a:rPr lang="en-US" sz="3600" dirty="0" smtClean="0"/>
              <a:t>Agenda</a:t>
            </a:r>
            <a:endParaRPr lang="en-US" sz="3600" dirty="0"/>
          </a:p>
        </p:txBody>
      </p:sp>
      <p:sp>
        <p:nvSpPr>
          <p:cNvPr id="4" name="TextBox 3"/>
          <p:cNvSpPr txBox="1"/>
          <p:nvPr/>
        </p:nvSpPr>
        <p:spPr>
          <a:xfrm>
            <a:off x="467833" y="1329070"/>
            <a:ext cx="8144539" cy="3582519"/>
          </a:xfrm>
          <a:prstGeom prst="rect">
            <a:avLst/>
          </a:prstGeom>
          <a:noFill/>
        </p:spPr>
        <p:txBody>
          <a:bodyPr wrap="square" rtlCol="0">
            <a:spAutoFit/>
          </a:bodyPr>
          <a:lstStyle/>
          <a:p>
            <a:pPr marL="685800" indent="-685800">
              <a:spcBef>
                <a:spcPct val="20000"/>
              </a:spcBef>
              <a:buFont typeface="Wingdings" panose="05000000000000000000" pitchFamily="2" charset="2"/>
              <a:buChar char="Ø"/>
            </a:pPr>
            <a:r>
              <a:rPr lang="en-US" sz="2400" dirty="0">
                <a:solidFill>
                  <a:srgbClr val="066332"/>
                </a:solidFill>
                <a:latin typeface="Arial" panose="020B0604020202020204" pitchFamily="34" charset="0"/>
                <a:ea typeface="Geneva" charset="-128"/>
                <a:cs typeface="Arial" panose="020B0604020202020204" pitchFamily="34" charset="0"/>
              </a:rPr>
              <a:t>Santee Cooper Overview</a:t>
            </a:r>
          </a:p>
          <a:p>
            <a:pPr marL="685800" indent="-685800">
              <a:spcBef>
                <a:spcPct val="20000"/>
              </a:spcBef>
              <a:buFont typeface="Wingdings" panose="05000000000000000000" pitchFamily="2" charset="2"/>
              <a:buChar char="Ø"/>
            </a:pPr>
            <a:r>
              <a:rPr lang="en-US" sz="2400" dirty="0">
                <a:solidFill>
                  <a:srgbClr val="066332"/>
                </a:solidFill>
                <a:latin typeface="Arial" panose="020B0604020202020204" pitchFamily="34" charset="0"/>
                <a:ea typeface="Geneva" charset="-128"/>
                <a:cs typeface="Arial" panose="020B0604020202020204" pitchFamily="34" charset="0"/>
              </a:rPr>
              <a:t>Current and Historical Financial </a:t>
            </a:r>
            <a:r>
              <a:rPr lang="en-US" sz="2400" dirty="0" smtClean="0">
                <a:solidFill>
                  <a:srgbClr val="066332"/>
                </a:solidFill>
                <a:latin typeface="Arial" panose="020B0604020202020204" pitchFamily="34" charset="0"/>
                <a:ea typeface="Geneva" charset="-128"/>
                <a:cs typeface="Arial" panose="020B0604020202020204" pitchFamily="34" charset="0"/>
              </a:rPr>
              <a:t>Position</a:t>
            </a:r>
          </a:p>
          <a:p>
            <a:pPr marL="685800" indent="-685800">
              <a:spcBef>
                <a:spcPct val="20000"/>
              </a:spcBef>
              <a:buFont typeface="Wingdings" panose="05000000000000000000" pitchFamily="2" charset="2"/>
              <a:buChar char="Ø"/>
            </a:pPr>
            <a:r>
              <a:rPr lang="en-US" sz="2400" dirty="0" smtClean="0">
                <a:solidFill>
                  <a:srgbClr val="066332"/>
                </a:solidFill>
                <a:latin typeface="Arial" panose="020B0604020202020204" pitchFamily="34" charset="0"/>
                <a:ea typeface="Geneva" charset="-128"/>
                <a:cs typeface="Arial" panose="020B0604020202020204" pitchFamily="34" charset="0"/>
              </a:rPr>
              <a:t>Cost </a:t>
            </a:r>
            <a:r>
              <a:rPr lang="en-US" sz="2400" dirty="0">
                <a:solidFill>
                  <a:srgbClr val="066332"/>
                </a:solidFill>
                <a:latin typeface="Arial" panose="020B0604020202020204" pitchFamily="34" charset="0"/>
                <a:ea typeface="Geneva" charset="-128"/>
                <a:cs typeface="Arial" panose="020B0604020202020204" pitchFamily="34" charset="0"/>
              </a:rPr>
              <a:t>Components</a:t>
            </a:r>
          </a:p>
          <a:p>
            <a:pPr marL="685800" indent="-685800">
              <a:spcBef>
                <a:spcPct val="20000"/>
              </a:spcBef>
              <a:buFont typeface="Wingdings" panose="05000000000000000000" pitchFamily="2" charset="2"/>
              <a:buChar char="Ø"/>
            </a:pPr>
            <a:r>
              <a:rPr lang="en-US" sz="2400" dirty="0">
                <a:solidFill>
                  <a:srgbClr val="066332"/>
                </a:solidFill>
                <a:latin typeface="Arial" panose="020B0604020202020204" pitchFamily="34" charset="0"/>
                <a:ea typeface="Geneva" charset="-128"/>
                <a:cs typeface="Arial" panose="020B0604020202020204" pitchFamily="34" charset="0"/>
              </a:rPr>
              <a:t>Customer </a:t>
            </a:r>
            <a:r>
              <a:rPr lang="en-US" sz="2400" dirty="0" smtClean="0">
                <a:solidFill>
                  <a:srgbClr val="066332"/>
                </a:solidFill>
                <a:latin typeface="Arial" panose="020B0604020202020204" pitchFamily="34" charset="0"/>
                <a:ea typeface="Geneva" charset="-128"/>
                <a:cs typeface="Arial" panose="020B0604020202020204" pitchFamily="34" charset="0"/>
              </a:rPr>
              <a:t>Rates</a:t>
            </a:r>
          </a:p>
          <a:p>
            <a:pPr marL="685800" indent="-685800">
              <a:spcBef>
                <a:spcPct val="20000"/>
              </a:spcBef>
              <a:buFont typeface="Wingdings" panose="05000000000000000000" pitchFamily="2" charset="2"/>
              <a:buChar char="Ø"/>
            </a:pPr>
            <a:r>
              <a:rPr lang="en-US" sz="2400" dirty="0">
                <a:solidFill>
                  <a:srgbClr val="066332"/>
                </a:solidFill>
                <a:latin typeface="Arial" panose="020B0604020202020204" pitchFamily="34" charset="0"/>
                <a:ea typeface="Geneva" charset="-128"/>
                <a:cs typeface="Arial" panose="020B0604020202020204" pitchFamily="34" charset="0"/>
              </a:rPr>
              <a:t>Coordination </a:t>
            </a:r>
            <a:r>
              <a:rPr lang="en-US" sz="2400" dirty="0" smtClean="0">
                <a:solidFill>
                  <a:srgbClr val="066332"/>
                </a:solidFill>
                <a:latin typeface="Arial" panose="020B0604020202020204" pitchFamily="34" charset="0"/>
                <a:ea typeface="Geneva" charset="-128"/>
                <a:cs typeface="Arial" panose="020B0604020202020204" pitchFamily="34" charset="0"/>
              </a:rPr>
              <a:t> Agreement</a:t>
            </a:r>
            <a:endParaRPr lang="en-US" sz="2400" dirty="0">
              <a:solidFill>
                <a:srgbClr val="066332"/>
              </a:solidFill>
              <a:latin typeface="Arial" panose="020B0604020202020204" pitchFamily="34" charset="0"/>
              <a:ea typeface="Geneva" charset="-128"/>
              <a:cs typeface="Arial" panose="020B0604020202020204" pitchFamily="34" charset="0"/>
            </a:endParaRPr>
          </a:p>
          <a:p>
            <a:pPr marL="685800" indent="-685800">
              <a:spcBef>
                <a:spcPct val="20000"/>
              </a:spcBef>
              <a:buFont typeface="Wingdings" panose="05000000000000000000" pitchFamily="2" charset="2"/>
              <a:buChar char="Ø"/>
            </a:pPr>
            <a:r>
              <a:rPr lang="en-US" sz="2400" dirty="0">
                <a:solidFill>
                  <a:srgbClr val="066332"/>
                </a:solidFill>
                <a:latin typeface="Arial" panose="020B0604020202020204" pitchFamily="34" charset="0"/>
                <a:ea typeface="Geneva" charset="-128"/>
                <a:cs typeface="Arial" panose="020B0604020202020204" pitchFamily="34" charset="0"/>
              </a:rPr>
              <a:t>Projected Financials</a:t>
            </a:r>
          </a:p>
          <a:p>
            <a:pPr marL="685800" indent="-685800">
              <a:spcBef>
                <a:spcPct val="20000"/>
              </a:spcBef>
              <a:buFont typeface="Wingdings" panose="05000000000000000000" pitchFamily="2" charset="2"/>
              <a:buChar char="Ø"/>
            </a:pPr>
            <a:r>
              <a:rPr lang="en-US" sz="2400" dirty="0">
                <a:solidFill>
                  <a:srgbClr val="066332"/>
                </a:solidFill>
                <a:latin typeface="Arial" panose="020B0604020202020204" pitchFamily="34" charset="0"/>
                <a:ea typeface="Geneva" charset="-128"/>
                <a:cs typeface="Arial" panose="020B0604020202020204" pitchFamily="34" charset="0"/>
              </a:rPr>
              <a:t>Legal Matters and Nuclear </a:t>
            </a:r>
            <a:r>
              <a:rPr lang="en-US" sz="2400" dirty="0" smtClean="0">
                <a:solidFill>
                  <a:srgbClr val="066332"/>
                </a:solidFill>
                <a:latin typeface="Arial" panose="020B0604020202020204" pitchFamily="34" charset="0"/>
                <a:ea typeface="Geneva" charset="-128"/>
                <a:cs typeface="Arial" panose="020B0604020202020204" pitchFamily="34" charset="0"/>
              </a:rPr>
              <a:t>Project</a:t>
            </a:r>
            <a:endParaRPr lang="en-US" sz="2400" dirty="0" smtClean="0">
              <a:solidFill>
                <a:srgbClr val="FF3300"/>
              </a:solidFill>
              <a:latin typeface="Arial" panose="020B0604020202020204" pitchFamily="34" charset="0"/>
              <a:ea typeface="Geneva" charset="-128"/>
              <a:cs typeface="Arial" panose="020B0604020202020204" pitchFamily="34" charset="0"/>
            </a:endParaRPr>
          </a:p>
          <a:p>
            <a:endParaRPr lang="en-US" dirty="0" smtClean="0"/>
          </a:p>
          <a:p>
            <a:pPr marL="171450" indent="-171450">
              <a:buFont typeface="Arial" panose="020B0604020202020204" pitchFamily="34" charset="0"/>
              <a:buChar char="•"/>
            </a:pPr>
            <a:endParaRPr lang="en-US" dirty="0"/>
          </a:p>
        </p:txBody>
      </p:sp>
      <p:sp>
        <p:nvSpPr>
          <p:cNvPr id="6" name="Slide Number Placeholder 33"/>
          <p:cNvSpPr txBox="1">
            <a:spLocks/>
          </p:cNvSpPr>
          <p:nvPr/>
        </p:nvSpPr>
        <p:spPr>
          <a:xfrm>
            <a:off x="6837218" y="6492875"/>
            <a:ext cx="2133600" cy="365125"/>
          </a:xfrm>
          <a:prstGeom prst="rect">
            <a:avLst/>
          </a:prstGeom>
        </p:spPr>
        <p:txBody>
          <a:bodyPr/>
          <a:lstStyle>
            <a:defPPr>
              <a:defRPr lang="en-US"/>
            </a:defPPr>
            <a:lvl1pPr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1pPr>
            <a:lvl2pPr marL="4572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2pPr>
            <a:lvl3pPr marL="9144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3pPr>
            <a:lvl4pPr marL="13716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4pPr>
            <a:lvl5pPr marL="18288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5pPr>
            <a:lvl6pPr marL="2286000" algn="l" defTabSz="914400" rtl="0" eaLnBrk="1" latinLnBrk="0" hangingPunct="1">
              <a:defRPr sz="1000" b="1" kern="1200">
                <a:solidFill>
                  <a:schemeClr val="tx1"/>
                </a:solidFill>
                <a:latin typeface="Arial" charset="0"/>
                <a:ea typeface="ＭＳ Ｐゴシック" charset="-128"/>
                <a:cs typeface="+mn-cs"/>
              </a:defRPr>
            </a:lvl6pPr>
            <a:lvl7pPr marL="2743200" algn="l" defTabSz="914400" rtl="0" eaLnBrk="1" latinLnBrk="0" hangingPunct="1">
              <a:defRPr sz="1000" b="1" kern="1200">
                <a:solidFill>
                  <a:schemeClr val="tx1"/>
                </a:solidFill>
                <a:latin typeface="Arial" charset="0"/>
                <a:ea typeface="ＭＳ Ｐゴシック" charset="-128"/>
                <a:cs typeface="+mn-cs"/>
              </a:defRPr>
            </a:lvl7pPr>
            <a:lvl8pPr marL="3200400" algn="l" defTabSz="914400" rtl="0" eaLnBrk="1" latinLnBrk="0" hangingPunct="1">
              <a:defRPr sz="1000" b="1" kern="1200">
                <a:solidFill>
                  <a:schemeClr val="tx1"/>
                </a:solidFill>
                <a:latin typeface="Arial" charset="0"/>
                <a:ea typeface="ＭＳ Ｐゴシック" charset="-128"/>
                <a:cs typeface="+mn-cs"/>
              </a:defRPr>
            </a:lvl8pPr>
            <a:lvl9pPr marL="3657600" algn="l" defTabSz="914400" rtl="0" eaLnBrk="1" latinLnBrk="0" hangingPunct="1">
              <a:defRPr sz="1000" b="1" kern="1200">
                <a:solidFill>
                  <a:schemeClr val="tx1"/>
                </a:solidFill>
                <a:latin typeface="Arial" charset="0"/>
                <a:ea typeface="ＭＳ Ｐゴシック" charset="-128"/>
                <a:cs typeface="+mn-cs"/>
              </a:defRPr>
            </a:lvl9pPr>
          </a:lstStyle>
          <a:p>
            <a:pPr algn="r">
              <a:defRPr/>
            </a:pPr>
            <a:endParaRPr lang="en-US" sz="800" dirty="0" smtClean="0"/>
          </a:p>
          <a:p>
            <a:pPr algn="r" eaLnBrk="1" hangingPunct="1">
              <a:spcBef>
                <a:spcPct val="0"/>
              </a:spcBef>
              <a:defRPr/>
            </a:pPr>
            <a:fld id="{AE584412-7F4F-4709-8555-B5D2E36C3DD3}" type="slidenum">
              <a:rPr lang="en-US" sz="800" b="0">
                <a:solidFill>
                  <a:schemeClr val="accent1">
                    <a:lumMod val="50000"/>
                  </a:schemeClr>
                </a:solidFill>
                <a:latin typeface="Helvetica" charset="0"/>
                <a:ea typeface="ヒラギノ角ゴ Pro W3" charset="-128"/>
              </a:rPr>
              <a:pPr algn="r" eaLnBrk="1" hangingPunct="1">
                <a:spcBef>
                  <a:spcPct val="0"/>
                </a:spcBef>
                <a:defRPr/>
              </a:pPr>
              <a:t>2</a:t>
            </a:fld>
            <a:endParaRPr lang="en-US" sz="800" b="0" dirty="0">
              <a:solidFill>
                <a:schemeClr val="accent1">
                  <a:lumMod val="50000"/>
                </a:schemeClr>
              </a:solidFill>
              <a:latin typeface="Helvetica" charset="0"/>
              <a:ea typeface="ヒラギノ角ゴ Pro W3" charset="-128"/>
            </a:endParaRPr>
          </a:p>
        </p:txBody>
      </p:sp>
    </p:spTree>
    <p:extLst>
      <p:ext uri="{BB962C8B-B14F-4D97-AF65-F5344CB8AC3E}">
        <p14:creationId xmlns:p14="http://schemas.microsoft.com/office/powerpoint/2010/main" val="4021247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idx="4294967295"/>
          </p:nvPr>
        </p:nvSpPr>
        <p:spPr>
          <a:xfrm>
            <a:off x="228600" y="434975"/>
            <a:ext cx="6988175" cy="1066800"/>
          </a:xfrm>
        </p:spPr>
        <p:txBody>
          <a:bodyPr/>
          <a:lstStyle/>
          <a:p>
            <a:r>
              <a:rPr lang="en-US" altLang="en-US" sz="3200" smtClean="0">
                <a:ea typeface="Geneva"/>
                <a:cs typeface="Geneva"/>
              </a:rPr>
              <a:t>2017 Highlights</a:t>
            </a:r>
            <a:r>
              <a:rPr lang="en-US" altLang="en-US" smtClean="0">
                <a:latin typeface="Garamond" pitchFamily="18" charset="0"/>
                <a:ea typeface="ＭＳ Ｐゴシック" pitchFamily="34" charset="-128"/>
                <a:cs typeface="Garamond" pitchFamily="18" charset="0"/>
              </a:rPr>
              <a:t/>
            </a:r>
            <a:br>
              <a:rPr lang="en-US" altLang="en-US" smtClean="0">
                <a:latin typeface="Garamond" pitchFamily="18" charset="0"/>
                <a:ea typeface="ＭＳ Ｐゴシック" pitchFamily="34" charset="-128"/>
                <a:cs typeface="Garamond" pitchFamily="18" charset="0"/>
              </a:rPr>
            </a:br>
            <a:endParaRPr lang="en-US" altLang="en-US" smtClean="0">
              <a:latin typeface="Garamond" pitchFamily="18" charset="0"/>
              <a:ea typeface="ＭＳ Ｐゴシック" pitchFamily="34" charset="-128"/>
              <a:cs typeface="Garamond" pitchFamily="18" charset="0"/>
            </a:endParaRPr>
          </a:p>
        </p:txBody>
      </p:sp>
      <p:sp>
        <p:nvSpPr>
          <p:cNvPr id="14340" name="Rectangle 3"/>
          <p:cNvSpPr>
            <a:spLocks noGrp="1"/>
          </p:cNvSpPr>
          <p:nvPr>
            <p:ph type="body" idx="4294967295"/>
          </p:nvPr>
        </p:nvSpPr>
        <p:spPr>
          <a:xfrm>
            <a:off x="366713" y="1263650"/>
            <a:ext cx="8229600" cy="5318125"/>
          </a:xfrm>
        </p:spPr>
        <p:txBody>
          <a:bodyPr/>
          <a:lstStyle/>
          <a:p>
            <a:pPr marL="857250" lvl="2" indent="0">
              <a:lnSpc>
                <a:spcPct val="90000"/>
              </a:lnSpc>
              <a:buFontTx/>
              <a:buNone/>
              <a:defRPr/>
            </a:pPr>
            <a:endParaRPr lang="en-US" sz="1200" dirty="0">
              <a:ea typeface="ＭＳ Ｐゴシック" pitchFamily="34" charset="-128"/>
            </a:endParaRPr>
          </a:p>
          <a:p>
            <a:pPr>
              <a:lnSpc>
                <a:spcPct val="90000"/>
              </a:lnSpc>
              <a:buFont typeface="Wingdings" pitchFamily="2" charset="2"/>
              <a:buChar char="Ø"/>
              <a:defRPr/>
            </a:pPr>
            <a:r>
              <a:rPr lang="en-US" sz="1800" dirty="0" smtClean="0">
                <a:ea typeface="ＭＳ Ｐゴシック" pitchFamily="34" charset="-128"/>
                <a:cs typeface="Geneva"/>
              </a:rPr>
              <a:t>Inland Port Dillon </a:t>
            </a:r>
            <a:endParaRPr lang="en-US" sz="1800" dirty="0">
              <a:ea typeface="ＭＳ Ｐゴシック" pitchFamily="34" charset="-128"/>
              <a:cs typeface="Geneva"/>
            </a:endParaRPr>
          </a:p>
          <a:p>
            <a:pPr lvl="1">
              <a:lnSpc>
                <a:spcPct val="90000"/>
              </a:lnSpc>
              <a:buFont typeface="Arial" pitchFamily="34" charset="0"/>
              <a:buChar char="•"/>
              <a:defRPr/>
            </a:pPr>
            <a:r>
              <a:rPr lang="en-US" sz="1800" dirty="0">
                <a:ea typeface="ＭＳ Ｐゴシック" pitchFamily="34" charset="-128"/>
                <a:cs typeface="Geneva"/>
              </a:rPr>
              <a:t>Support intermodal cargo volumes between the Port of Charleston and markets throughout the Carolinas, Northeast, and Midwest.</a:t>
            </a:r>
          </a:p>
          <a:p>
            <a:pPr lvl="1">
              <a:lnSpc>
                <a:spcPct val="90000"/>
              </a:lnSpc>
              <a:buFont typeface="Arial" pitchFamily="34" charset="0"/>
              <a:buChar char="•"/>
              <a:defRPr/>
            </a:pPr>
            <a:r>
              <a:rPr lang="en-US" sz="1800" dirty="0">
                <a:ea typeface="ＭＳ Ｐゴシック" pitchFamily="34" charset="-128"/>
                <a:cs typeface="Geneva"/>
              </a:rPr>
              <a:t>45,0000 containers annually</a:t>
            </a:r>
          </a:p>
          <a:p>
            <a:pPr lvl="1">
              <a:lnSpc>
                <a:spcPct val="90000"/>
              </a:lnSpc>
              <a:buFont typeface="Arial" pitchFamily="34" charset="0"/>
              <a:buChar char="•"/>
              <a:defRPr/>
            </a:pPr>
            <a:r>
              <a:rPr lang="en-US" sz="1800" dirty="0" smtClean="0">
                <a:ea typeface="ＭＳ Ｐゴシック" pitchFamily="34" charset="-128"/>
                <a:cs typeface="Geneva"/>
              </a:rPr>
              <a:t>Loan ($</a:t>
            </a:r>
            <a:r>
              <a:rPr lang="en-US" sz="1800" dirty="0">
                <a:ea typeface="ＭＳ Ｐゴシック" pitchFamily="34" charset="-128"/>
                <a:cs typeface="Geneva"/>
              </a:rPr>
              <a:t>15 million) and </a:t>
            </a:r>
            <a:r>
              <a:rPr lang="en-US" sz="1800" dirty="0" smtClean="0">
                <a:ea typeface="ＭＳ Ｐゴシック" pitchFamily="34" charset="-128"/>
                <a:cs typeface="Geneva"/>
              </a:rPr>
              <a:t>grant </a:t>
            </a:r>
            <a:r>
              <a:rPr lang="en-US" sz="1800" dirty="0">
                <a:ea typeface="ＭＳ Ｐゴシック" pitchFamily="34" charset="-128"/>
                <a:cs typeface="Geneva"/>
              </a:rPr>
              <a:t>($5 million)</a:t>
            </a:r>
            <a:endParaRPr lang="en-US" sz="1800" dirty="0">
              <a:ea typeface="ＭＳ Ｐゴシック" pitchFamily="34" charset="-128"/>
            </a:endParaRPr>
          </a:p>
          <a:p>
            <a:pPr>
              <a:lnSpc>
                <a:spcPct val="90000"/>
              </a:lnSpc>
              <a:buFont typeface="Arial" pitchFamily="34" charset="0"/>
              <a:buChar char="•"/>
              <a:defRPr/>
            </a:pPr>
            <a:endParaRPr lang="en-US" sz="1800" dirty="0">
              <a:ea typeface="ＭＳ Ｐゴシック" pitchFamily="34" charset="-128"/>
            </a:endParaRPr>
          </a:p>
          <a:p>
            <a:pPr>
              <a:lnSpc>
                <a:spcPct val="90000"/>
              </a:lnSpc>
              <a:buFont typeface="Wingdings" pitchFamily="2" charset="2"/>
              <a:buChar char="Ø"/>
              <a:defRPr/>
            </a:pPr>
            <a:r>
              <a:rPr lang="en-US" sz="1800" dirty="0">
                <a:ea typeface="ＭＳ Ｐゴシック" pitchFamily="34" charset="-128"/>
              </a:rPr>
              <a:t>Fiber Industries LLC</a:t>
            </a:r>
          </a:p>
          <a:p>
            <a:pPr lvl="1">
              <a:lnSpc>
                <a:spcPct val="90000"/>
              </a:lnSpc>
              <a:buFont typeface="Arial" pitchFamily="34" charset="0"/>
              <a:buChar char="•"/>
              <a:defRPr/>
            </a:pPr>
            <a:r>
              <a:rPr lang="en-US" sz="1800" dirty="0">
                <a:ea typeface="ＭＳ Ｐゴシック" pitchFamily="34" charset="-128"/>
              </a:rPr>
              <a:t>Textile production operation in Darlington County</a:t>
            </a:r>
          </a:p>
          <a:p>
            <a:pPr lvl="1">
              <a:lnSpc>
                <a:spcPct val="90000"/>
              </a:lnSpc>
              <a:buFont typeface="Arial" pitchFamily="34" charset="0"/>
              <a:buChar char="•"/>
              <a:defRPr/>
            </a:pPr>
            <a:r>
              <a:rPr lang="en-US" sz="1800" dirty="0">
                <a:ea typeface="ＭＳ Ｐゴシック" pitchFamily="34" charset="-128"/>
              </a:rPr>
              <a:t>$500,000 g</a:t>
            </a:r>
            <a:r>
              <a:rPr lang="en-US" sz="1800" dirty="0" smtClean="0">
                <a:ea typeface="ＭＳ Ｐゴシック" pitchFamily="34" charset="-128"/>
              </a:rPr>
              <a:t>rant for </a:t>
            </a:r>
            <a:r>
              <a:rPr lang="en-US" sz="1800" dirty="0">
                <a:ea typeface="ＭＳ Ｐゴシック" pitchFamily="34" charset="-128"/>
              </a:rPr>
              <a:t>site work</a:t>
            </a:r>
          </a:p>
          <a:p>
            <a:pPr lvl="1">
              <a:lnSpc>
                <a:spcPct val="90000"/>
              </a:lnSpc>
              <a:buFont typeface="Arial" pitchFamily="34" charset="0"/>
              <a:buChar char="•"/>
              <a:defRPr/>
            </a:pPr>
            <a:r>
              <a:rPr lang="en-US" sz="1800" dirty="0">
                <a:ea typeface="ＭＳ Ｐゴシック" pitchFamily="34" charset="-128"/>
              </a:rPr>
              <a:t>$30 million capital investment and 135 new jobs</a:t>
            </a:r>
          </a:p>
          <a:p>
            <a:pPr>
              <a:lnSpc>
                <a:spcPct val="90000"/>
              </a:lnSpc>
              <a:buFont typeface="Arial" pitchFamily="34" charset="0"/>
              <a:buChar char="•"/>
              <a:defRPr/>
            </a:pPr>
            <a:endParaRPr lang="en-US" sz="1800" dirty="0">
              <a:ea typeface="ＭＳ Ｐゴシック" pitchFamily="34" charset="-128"/>
            </a:endParaRPr>
          </a:p>
          <a:p>
            <a:pPr>
              <a:lnSpc>
                <a:spcPct val="90000"/>
              </a:lnSpc>
              <a:buFont typeface="Wingdings" pitchFamily="2" charset="2"/>
              <a:buChar char="Ø"/>
              <a:defRPr/>
            </a:pPr>
            <a:r>
              <a:rPr lang="en-US" sz="1800" dirty="0">
                <a:ea typeface="ＭＳ Ｐゴシック" pitchFamily="34" charset="-128"/>
              </a:rPr>
              <a:t>Harbor Freight Tools Expansion</a:t>
            </a:r>
          </a:p>
          <a:p>
            <a:pPr lvl="1">
              <a:lnSpc>
                <a:spcPct val="90000"/>
              </a:lnSpc>
              <a:buFont typeface="Arial" pitchFamily="34" charset="0"/>
              <a:buChar char="•"/>
              <a:defRPr/>
            </a:pPr>
            <a:r>
              <a:rPr lang="en-US" sz="1800" dirty="0">
                <a:ea typeface="ＭＳ Ｐゴシック" pitchFamily="34" charset="-128"/>
              </a:rPr>
              <a:t>One million-square foot expansion of its East Coast Distribution Facility located in Dillon County.</a:t>
            </a:r>
          </a:p>
          <a:p>
            <a:pPr lvl="1">
              <a:lnSpc>
                <a:spcPct val="90000"/>
              </a:lnSpc>
              <a:buFont typeface="Arial" pitchFamily="34" charset="0"/>
              <a:buChar char="•"/>
              <a:defRPr/>
            </a:pPr>
            <a:r>
              <a:rPr lang="en-US" sz="1800" dirty="0">
                <a:ea typeface="ＭＳ Ｐゴシック" pitchFamily="34" charset="-128"/>
              </a:rPr>
              <a:t>$500,000 g</a:t>
            </a:r>
            <a:r>
              <a:rPr lang="en-US" sz="1800" dirty="0" smtClean="0">
                <a:ea typeface="ＭＳ Ｐゴシック" pitchFamily="34" charset="-128"/>
              </a:rPr>
              <a:t>rant for site </a:t>
            </a:r>
            <a:r>
              <a:rPr lang="en-US" sz="1800" dirty="0">
                <a:ea typeface="ＭＳ Ｐゴシック" pitchFamily="34" charset="-128"/>
              </a:rPr>
              <a:t>expansion </a:t>
            </a:r>
            <a:endParaRPr lang="en-US" sz="1800" dirty="0" smtClean="0">
              <a:ea typeface="ＭＳ Ｐゴシック" pitchFamily="34" charset="-128"/>
            </a:endParaRPr>
          </a:p>
          <a:p>
            <a:pPr lvl="1">
              <a:lnSpc>
                <a:spcPct val="90000"/>
              </a:lnSpc>
              <a:buFont typeface="Arial" pitchFamily="34" charset="0"/>
              <a:buChar char="•"/>
              <a:defRPr/>
            </a:pPr>
            <a:r>
              <a:rPr lang="en-US" sz="1800" dirty="0" smtClean="0">
                <a:ea typeface="ＭＳ Ｐゴシック" pitchFamily="34" charset="-128"/>
              </a:rPr>
              <a:t>$</a:t>
            </a:r>
            <a:r>
              <a:rPr lang="en-US" sz="1800" dirty="0">
                <a:ea typeface="ＭＳ Ｐゴシック" pitchFamily="34" charset="-128"/>
              </a:rPr>
              <a:t>200 million </a:t>
            </a:r>
            <a:r>
              <a:rPr lang="en-US" sz="1800" dirty="0" smtClean="0">
                <a:ea typeface="ＭＳ Ｐゴシック" pitchFamily="34" charset="-128"/>
              </a:rPr>
              <a:t>capital investment </a:t>
            </a:r>
            <a:r>
              <a:rPr lang="en-US" sz="1800" dirty="0">
                <a:ea typeface="ＭＳ Ｐゴシック" pitchFamily="34" charset="-128"/>
              </a:rPr>
              <a:t>and 500 new jobs</a:t>
            </a:r>
          </a:p>
          <a:p>
            <a:pPr marL="1085850" lvl="2">
              <a:lnSpc>
                <a:spcPct val="90000"/>
              </a:lnSpc>
              <a:buFont typeface="Arial" pitchFamily="34" charset="0"/>
              <a:buChar char="•"/>
              <a:defRPr/>
            </a:pPr>
            <a:endParaRPr lang="en-US" sz="1400" dirty="0" smtClean="0">
              <a:ea typeface="ＭＳ Ｐゴシック" pitchFamily="34" charset="-128"/>
            </a:endParaRPr>
          </a:p>
        </p:txBody>
      </p:sp>
      <p:sp>
        <p:nvSpPr>
          <p:cNvPr id="5" name="Slide Number Placeholder 33"/>
          <p:cNvSpPr>
            <a:spLocks noGrp="1"/>
          </p:cNvSpPr>
          <p:nvPr>
            <p:ph type="sldNum" sz="quarter" idx="12"/>
          </p:nvPr>
        </p:nvSpPr>
        <p:spPr>
          <a:xfrm>
            <a:off x="6837218" y="6502019"/>
            <a:ext cx="2133600" cy="365125"/>
          </a:xfrm>
        </p:spPr>
        <p:txBody>
          <a:bodyPr/>
          <a:lstStyle/>
          <a:p>
            <a:pPr>
              <a:defRPr/>
            </a:pPr>
            <a:endParaRPr lang="en-US" dirty="0" smtClean="0"/>
          </a:p>
          <a:p>
            <a:pPr>
              <a:defRPr/>
            </a:pPr>
            <a:fld id="{AE584412-7F4F-4709-8555-B5D2E36C3DD3}" type="slidenum">
              <a:rPr lang="en-US">
                <a:solidFill>
                  <a:schemeClr val="accent1">
                    <a:lumMod val="50000"/>
                  </a:schemeClr>
                </a:solidFill>
              </a:rPr>
              <a:pPr>
                <a:defRPr/>
              </a:pPr>
              <a:t>20</a:t>
            </a:fld>
            <a:endParaRPr lang="en-US" dirty="0">
              <a:solidFill>
                <a:schemeClr val="accent1">
                  <a:lumMod val="50000"/>
                </a:schemeClr>
              </a:solidFill>
            </a:endParaRPr>
          </a:p>
        </p:txBody>
      </p:sp>
    </p:spTree>
    <p:extLst>
      <p:ext uri="{BB962C8B-B14F-4D97-AF65-F5344CB8AC3E}">
        <p14:creationId xmlns:p14="http://schemas.microsoft.com/office/powerpoint/2010/main" val="52545957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idx="4294967295"/>
          </p:nvPr>
        </p:nvSpPr>
        <p:spPr>
          <a:xfrm>
            <a:off x="228600" y="434975"/>
            <a:ext cx="6988175" cy="1066800"/>
          </a:xfrm>
        </p:spPr>
        <p:txBody>
          <a:bodyPr/>
          <a:lstStyle/>
          <a:p>
            <a:r>
              <a:rPr lang="en-US" altLang="en-US" sz="3200" smtClean="0">
                <a:ea typeface="Geneva"/>
                <a:cs typeface="Geneva"/>
              </a:rPr>
              <a:t>2017 Highlights</a:t>
            </a:r>
            <a:r>
              <a:rPr lang="en-US" altLang="en-US" smtClean="0">
                <a:latin typeface="Garamond" pitchFamily="18" charset="0"/>
                <a:ea typeface="ＭＳ Ｐゴシック" pitchFamily="34" charset="-128"/>
                <a:cs typeface="Garamond" pitchFamily="18" charset="0"/>
              </a:rPr>
              <a:t/>
            </a:r>
            <a:br>
              <a:rPr lang="en-US" altLang="en-US" smtClean="0">
                <a:latin typeface="Garamond" pitchFamily="18" charset="0"/>
                <a:ea typeface="ＭＳ Ｐゴシック" pitchFamily="34" charset="-128"/>
                <a:cs typeface="Garamond" pitchFamily="18" charset="0"/>
              </a:rPr>
            </a:br>
            <a:endParaRPr lang="en-US" altLang="en-US" smtClean="0">
              <a:latin typeface="Garamond" pitchFamily="18" charset="0"/>
              <a:ea typeface="ＭＳ Ｐゴシック" pitchFamily="34" charset="-128"/>
              <a:cs typeface="Garamond" pitchFamily="18" charset="0"/>
            </a:endParaRPr>
          </a:p>
        </p:txBody>
      </p:sp>
      <p:sp>
        <p:nvSpPr>
          <p:cNvPr id="14340" name="Rectangle 3"/>
          <p:cNvSpPr>
            <a:spLocks noGrp="1"/>
          </p:cNvSpPr>
          <p:nvPr>
            <p:ph type="body" idx="4294967295"/>
          </p:nvPr>
        </p:nvSpPr>
        <p:spPr>
          <a:xfrm>
            <a:off x="366713" y="1263650"/>
            <a:ext cx="8229600" cy="5318125"/>
          </a:xfrm>
        </p:spPr>
        <p:txBody>
          <a:bodyPr/>
          <a:lstStyle/>
          <a:p>
            <a:pPr marL="857250" lvl="2" indent="0">
              <a:lnSpc>
                <a:spcPct val="90000"/>
              </a:lnSpc>
              <a:buFontTx/>
              <a:buNone/>
              <a:defRPr/>
            </a:pPr>
            <a:endParaRPr lang="en-US" sz="1200" dirty="0">
              <a:ea typeface="ＭＳ Ｐゴシック" pitchFamily="34" charset="-128"/>
            </a:endParaRPr>
          </a:p>
          <a:p>
            <a:pPr>
              <a:lnSpc>
                <a:spcPct val="90000"/>
              </a:lnSpc>
              <a:buFont typeface="Wingdings" pitchFamily="2" charset="2"/>
              <a:buChar char="Ø"/>
              <a:defRPr/>
            </a:pPr>
            <a:r>
              <a:rPr lang="en-US" sz="1800" dirty="0">
                <a:ea typeface="ＭＳ Ｐゴシック" pitchFamily="34" charset="-128"/>
                <a:cs typeface="Geneva"/>
              </a:rPr>
              <a:t>Ruiz Foods Products, Inc. Expansion</a:t>
            </a:r>
          </a:p>
          <a:p>
            <a:pPr lvl="1">
              <a:lnSpc>
                <a:spcPct val="90000"/>
              </a:lnSpc>
              <a:buFont typeface="Arial" pitchFamily="34" charset="0"/>
              <a:buChar char="•"/>
              <a:defRPr/>
            </a:pPr>
            <a:r>
              <a:rPr lang="en-US" sz="1800" dirty="0">
                <a:ea typeface="ＭＳ Ｐゴシック" pitchFamily="34" charset="-128"/>
                <a:cs typeface="Geneva"/>
              </a:rPr>
              <a:t>Expanding their frozen food and snack product operations in Florence County</a:t>
            </a:r>
          </a:p>
          <a:p>
            <a:pPr lvl="1">
              <a:lnSpc>
                <a:spcPct val="90000"/>
              </a:lnSpc>
              <a:buFont typeface="Arial" pitchFamily="34" charset="0"/>
              <a:buChar char="•"/>
              <a:defRPr/>
            </a:pPr>
            <a:r>
              <a:rPr lang="en-US" sz="1800" dirty="0">
                <a:ea typeface="ＭＳ Ｐゴシック" pitchFamily="34" charset="-128"/>
                <a:cs typeface="Geneva"/>
              </a:rPr>
              <a:t>$300,000 </a:t>
            </a:r>
            <a:r>
              <a:rPr lang="en-US" sz="1800" dirty="0" smtClean="0">
                <a:ea typeface="ＭＳ Ｐゴシック" pitchFamily="34" charset="-128"/>
                <a:cs typeface="Geneva"/>
              </a:rPr>
              <a:t>grant </a:t>
            </a:r>
            <a:r>
              <a:rPr lang="en-US" sz="1800" dirty="0">
                <a:ea typeface="ＭＳ Ｐゴシック" pitchFamily="34" charset="-128"/>
                <a:cs typeface="Geneva"/>
              </a:rPr>
              <a:t>for site related work </a:t>
            </a:r>
          </a:p>
          <a:p>
            <a:pPr lvl="1">
              <a:lnSpc>
                <a:spcPct val="90000"/>
              </a:lnSpc>
              <a:buFont typeface="Arial" pitchFamily="34" charset="0"/>
              <a:buChar char="•"/>
              <a:defRPr/>
            </a:pPr>
            <a:r>
              <a:rPr lang="en-US" sz="1800" dirty="0">
                <a:ea typeface="ＭＳ Ｐゴシック" pitchFamily="34" charset="-128"/>
              </a:rPr>
              <a:t>$79 million capital investment and 705 new </a:t>
            </a:r>
            <a:r>
              <a:rPr lang="en-US" sz="1800" dirty="0" smtClean="0">
                <a:ea typeface="ＭＳ Ｐゴシック" pitchFamily="34" charset="-128"/>
              </a:rPr>
              <a:t>jobs</a:t>
            </a:r>
          </a:p>
          <a:p>
            <a:pPr marL="457200" lvl="1" indent="0">
              <a:lnSpc>
                <a:spcPct val="90000"/>
              </a:lnSpc>
              <a:buFontTx/>
              <a:buNone/>
              <a:defRPr/>
            </a:pPr>
            <a:endParaRPr lang="en-US" sz="1800" dirty="0">
              <a:ea typeface="ＭＳ Ｐゴシック" pitchFamily="34" charset="-128"/>
            </a:endParaRPr>
          </a:p>
          <a:p>
            <a:pPr>
              <a:lnSpc>
                <a:spcPct val="90000"/>
              </a:lnSpc>
              <a:buFont typeface="Wingdings" pitchFamily="2" charset="2"/>
              <a:buChar char="Ø"/>
              <a:defRPr/>
            </a:pPr>
            <a:r>
              <a:rPr lang="en-US" sz="1800" dirty="0">
                <a:ea typeface="ＭＳ Ｐゴシック" pitchFamily="34" charset="-128"/>
              </a:rPr>
              <a:t>Samsung Home Appliance</a:t>
            </a:r>
          </a:p>
          <a:p>
            <a:pPr lvl="1">
              <a:lnSpc>
                <a:spcPct val="90000"/>
              </a:lnSpc>
              <a:buFont typeface="Arial" pitchFamily="34" charset="0"/>
              <a:buChar char="•"/>
              <a:defRPr/>
            </a:pPr>
            <a:r>
              <a:rPr lang="en-US" sz="1800" dirty="0">
                <a:ea typeface="ＭＳ Ｐゴシック" pitchFamily="34" charset="-128"/>
              </a:rPr>
              <a:t>Opening of home appliance manufacturing plant in in Newberry County</a:t>
            </a:r>
          </a:p>
          <a:p>
            <a:pPr lvl="1">
              <a:lnSpc>
                <a:spcPct val="90000"/>
              </a:lnSpc>
              <a:buFont typeface="Arial" pitchFamily="34" charset="0"/>
              <a:buChar char="•"/>
              <a:defRPr/>
            </a:pPr>
            <a:r>
              <a:rPr lang="en-US" sz="1800" dirty="0">
                <a:ea typeface="ＭＳ Ｐゴシック" pitchFamily="34" charset="-128"/>
              </a:rPr>
              <a:t>$2.75 million </a:t>
            </a:r>
            <a:r>
              <a:rPr lang="en-US" sz="1800" dirty="0" smtClean="0">
                <a:ea typeface="ＭＳ Ｐゴシック" pitchFamily="34" charset="-128"/>
              </a:rPr>
              <a:t>grant for </a:t>
            </a:r>
            <a:r>
              <a:rPr lang="en-US" sz="1800" dirty="0">
                <a:ea typeface="ＭＳ Ｐゴシック" pitchFamily="34" charset="-128"/>
              </a:rPr>
              <a:t>purchase and development of an existing building.</a:t>
            </a:r>
          </a:p>
          <a:p>
            <a:pPr lvl="1">
              <a:lnSpc>
                <a:spcPct val="90000"/>
              </a:lnSpc>
              <a:buFont typeface="Arial" pitchFamily="34" charset="0"/>
              <a:buChar char="•"/>
              <a:defRPr/>
            </a:pPr>
            <a:r>
              <a:rPr lang="en-US" sz="1800" dirty="0">
                <a:ea typeface="ＭＳ Ｐゴシック" pitchFamily="34" charset="-128"/>
              </a:rPr>
              <a:t>$380 million capital investment and 954 new jobs by year </a:t>
            </a:r>
            <a:r>
              <a:rPr lang="en-US" sz="1800" dirty="0" smtClean="0">
                <a:ea typeface="ＭＳ Ｐゴシック" pitchFamily="34" charset="-128"/>
              </a:rPr>
              <a:t>2020</a:t>
            </a:r>
          </a:p>
          <a:p>
            <a:pPr marL="457200" lvl="1" indent="0">
              <a:lnSpc>
                <a:spcPct val="90000"/>
              </a:lnSpc>
              <a:buFontTx/>
              <a:buNone/>
              <a:defRPr/>
            </a:pPr>
            <a:endParaRPr lang="en-US" sz="1800" dirty="0" smtClean="0">
              <a:ea typeface="ＭＳ Ｐゴシック" pitchFamily="34" charset="-128"/>
            </a:endParaRPr>
          </a:p>
          <a:p>
            <a:pPr>
              <a:lnSpc>
                <a:spcPct val="90000"/>
              </a:lnSpc>
              <a:buFont typeface="Wingdings" pitchFamily="2" charset="2"/>
              <a:buChar char="Ø"/>
              <a:defRPr/>
            </a:pPr>
            <a:r>
              <a:rPr lang="en-US" sz="1800" dirty="0" smtClean="0">
                <a:ea typeface="ＭＳ Ｐゴシック" pitchFamily="34" charset="-128"/>
              </a:rPr>
              <a:t>Volvo </a:t>
            </a:r>
          </a:p>
          <a:p>
            <a:pPr lvl="1">
              <a:lnSpc>
                <a:spcPct val="90000"/>
              </a:lnSpc>
              <a:buFont typeface="Arial" pitchFamily="34" charset="0"/>
              <a:buChar char="•"/>
              <a:defRPr/>
            </a:pPr>
            <a:r>
              <a:rPr lang="en-US" sz="1800" dirty="0" smtClean="0">
                <a:ea typeface="ＭＳ Ｐゴシック" pitchFamily="34" charset="-128"/>
              </a:rPr>
              <a:t>Expanding their initial investment to include a second line of production.</a:t>
            </a:r>
          </a:p>
          <a:p>
            <a:pPr lvl="1">
              <a:lnSpc>
                <a:spcPct val="90000"/>
              </a:lnSpc>
              <a:buFont typeface="Arial" pitchFamily="34" charset="0"/>
              <a:buChar char="•"/>
              <a:defRPr/>
            </a:pPr>
            <a:r>
              <a:rPr lang="en-US" sz="1800" dirty="0" smtClean="0">
                <a:ea typeface="ＭＳ Ｐゴシック" pitchFamily="34" charset="-128"/>
              </a:rPr>
              <a:t>$2.175 million grant for development</a:t>
            </a:r>
          </a:p>
          <a:p>
            <a:pPr lvl="1">
              <a:lnSpc>
                <a:spcPct val="90000"/>
              </a:lnSpc>
              <a:buFont typeface="Arial" pitchFamily="34" charset="0"/>
              <a:buChar char="•"/>
              <a:defRPr/>
            </a:pPr>
            <a:r>
              <a:rPr lang="en-US" sz="1800" dirty="0" smtClean="0">
                <a:ea typeface="ＭＳ Ｐゴシック" pitchFamily="34" charset="-128"/>
              </a:rPr>
              <a:t>$520 million capital </a:t>
            </a:r>
            <a:r>
              <a:rPr lang="en-US" sz="1800" dirty="0">
                <a:ea typeface="ＭＳ Ｐゴシック" pitchFamily="34" charset="-128"/>
              </a:rPr>
              <a:t>i</a:t>
            </a:r>
            <a:r>
              <a:rPr lang="en-US" sz="1800" dirty="0" smtClean="0">
                <a:ea typeface="ＭＳ Ｐゴシック" pitchFamily="34" charset="-128"/>
              </a:rPr>
              <a:t>nvestment and 1,910 new jobs</a:t>
            </a:r>
          </a:p>
          <a:p>
            <a:pPr lvl="1">
              <a:lnSpc>
                <a:spcPct val="90000"/>
              </a:lnSpc>
              <a:buFont typeface="Arial" pitchFamily="34" charset="0"/>
              <a:buChar char="•"/>
              <a:defRPr/>
            </a:pPr>
            <a:endParaRPr lang="en-US" sz="2000" dirty="0" smtClean="0">
              <a:ea typeface="ＭＳ Ｐゴシック" pitchFamily="34" charset="-128"/>
            </a:endParaRPr>
          </a:p>
          <a:p>
            <a:pPr lvl="1">
              <a:lnSpc>
                <a:spcPct val="90000"/>
              </a:lnSpc>
              <a:buFont typeface="Arial" pitchFamily="34" charset="0"/>
              <a:buChar char="•"/>
              <a:defRPr/>
            </a:pPr>
            <a:endParaRPr lang="en-US" sz="2000" dirty="0">
              <a:ea typeface="ＭＳ Ｐゴシック" pitchFamily="34" charset="-128"/>
            </a:endParaRPr>
          </a:p>
          <a:p>
            <a:pPr marL="1085850" lvl="2">
              <a:lnSpc>
                <a:spcPct val="90000"/>
              </a:lnSpc>
              <a:buFont typeface="Arial" pitchFamily="34" charset="0"/>
              <a:buChar char="•"/>
              <a:defRPr/>
            </a:pPr>
            <a:endParaRPr lang="en-US" sz="1400" dirty="0" smtClean="0">
              <a:ea typeface="ＭＳ Ｐゴシック" pitchFamily="34" charset="-128"/>
            </a:endParaRPr>
          </a:p>
        </p:txBody>
      </p:sp>
      <p:sp>
        <p:nvSpPr>
          <p:cNvPr id="5" name="Slide Number Placeholder 33"/>
          <p:cNvSpPr>
            <a:spLocks noGrp="1"/>
          </p:cNvSpPr>
          <p:nvPr>
            <p:ph type="sldNum" sz="quarter" idx="12"/>
          </p:nvPr>
        </p:nvSpPr>
        <p:spPr>
          <a:xfrm>
            <a:off x="6837218" y="6502019"/>
            <a:ext cx="2133600" cy="365125"/>
          </a:xfrm>
        </p:spPr>
        <p:txBody>
          <a:bodyPr/>
          <a:lstStyle/>
          <a:p>
            <a:pPr>
              <a:defRPr/>
            </a:pPr>
            <a:endParaRPr lang="en-US" dirty="0" smtClean="0"/>
          </a:p>
          <a:p>
            <a:pPr>
              <a:defRPr/>
            </a:pPr>
            <a:fld id="{AE584412-7F4F-4709-8555-B5D2E36C3DD3}" type="slidenum">
              <a:rPr lang="en-US">
                <a:solidFill>
                  <a:schemeClr val="accent1">
                    <a:lumMod val="50000"/>
                  </a:schemeClr>
                </a:solidFill>
              </a:rPr>
              <a:pPr>
                <a:defRPr/>
              </a:pPr>
              <a:t>21</a:t>
            </a:fld>
            <a:endParaRPr lang="en-US" dirty="0">
              <a:solidFill>
                <a:schemeClr val="accent1">
                  <a:lumMod val="50000"/>
                </a:schemeClr>
              </a:solidFill>
            </a:endParaRPr>
          </a:p>
        </p:txBody>
      </p:sp>
    </p:spTree>
    <p:extLst>
      <p:ext uri="{BB962C8B-B14F-4D97-AF65-F5344CB8AC3E}">
        <p14:creationId xmlns:p14="http://schemas.microsoft.com/office/powerpoint/2010/main" val="403730993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a:xfrm>
            <a:off x="228600" y="434975"/>
            <a:ext cx="6988175" cy="1066800"/>
          </a:xfrm>
        </p:spPr>
        <p:txBody>
          <a:bodyPr/>
          <a:lstStyle/>
          <a:p>
            <a:r>
              <a:rPr lang="en-US" altLang="en-US" sz="3200" smtClean="0">
                <a:ea typeface="ＭＳ Ｐゴシック" pitchFamily="34" charset="-128"/>
                <a:cs typeface="Garamond" pitchFamily="18" charset="0"/>
              </a:rPr>
              <a:t>Select Announcements</a:t>
            </a:r>
            <a:r>
              <a:rPr lang="en-US" altLang="en-US" smtClean="0">
                <a:latin typeface="Garamond" pitchFamily="18" charset="0"/>
                <a:ea typeface="ＭＳ Ｐゴシック" pitchFamily="34" charset="-128"/>
                <a:cs typeface="Garamond" pitchFamily="18" charset="0"/>
              </a:rPr>
              <a:t/>
            </a:r>
            <a:br>
              <a:rPr lang="en-US" altLang="en-US" smtClean="0">
                <a:latin typeface="Garamond" pitchFamily="18" charset="0"/>
                <a:ea typeface="ＭＳ Ｐゴシック" pitchFamily="34" charset="-128"/>
                <a:cs typeface="Garamond" pitchFamily="18" charset="0"/>
              </a:rPr>
            </a:br>
            <a:endParaRPr lang="en-US" altLang="en-US" smtClean="0">
              <a:latin typeface="Garamond" pitchFamily="18" charset="0"/>
              <a:ea typeface="ＭＳ Ｐゴシック" pitchFamily="34" charset="-128"/>
              <a:cs typeface="Garamond" pitchFamily="18" charset="0"/>
            </a:endParaRPr>
          </a:p>
        </p:txBody>
      </p:sp>
      <p:sp>
        <p:nvSpPr>
          <p:cNvPr id="16387" name="Rectangle 3"/>
          <p:cNvSpPr>
            <a:spLocks noGrp="1"/>
          </p:cNvSpPr>
          <p:nvPr>
            <p:ph type="body" idx="4294967295"/>
          </p:nvPr>
        </p:nvSpPr>
        <p:spPr>
          <a:xfrm>
            <a:off x="290513" y="1301750"/>
            <a:ext cx="8639175" cy="5318125"/>
          </a:xfrm>
        </p:spPr>
        <p:txBody>
          <a:bodyPr/>
          <a:lstStyle/>
          <a:p>
            <a:pPr marL="857250" lvl="2" indent="0">
              <a:lnSpc>
                <a:spcPct val="90000"/>
              </a:lnSpc>
              <a:buFontTx/>
              <a:buNone/>
            </a:pPr>
            <a:endParaRPr lang="en-US" altLang="en-US" sz="1200" smtClean="0">
              <a:ea typeface="ＭＳ Ｐゴシック" pitchFamily="34" charset="-128"/>
            </a:endParaRPr>
          </a:p>
          <a:p>
            <a:pPr marL="457200" lvl="1" indent="0">
              <a:buFontTx/>
              <a:buNone/>
            </a:pPr>
            <a:endParaRPr lang="en-US" altLang="en-US" sz="2400" smtClean="0">
              <a:ea typeface="Geneva"/>
              <a:cs typeface="Geneva"/>
            </a:endParaRPr>
          </a:p>
          <a:p>
            <a:pPr marL="857250" lvl="2" indent="0">
              <a:lnSpc>
                <a:spcPct val="90000"/>
              </a:lnSpc>
              <a:buFontTx/>
              <a:buNone/>
            </a:pPr>
            <a:endParaRPr lang="en-US" altLang="en-US" sz="1400" smtClean="0">
              <a:ea typeface="ＭＳ Ｐゴシック" pitchFamily="34" charset="-128"/>
            </a:endParaRPr>
          </a:p>
        </p:txBody>
      </p:sp>
      <p:pic>
        <p:nvPicPr>
          <p:cNvPr id="163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1933575"/>
            <a:ext cx="1735137"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700" y="5592763"/>
            <a:ext cx="2132013"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3597275"/>
            <a:ext cx="2549525"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8763" y="3460750"/>
            <a:ext cx="1406525" cy="121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2"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8913" y="5114925"/>
            <a:ext cx="1204912"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3"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263" y="5600700"/>
            <a:ext cx="2195512"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4"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1738313"/>
            <a:ext cx="1920875" cy="108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5"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0613" y="1973263"/>
            <a:ext cx="2227262"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6"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03650" y="3298825"/>
            <a:ext cx="1400175"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lide Number Placeholder 33"/>
          <p:cNvSpPr>
            <a:spLocks noGrp="1"/>
          </p:cNvSpPr>
          <p:nvPr>
            <p:ph type="sldNum" sz="quarter" idx="12"/>
          </p:nvPr>
        </p:nvSpPr>
        <p:spPr>
          <a:xfrm>
            <a:off x="6837218" y="6502019"/>
            <a:ext cx="2133600" cy="365125"/>
          </a:xfrm>
        </p:spPr>
        <p:txBody>
          <a:bodyPr/>
          <a:lstStyle/>
          <a:p>
            <a:pPr>
              <a:defRPr/>
            </a:pPr>
            <a:endParaRPr lang="en-US" dirty="0" smtClean="0"/>
          </a:p>
          <a:p>
            <a:pPr>
              <a:defRPr/>
            </a:pPr>
            <a:fld id="{AE584412-7F4F-4709-8555-B5D2E36C3DD3}" type="slidenum">
              <a:rPr lang="en-US">
                <a:solidFill>
                  <a:schemeClr val="accent1">
                    <a:lumMod val="50000"/>
                  </a:schemeClr>
                </a:solidFill>
              </a:rPr>
              <a:pPr>
                <a:defRPr/>
              </a:pPr>
              <a:t>22</a:t>
            </a:fld>
            <a:endParaRPr lang="en-US" dirty="0">
              <a:solidFill>
                <a:schemeClr val="accent1">
                  <a:lumMod val="50000"/>
                </a:schemeClr>
              </a:solidFill>
            </a:endParaRPr>
          </a:p>
        </p:txBody>
      </p:sp>
    </p:spTree>
    <p:extLst>
      <p:ext uri="{BB962C8B-B14F-4D97-AF65-F5344CB8AC3E}">
        <p14:creationId xmlns:p14="http://schemas.microsoft.com/office/powerpoint/2010/main" val="237297029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and Cash Equivalents</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96411" y="1107022"/>
            <a:ext cx="5048668" cy="5400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3"/>
          <p:cNvSpPr>
            <a:spLocks noGrp="1"/>
          </p:cNvSpPr>
          <p:nvPr>
            <p:ph type="sldNum" sz="quarter" idx="12"/>
          </p:nvPr>
        </p:nvSpPr>
        <p:spPr>
          <a:xfrm>
            <a:off x="6837218" y="6502019"/>
            <a:ext cx="2133600" cy="365125"/>
          </a:xfrm>
        </p:spPr>
        <p:txBody>
          <a:bodyPr/>
          <a:lstStyle/>
          <a:p>
            <a:pPr>
              <a:defRPr/>
            </a:pPr>
            <a:endParaRPr lang="en-US" dirty="0" smtClean="0"/>
          </a:p>
          <a:p>
            <a:pPr>
              <a:defRPr/>
            </a:pPr>
            <a:fld id="{AE584412-7F4F-4709-8555-B5D2E36C3DD3}" type="slidenum">
              <a:rPr lang="en-US">
                <a:solidFill>
                  <a:schemeClr val="accent1">
                    <a:lumMod val="50000"/>
                  </a:schemeClr>
                </a:solidFill>
              </a:rPr>
              <a:pPr>
                <a:defRPr/>
              </a:pPr>
              <a:t>23</a:t>
            </a:fld>
            <a:endParaRPr lang="en-US" dirty="0">
              <a:solidFill>
                <a:schemeClr val="accent1">
                  <a:lumMod val="50000"/>
                </a:schemeClr>
              </a:solidFill>
            </a:endParaRPr>
          </a:p>
        </p:txBody>
      </p:sp>
    </p:spTree>
    <p:extLst>
      <p:ext uri="{BB962C8B-B14F-4D97-AF65-F5344CB8AC3E}">
        <p14:creationId xmlns:p14="http://schemas.microsoft.com/office/powerpoint/2010/main" val="24279244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
          <p:cNvSpPr txBox="1">
            <a:spLocks noChangeArrowheads="1"/>
          </p:cNvSpPr>
          <p:nvPr>
            <p:custDataLst>
              <p:tags r:id="rId1"/>
            </p:custDataLst>
          </p:nvPr>
        </p:nvSpPr>
        <p:spPr bwMode="auto">
          <a:xfrm>
            <a:off x="105696" y="36433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lvl1pPr algn="l" rtl="0" eaLnBrk="0" fontAlgn="base" hangingPunct="0">
              <a:spcBef>
                <a:spcPct val="0"/>
              </a:spcBef>
              <a:spcAft>
                <a:spcPct val="0"/>
              </a:spcAft>
              <a:defRPr sz="4000" b="1">
                <a:solidFill>
                  <a:srgbClr val="066332"/>
                </a:solidFill>
                <a:latin typeface="Garamond"/>
                <a:ea typeface="Geneva" charset="-128"/>
                <a:cs typeface="Garamond"/>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092" algn="l" rtl="0" eaLnBrk="1" fontAlgn="base" hangingPunct="1">
              <a:spcBef>
                <a:spcPct val="0"/>
              </a:spcBef>
              <a:spcAft>
                <a:spcPct val="0"/>
              </a:spcAft>
              <a:defRPr sz="4000" b="1">
                <a:solidFill>
                  <a:schemeClr val="tx1"/>
                </a:solidFill>
                <a:latin typeface="Adobe Garamond Pro" charset="0"/>
              </a:defRPr>
            </a:lvl6pPr>
            <a:lvl7pPr marL="914186" algn="l" rtl="0" eaLnBrk="1" fontAlgn="base" hangingPunct="1">
              <a:spcBef>
                <a:spcPct val="0"/>
              </a:spcBef>
              <a:spcAft>
                <a:spcPct val="0"/>
              </a:spcAft>
              <a:defRPr sz="4000" b="1">
                <a:solidFill>
                  <a:schemeClr val="tx1"/>
                </a:solidFill>
                <a:latin typeface="Adobe Garamond Pro" charset="0"/>
              </a:defRPr>
            </a:lvl7pPr>
            <a:lvl8pPr marL="1371279" algn="l" rtl="0" eaLnBrk="1" fontAlgn="base" hangingPunct="1">
              <a:spcBef>
                <a:spcPct val="0"/>
              </a:spcBef>
              <a:spcAft>
                <a:spcPct val="0"/>
              </a:spcAft>
              <a:defRPr sz="4000" b="1">
                <a:solidFill>
                  <a:schemeClr val="tx1"/>
                </a:solidFill>
                <a:latin typeface="Adobe Garamond Pro" charset="0"/>
              </a:defRPr>
            </a:lvl8pPr>
            <a:lvl9pPr marL="1828373" algn="l" rtl="0" eaLnBrk="1" fontAlgn="base" hangingPunct="1">
              <a:spcBef>
                <a:spcPct val="0"/>
              </a:spcBef>
              <a:spcAft>
                <a:spcPct val="0"/>
              </a:spcAft>
              <a:defRPr sz="4000" b="1">
                <a:solidFill>
                  <a:schemeClr val="tx1"/>
                </a:solidFill>
                <a:latin typeface="Adobe Garamond Pro" charset="0"/>
              </a:defRPr>
            </a:lvl9pPr>
          </a:lstStyle>
          <a:p>
            <a:r>
              <a:rPr lang="en-US" sz="2400" kern="0" dirty="0" smtClean="0">
                <a:latin typeface="Arial" panose="020B0604020202020204" pitchFamily="34" charset="0"/>
                <a:cs typeface="Arial" panose="020B0604020202020204" pitchFamily="34" charset="0"/>
              </a:rPr>
              <a:t>Debt Outstanding as of 12/31/17</a:t>
            </a:r>
            <a:r>
              <a:rPr lang="en-US" sz="2400" kern="0" baseline="30000" dirty="0" smtClean="0">
                <a:latin typeface="Arial" panose="020B0604020202020204" pitchFamily="34" charset="0"/>
                <a:cs typeface="Arial" panose="020B0604020202020204" pitchFamily="34" charset="0"/>
              </a:rPr>
              <a:t>1</a:t>
            </a:r>
          </a:p>
          <a:p>
            <a:r>
              <a:rPr lang="en-US" sz="2400" kern="0" dirty="0" smtClean="0">
                <a:latin typeface="Arial" panose="020B0604020202020204" pitchFamily="34" charset="0"/>
                <a:cs typeface="Arial" panose="020B0604020202020204" pitchFamily="34" charset="0"/>
              </a:rPr>
              <a:t>($000’s)</a:t>
            </a:r>
            <a:endParaRPr lang="en-US" sz="2400" kern="0" dirty="0">
              <a:latin typeface="Arial" panose="020B0604020202020204" pitchFamily="34" charset="0"/>
              <a:cs typeface="Arial" panose="020B0604020202020204" pitchFamily="34" charset="0"/>
            </a:endParaRPr>
          </a:p>
        </p:txBody>
      </p:sp>
      <p:sp>
        <p:nvSpPr>
          <p:cNvPr id="6" name="Slide Number Placeholder 33"/>
          <p:cNvSpPr>
            <a:spLocks noGrp="1"/>
          </p:cNvSpPr>
          <p:nvPr>
            <p:ph type="sldNum" sz="quarter" idx="12"/>
          </p:nvPr>
        </p:nvSpPr>
        <p:spPr>
          <a:xfrm>
            <a:off x="6837218" y="6502019"/>
            <a:ext cx="2133600" cy="365125"/>
          </a:xfrm>
        </p:spPr>
        <p:txBody>
          <a:bodyPr/>
          <a:lstStyle/>
          <a:p>
            <a:pPr>
              <a:defRPr/>
            </a:pPr>
            <a:endParaRPr lang="en-US" dirty="0" smtClean="0"/>
          </a:p>
          <a:p>
            <a:pPr>
              <a:defRPr/>
            </a:pPr>
            <a:fld id="{AE584412-7F4F-4709-8555-B5D2E36C3DD3}" type="slidenum">
              <a:rPr lang="en-US">
                <a:solidFill>
                  <a:schemeClr val="accent1">
                    <a:lumMod val="50000"/>
                  </a:schemeClr>
                </a:solidFill>
              </a:rPr>
              <a:pPr>
                <a:defRPr/>
              </a:pPr>
              <a:t>24</a:t>
            </a:fld>
            <a:endParaRPr lang="en-US" dirty="0">
              <a:solidFill>
                <a:schemeClr val="accent1">
                  <a:lumMod val="50000"/>
                </a:schemeClr>
              </a:solidFill>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82" y="1406299"/>
            <a:ext cx="7747227" cy="4884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224365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Long-Term Debt Outstanding</a:t>
            </a:r>
            <a:br>
              <a:rPr lang="en-US" sz="3600" dirty="0" smtClean="0"/>
            </a:br>
            <a:r>
              <a:rPr lang="en-US" sz="2400" dirty="0" smtClean="0"/>
              <a:t>Dollars in Thousands</a:t>
            </a:r>
            <a:endParaRPr lang="en-US" sz="24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56" y="1509930"/>
            <a:ext cx="8761227" cy="490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3"/>
          <p:cNvSpPr>
            <a:spLocks noGrp="1"/>
          </p:cNvSpPr>
          <p:nvPr>
            <p:ph type="sldNum" sz="quarter" idx="12"/>
          </p:nvPr>
        </p:nvSpPr>
        <p:spPr>
          <a:xfrm>
            <a:off x="6837218" y="6502019"/>
            <a:ext cx="2133600" cy="365125"/>
          </a:xfrm>
        </p:spPr>
        <p:txBody>
          <a:bodyPr/>
          <a:lstStyle/>
          <a:p>
            <a:pPr>
              <a:defRPr/>
            </a:pPr>
            <a:endParaRPr lang="en-US" dirty="0" smtClean="0"/>
          </a:p>
          <a:p>
            <a:pPr>
              <a:defRPr/>
            </a:pPr>
            <a:fld id="{AE584412-7F4F-4709-8555-B5D2E36C3DD3}" type="slidenum">
              <a:rPr lang="en-US">
                <a:solidFill>
                  <a:schemeClr val="accent1">
                    <a:lumMod val="50000"/>
                  </a:schemeClr>
                </a:solidFill>
              </a:rPr>
              <a:pPr>
                <a:defRPr/>
              </a:pPr>
              <a:t>25</a:t>
            </a:fld>
            <a:endParaRPr lang="en-US" dirty="0">
              <a:solidFill>
                <a:schemeClr val="accent1">
                  <a:lumMod val="50000"/>
                </a:schemeClr>
              </a:solidFill>
            </a:endParaRPr>
          </a:p>
        </p:txBody>
      </p:sp>
    </p:spTree>
    <p:extLst>
      <p:ext uri="{BB962C8B-B14F-4D97-AF65-F5344CB8AC3E}">
        <p14:creationId xmlns:p14="http://schemas.microsoft.com/office/powerpoint/2010/main" val="157345505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371600"/>
            <a:ext cx="8501743" cy="2379133"/>
          </a:xfrm>
        </p:spPr>
        <p:txBody>
          <a:bodyPr/>
          <a:lstStyle/>
          <a:p>
            <a:r>
              <a:rPr lang="en-US" sz="2000" dirty="0" smtClean="0"/>
              <a:t>South Carolina residents and Santee Cooper and Cooperative customers can invest in Mini-Bonds</a:t>
            </a:r>
          </a:p>
          <a:p>
            <a:pPr marL="0" indent="0">
              <a:buNone/>
            </a:pPr>
            <a:endParaRPr lang="en-US" sz="800" dirty="0" smtClean="0"/>
          </a:p>
          <a:p>
            <a:r>
              <a:rPr lang="en-US" sz="2000" dirty="0"/>
              <a:t>Investors </a:t>
            </a:r>
            <a:r>
              <a:rPr lang="en-US" sz="2000" dirty="0" smtClean="0"/>
              <a:t>may </a:t>
            </a:r>
            <a:r>
              <a:rPr lang="en-US" sz="2000" dirty="0"/>
              <a:t>invest </a:t>
            </a:r>
            <a:r>
              <a:rPr lang="en-US" sz="2000" dirty="0" smtClean="0"/>
              <a:t>from $200 </a:t>
            </a:r>
            <a:r>
              <a:rPr lang="en-US" sz="2000" dirty="0"/>
              <a:t>to </a:t>
            </a:r>
            <a:r>
              <a:rPr lang="en-US" sz="2000" dirty="0" smtClean="0"/>
              <a:t>$50,000 per issue</a:t>
            </a:r>
          </a:p>
          <a:p>
            <a:pPr marL="0" indent="0">
              <a:buNone/>
            </a:pPr>
            <a:endParaRPr lang="en-US" sz="800" dirty="0"/>
          </a:p>
          <a:p>
            <a:r>
              <a:rPr lang="en-US" sz="2000" dirty="0" smtClean="0"/>
              <a:t>These tax free bonds allows interest earned to be excluded from gross income for federal and South Carolina income tax</a:t>
            </a:r>
          </a:p>
          <a:p>
            <a:pPr marL="0" indent="0">
              <a:buNone/>
            </a:pPr>
            <a:endParaRPr lang="en-US" sz="800" dirty="0" smtClean="0"/>
          </a:p>
          <a:p>
            <a:r>
              <a:rPr lang="en-US" sz="2000" dirty="0" smtClean="0"/>
              <a:t>Approximately 10,000 </a:t>
            </a:r>
            <a:r>
              <a:rPr lang="en-US" sz="2000" dirty="0"/>
              <a:t>South Carolina residents </a:t>
            </a:r>
            <a:r>
              <a:rPr lang="en-US" sz="2000" dirty="0" smtClean="0"/>
              <a:t>are Mini-Bondholders</a:t>
            </a:r>
          </a:p>
          <a:p>
            <a:pPr marL="0" indent="0">
              <a:buNone/>
            </a:pPr>
            <a:endParaRPr lang="en-US" sz="800" dirty="0" smtClean="0"/>
          </a:p>
          <a:p>
            <a:r>
              <a:rPr lang="en-US" sz="2000" dirty="0" smtClean="0"/>
              <a:t>There were $272,341,200 Mini-Bonds outstanding as of 12/31/17</a:t>
            </a:r>
          </a:p>
          <a:p>
            <a:endParaRPr lang="en-US" sz="2000" dirty="0"/>
          </a:p>
        </p:txBody>
      </p:sp>
      <p:sp>
        <p:nvSpPr>
          <p:cNvPr id="6" name="Rectangle 15"/>
          <p:cNvSpPr txBox="1">
            <a:spLocks noChangeArrowheads="1"/>
          </p:cNvSpPr>
          <p:nvPr>
            <p:custDataLst>
              <p:tags r:id="rId1"/>
            </p:custDataLst>
          </p:nvPr>
        </p:nvSpPr>
        <p:spPr bwMode="auto">
          <a:xfrm>
            <a:off x="105696" y="48286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lvl1pPr algn="l" rtl="0" eaLnBrk="0" fontAlgn="base" hangingPunct="0">
              <a:spcBef>
                <a:spcPct val="0"/>
              </a:spcBef>
              <a:spcAft>
                <a:spcPct val="0"/>
              </a:spcAft>
              <a:defRPr sz="4000" b="1">
                <a:solidFill>
                  <a:srgbClr val="066332"/>
                </a:solidFill>
                <a:latin typeface="Garamond"/>
                <a:ea typeface="Geneva" charset="-128"/>
                <a:cs typeface="Garamond"/>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092" algn="l" rtl="0" eaLnBrk="1" fontAlgn="base" hangingPunct="1">
              <a:spcBef>
                <a:spcPct val="0"/>
              </a:spcBef>
              <a:spcAft>
                <a:spcPct val="0"/>
              </a:spcAft>
              <a:defRPr sz="4000" b="1">
                <a:solidFill>
                  <a:schemeClr val="tx1"/>
                </a:solidFill>
                <a:latin typeface="Adobe Garamond Pro" charset="0"/>
              </a:defRPr>
            </a:lvl6pPr>
            <a:lvl7pPr marL="914186" algn="l" rtl="0" eaLnBrk="1" fontAlgn="base" hangingPunct="1">
              <a:spcBef>
                <a:spcPct val="0"/>
              </a:spcBef>
              <a:spcAft>
                <a:spcPct val="0"/>
              </a:spcAft>
              <a:defRPr sz="4000" b="1">
                <a:solidFill>
                  <a:schemeClr val="tx1"/>
                </a:solidFill>
                <a:latin typeface="Adobe Garamond Pro" charset="0"/>
              </a:defRPr>
            </a:lvl7pPr>
            <a:lvl8pPr marL="1371279" algn="l" rtl="0" eaLnBrk="1" fontAlgn="base" hangingPunct="1">
              <a:spcBef>
                <a:spcPct val="0"/>
              </a:spcBef>
              <a:spcAft>
                <a:spcPct val="0"/>
              </a:spcAft>
              <a:defRPr sz="4000" b="1">
                <a:solidFill>
                  <a:schemeClr val="tx1"/>
                </a:solidFill>
                <a:latin typeface="Adobe Garamond Pro" charset="0"/>
              </a:defRPr>
            </a:lvl8pPr>
            <a:lvl9pPr marL="1828373" algn="l" rtl="0" eaLnBrk="1" fontAlgn="base" hangingPunct="1">
              <a:spcBef>
                <a:spcPct val="0"/>
              </a:spcBef>
              <a:spcAft>
                <a:spcPct val="0"/>
              </a:spcAft>
              <a:defRPr sz="4000" b="1">
                <a:solidFill>
                  <a:schemeClr val="tx1"/>
                </a:solidFill>
                <a:latin typeface="Adobe Garamond Pro" charset="0"/>
              </a:defRPr>
            </a:lvl9pPr>
          </a:lstStyle>
          <a:p>
            <a:r>
              <a:rPr lang="en-US" sz="2400" kern="0" dirty="0" smtClean="0">
                <a:latin typeface="Arial" panose="020B0604020202020204" pitchFamily="34" charset="0"/>
                <a:cs typeface="Arial" panose="020B0604020202020204" pitchFamily="34" charset="0"/>
              </a:rPr>
              <a:t>Mini-Bonds</a:t>
            </a:r>
            <a:endParaRPr lang="en-US" sz="2400" kern="0" dirty="0">
              <a:latin typeface="Arial" panose="020B0604020202020204" pitchFamily="34" charset="0"/>
              <a:cs typeface="Arial" panose="020B0604020202020204" pitchFamily="34" charset="0"/>
            </a:endParaRPr>
          </a:p>
        </p:txBody>
      </p:sp>
      <p:sp>
        <p:nvSpPr>
          <p:cNvPr id="7" name="Slide Number Placeholder 33"/>
          <p:cNvSpPr>
            <a:spLocks noGrp="1"/>
          </p:cNvSpPr>
          <p:nvPr>
            <p:ph type="sldNum" sz="quarter" idx="12"/>
          </p:nvPr>
        </p:nvSpPr>
        <p:spPr>
          <a:xfrm>
            <a:off x="6837218" y="6502019"/>
            <a:ext cx="2133600" cy="365125"/>
          </a:xfrm>
        </p:spPr>
        <p:txBody>
          <a:bodyPr/>
          <a:lstStyle/>
          <a:p>
            <a:pPr>
              <a:defRPr/>
            </a:pPr>
            <a:endParaRPr lang="en-US" dirty="0" smtClean="0"/>
          </a:p>
          <a:p>
            <a:pPr>
              <a:defRPr/>
            </a:pPr>
            <a:fld id="{AE584412-7F4F-4709-8555-B5D2E36C3DD3}" type="slidenum">
              <a:rPr lang="en-US">
                <a:solidFill>
                  <a:schemeClr val="accent1">
                    <a:lumMod val="50000"/>
                  </a:schemeClr>
                </a:solidFill>
              </a:rPr>
              <a:pPr>
                <a:defRPr/>
              </a:pPr>
              <a:t>26</a:t>
            </a:fld>
            <a:endParaRPr lang="en-US" dirty="0">
              <a:solidFill>
                <a:schemeClr val="accent1">
                  <a:lumMod val="50000"/>
                </a:schemeClr>
              </a:solidFill>
            </a:endParaRPr>
          </a:p>
        </p:txBody>
      </p:sp>
    </p:spTree>
    <p:extLst>
      <p:ext uri="{BB962C8B-B14F-4D97-AF65-F5344CB8AC3E}">
        <p14:creationId xmlns:p14="http://schemas.microsoft.com/office/powerpoint/2010/main" val="130225818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Object 2"/>
          <p:cNvGraphicFramePr>
            <a:graphicFrameLocks noChangeAspect="1"/>
          </p:cNvGraphicFramePr>
          <p:nvPr>
            <p:custDataLst>
              <p:tags r:id="rId1"/>
            </p:custDataLst>
            <p:extLst>
              <p:ext uri="{D42A27DB-BD31-4B8C-83A1-F6EECF244321}">
                <p14:modId xmlns:p14="http://schemas.microsoft.com/office/powerpoint/2010/main" val="2541993113"/>
              </p:ext>
            </p:extLst>
          </p:nvPr>
        </p:nvGraphicFramePr>
        <p:xfrm>
          <a:off x="2517922" y="1402621"/>
          <a:ext cx="6534149" cy="4616450"/>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15"/>
          <p:cNvSpPr txBox="1">
            <a:spLocks noChangeArrowheads="1"/>
          </p:cNvSpPr>
          <p:nvPr>
            <p:custDataLst>
              <p:tags r:id="rId2"/>
            </p:custDataLst>
          </p:nvPr>
        </p:nvSpPr>
        <p:spPr bwMode="auto">
          <a:xfrm>
            <a:off x="105696" y="42770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lvl1pPr algn="l" rtl="0" eaLnBrk="0" fontAlgn="base" hangingPunct="0">
              <a:spcBef>
                <a:spcPct val="0"/>
              </a:spcBef>
              <a:spcAft>
                <a:spcPct val="0"/>
              </a:spcAft>
              <a:defRPr sz="4000" b="1">
                <a:solidFill>
                  <a:srgbClr val="066332"/>
                </a:solidFill>
                <a:latin typeface="Garamond"/>
                <a:ea typeface="Geneva" charset="-128"/>
                <a:cs typeface="Garamond"/>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092" algn="l" rtl="0" eaLnBrk="1" fontAlgn="base" hangingPunct="1">
              <a:spcBef>
                <a:spcPct val="0"/>
              </a:spcBef>
              <a:spcAft>
                <a:spcPct val="0"/>
              </a:spcAft>
              <a:defRPr sz="4000" b="1">
                <a:solidFill>
                  <a:schemeClr val="tx1"/>
                </a:solidFill>
                <a:latin typeface="Adobe Garamond Pro" charset="0"/>
              </a:defRPr>
            </a:lvl6pPr>
            <a:lvl7pPr marL="914186" algn="l" rtl="0" eaLnBrk="1" fontAlgn="base" hangingPunct="1">
              <a:spcBef>
                <a:spcPct val="0"/>
              </a:spcBef>
              <a:spcAft>
                <a:spcPct val="0"/>
              </a:spcAft>
              <a:defRPr sz="4000" b="1">
                <a:solidFill>
                  <a:schemeClr val="tx1"/>
                </a:solidFill>
                <a:latin typeface="Adobe Garamond Pro" charset="0"/>
              </a:defRPr>
            </a:lvl7pPr>
            <a:lvl8pPr marL="1371279" algn="l" rtl="0" eaLnBrk="1" fontAlgn="base" hangingPunct="1">
              <a:spcBef>
                <a:spcPct val="0"/>
              </a:spcBef>
              <a:spcAft>
                <a:spcPct val="0"/>
              </a:spcAft>
              <a:defRPr sz="4000" b="1">
                <a:solidFill>
                  <a:schemeClr val="tx1"/>
                </a:solidFill>
                <a:latin typeface="Adobe Garamond Pro" charset="0"/>
              </a:defRPr>
            </a:lvl8pPr>
            <a:lvl9pPr marL="1828373" algn="l" rtl="0" eaLnBrk="1" fontAlgn="base" hangingPunct="1">
              <a:spcBef>
                <a:spcPct val="0"/>
              </a:spcBef>
              <a:spcAft>
                <a:spcPct val="0"/>
              </a:spcAft>
              <a:defRPr sz="4000" b="1">
                <a:solidFill>
                  <a:schemeClr val="tx1"/>
                </a:solidFill>
                <a:latin typeface="Adobe Garamond Pro" charset="0"/>
              </a:defRPr>
            </a:lvl9pPr>
          </a:lstStyle>
          <a:p>
            <a:r>
              <a:rPr lang="en-US" sz="2400" kern="0" dirty="0" smtClean="0">
                <a:latin typeface="Arial" panose="020B0604020202020204" pitchFamily="34" charset="0"/>
                <a:cs typeface="Arial" panose="020B0604020202020204" pitchFamily="34" charset="0"/>
              </a:rPr>
              <a:t>Status and Cost of Recent Financings</a:t>
            </a:r>
          </a:p>
        </p:txBody>
      </p:sp>
      <p:graphicFrame>
        <p:nvGraphicFramePr>
          <p:cNvPr id="42" name="Table 41"/>
          <p:cNvGraphicFramePr>
            <a:graphicFrameLocks noGrp="1"/>
          </p:cNvGraphicFramePr>
          <p:nvPr>
            <p:extLst>
              <p:ext uri="{D42A27DB-BD31-4B8C-83A1-F6EECF244321}">
                <p14:modId xmlns:p14="http://schemas.microsoft.com/office/powerpoint/2010/main" val="3836102544"/>
              </p:ext>
            </p:extLst>
          </p:nvPr>
        </p:nvGraphicFramePr>
        <p:xfrm>
          <a:off x="451145" y="1405235"/>
          <a:ext cx="2051050" cy="4428341"/>
        </p:xfrm>
        <a:graphic>
          <a:graphicData uri="http://schemas.openxmlformats.org/drawingml/2006/table">
            <a:tbl>
              <a:tblPr firstRow="1" bandRow="1">
                <a:tableStyleId>{2D5ABB26-0587-4C30-8999-92F81FD0307C}</a:tableStyleId>
              </a:tblPr>
              <a:tblGrid>
                <a:gridCol w="785436"/>
                <a:gridCol w="668821"/>
                <a:gridCol w="596793"/>
              </a:tblGrid>
              <a:tr h="228600">
                <a:tc>
                  <a:txBody>
                    <a:bodyPr/>
                    <a:lstStyle/>
                    <a:p>
                      <a:pPr algn="ctr"/>
                      <a:r>
                        <a:rPr lang="en-US" sz="1000" b="1" dirty="0" smtClean="0">
                          <a:solidFill>
                            <a:schemeClr val="bg1"/>
                          </a:solidFill>
                          <a:latin typeface="Arial" pitchFamily="34" charset="0"/>
                          <a:cs typeface="Arial" pitchFamily="34" charset="0"/>
                        </a:rPr>
                        <a:t>Series</a:t>
                      </a:r>
                      <a:endParaRPr lang="en-US" sz="1000" b="1" dirty="0">
                        <a:solidFill>
                          <a:schemeClr val="bg1"/>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275937"/>
                    </a:solidFill>
                  </a:tcPr>
                </a:tc>
                <a:tc>
                  <a:txBody>
                    <a:bodyPr/>
                    <a:lstStyle/>
                    <a:p>
                      <a:pPr algn="ctr"/>
                      <a:r>
                        <a:rPr lang="en-US" sz="1000" b="1" dirty="0" smtClean="0">
                          <a:solidFill>
                            <a:schemeClr val="bg1"/>
                          </a:solidFill>
                          <a:latin typeface="Arial" pitchFamily="34" charset="0"/>
                          <a:cs typeface="Arial" pitchFamily="34" charset="0"/>
                        </a:rPr>
                        <a:t>Par ($mm)</a:t>
                      </a:r>
                      <a:endParaRPr lang="en-US" sz="1000" b="1" dirty="0">
                        <a:solidFill>
                          <a:schemeClr val="bg1"/>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275937"/>
                    </a:solidFill>
                  </a:tcPr>
                </a:tc>
                <a:tc>
                  <a:txBody>
                    <a:bodyPr/>
                    <a:lstStyle/>
                    <a:p>
                      <a:pPr algn="ctr"/>
                      <a:r>
                        <a:rPr lang="en-US" sz="1000" b="1" dirty="0" smtClean="0">
                          <a:solidFill>
                            <a:schemeClr val="bg1"/>
                          </a:solidFill>
                          <a:latin typeface="Arial" pitchFamily="34" charset="0"/>
                          <a:cs typeface="Arial" pitchFamily="34" charset="0"/>
                        </a:rPr>
                        <a:t>TIC</a:t>
                      </a:r>
                      <a:endParaRPr lang="en-US" sz="1000" b="1" dirty="0">
                        <a:solidFill>
                          <a:schemeClr val="bg1"/>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275937"/>
                    </a:solidFill>
                  </a:tcPr>
                </a:tc>
              </a:tr>
              <a:tr h="221039">
                <a:tc>
                  <a:txBody>
                    <a:bodyPr/>
                    <a:lstStyle/>
                    <a:p>
                      <a:pPr algn="ctr"/>
                      <a:r>
                        <a:rPr lang="en-US" sz="1000" dirty="0" smtClean="0">
                          <a:solidFill>
                            <a:srgbClr val="000000"/>
                          </a:solidFill>
                          <a:latin typeface="Arial" pitchFamily="34" charset="0"/>
                          <a:cs typeface="Arial" pitchFamily="34" charset="0"/>
                        </a:rPr>
                        <a:t>2008A</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000" dirty="0" smtClean="0">
                          <a:solidFill>
                            <a:srgbClr val="000000"/>
                          </a:solidFill>
                          <a:latin typeface="Arial" pitchFamily="34" charset="0"/>
                          <a:cs typeface="Arial" pitchFamily="34" charset="0"/>
                        </a:rPr>
                        <a:t>407.0</a:t>
                      </a:r>
                      <a:endParaRPr lang="en-US" sz="1000" dirty="0">
                        <a:solidFill>
                          <a:srgbClr val="000000"/>
                        </a:solidFill>
                        <a:latin typeface="Arial" pitchFamily="34" charset="0"/>
                        <a:cs typeface="Arial" pitchFamily="34" charset="0"/>
                      </a:endParaRP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solidFill>
                            <a:srgbClr val="000000"/>
                          </a:solidFill>
                          <a:latin typeface="Arial" pitchFamily="34" charset="0"/>
                          <a:cs typeface="Arial" pitchFamily="34" charset="0"/>
                        </a:rPr>
                        <a:t>5.77%</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r h="221039">
                <a:tc>
                  <a:txBody>
                    <a:bodyPr/>
                    <a:lstStyle/>
                    <a:p>
                      <a:pPr algn="ctr"/>
                      <a:r>
                        <a:rPr lang="en-US" sz="1000" dirty="0" smtClean="0">
                          <a:solidFill>
                            <a:srgbClr val="000000"/>
                          </a:solidFill>
                          <a:latin typeface="Arial" pitchFamily="34" charset="0"/>
                          <a:cs typeface="Arial" pitchFamily="34" charset="0"/>
                        </a:rPr>
                        <a:t>2008B</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000" dirty="0" smtClean="0">
                          <a:solidFill>
                            <a:srgbClr val="000000"/>
                          </a:solidFill>
                          <a:latin typeface="Arial" pitchFamily="34" charset="0"/>
                          <a:cs typeface="Arial" pitchFamily="34" charset="0"/>
                        </a:rPr>
                        <a:t>260.0</a:t>
                      </a:r>
                      <a:endParaRPr lang="en-US" sz="1000" dirty="0">
                        <a:solidFill>
                          <a:srgbClr val="000000"/>
                        </a:solidFill>
                        <a:latin typeface="Arial" pitchFamily="34" charset="0"/>
                        <a:cs typeface="Arial" pitchFamily="34" charset="0"/>
                      </a:endParaRP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solidFill>
                            <a:srgbClr val="000000"/>
                          </a:solidFill>
                          <a:latin typeface="Arial" pitchFamily="34" charset="0"/>
                          <a:cs typeface="Arial" pitchFamily="34" charset="0"/>
                        </a:rPr>
                        <a:t>7.56%</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r h="221039">
                <a:tc>
                  <a:txBody>
                    <a:bodyPr/>
                    <a:lstStyle/>
                    <a:p>
                      <a:pPr algn="ctr"/>
                      <a:r>
                        <a:rPr lang="en-US" sz="1000" dirty="0" smtClean="0">
                          <a:solidFill>
                            <a:srgbClr val="000000"/>
                          </a:solidFill>
                          <a:latin typeface="Arial" pitchFamily="34" charset="0"/>
                          <a:cs typeface="Arial" pitchFamily="34" charset="0"/>
                        </a:rPr>
                        <a:t>2009B</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000" dirty="0" smtClean="0">
                          <a:solidFill>
                            <a:srgbClr val="000000"/>
                          </a:solidFill>
                          <a:latin typeface="Arial" pitchFamily="34" charset="0"/>
                          <a:cs typeface="Arial" pitchFamily="34" charset="0"/>
                        </a:rPr>
                        <a:t>164.1</a:t>
                      </a:r>
                      <a:endParaRPr lang="en-US" sz="1000" dirty="0">
                        <a:solidFill>
                          <a:srgbClr val="000000"/>
                        </a:solidFill>
                        <a:latin typeface="Arial" pitchFamily="34" charset="0"/>
                        <a:cs typeface="Arial" pitchFamily="34" charset="0"/>
                      </a:endParaRP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solidFill>
                            <a:srgbClr val="000000"/>
                          </a:solidFill>
                          <a:latin typeface="Arial" pitchFamily="34" charset="0"/>
                          <a:cs typeface="Arial" pitchFamily="34" charset="0"/>
                        </a:rPr>
                        <a:t>4.83%</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r h="221039">
                <a:tc>
                  <a:txBody>
                    <a:bodyPr/>
                    <a:lstStyle/>
                    <a:p>
                      <a:pPr algn="ctr"/>
                      <a:r>
                        <a:rPr lang="en-US" sz="1000" dirty="0" smtClean="0">
                          <a:solidFill>
                            <a:srgbClr val="000000"/>
                          </a:solidFill>
                          <a:latin typeface="Arial" pitchFamily="34" charset="0"/>
                          <a:cs typeface="Arial" pitchFamily="34" charset="0"/>
                        </a:rPr>
                        <a:t>2009C</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000" dirty="0" smtClean="0">
                          <a:solidFill>
                            <a:srgbClr val="000000"/>
                          </a:solidFill>
                          <a:latin typeface="Arial" pitchFamily="34" charset="0"/>
                          <a:cs typeface="Arial" pitchFamily="34" charset="0"/>
                        </a:rPr>
                        <a:t>87.0</a:t>
                      </a:r>
                      <a:endParaRPr lang="en-US" sz="1000" dirty="0">
                        <a:solidFill>
                          <a:srgbClr val="000000"/>
                        </a:solidFill>
                        <a:latin typeface="Arial" pitchFamily="34" charset="0"/>
                        <a:cs typeface="Arial" pitchFamily="34" charset="0"/>
                      </a:endParaRP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solidFill>
                            <a:srgbClr val="000000"/>
                          </a:solidFill>
                          <a:latin typeface="Arial" pitchFamily="34" charset="0"/>
                          <a:cs typeface="Arial" pitchFamily="34" charset="0"/>
                        </a:rPr>
                        <a:t>6.10%</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r h="221039">
                <a:tc>
                  <a:txBody>
                    <a:bodyPr/>
                    <a:lstStyle/>
                    <a:p>
                      <a:pPr algn="ctr"/>
                      <a:r>
                        <a:rPr lang="en-US" sz="1000" dirty="0" smtClean="0">
                          <a:solidFill>
                            <a:srgbClr val="000000"/>
                          </a:solidFill>
                          <a:latin typeface="Arial" pitchFamily="34" charset="0"/>
                          <a:cs typeface="Arial" pitchFamily="34" charset="0"/>
                        </a:rPr>
                        <a:t>2009E</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000" dirty="0" smtClean="0">
                          <a:solidFill>
                            <a:srgbClr val="000000"/>
                          </a:solidFill>
                          <a:latin typeface="Arial" pitchFamily="34" charset="0"/>
                          <a:cs typeface="Arial" pitchFamily="34" charset="0"/>
                        </a:rPr>
                        <a:t>284.8</a:t>
                      </a:r>
                      <a:endParaRPr lang="en-US" sz="1000" dirty="0">
                        <a:solidFill>
                          <a:srgbClr val="000000"/>
                        </a:solidFill>
                        <a:latin typeface="Arial" pitchFamily="34" charset="0"/>
                        <a:cs typeface="Arial" pitchFamily="34" charset="0"/>
                      </a:endParaRP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solidFill>
                            <a:srgbClr val="000000"/>
                          </a:solidFill>
                          <a:latin typeface="Arial" pitchFamily="34" charset="0"/>
                          <a:cs typeface="Arial" pitchFamily="34" charset="0"/>
                        </a:rPr>
                        <a:t>4.21%</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r h="221039">
                <a:tc>
                  <a:txBody>
                    <a:bodyPr/>
                    <a:lstStyle/>
                    <a:p>
                      <a:pPr algn="ctr"/>
                      <a:r>
                        <a:rPr lang="en-US" sz="1000" dirty="0" smtClean="0">
                          <a:solidFill>
                            <a:srgbClr val="000000"/>
                          </a:solidFill>
                          <a:latin typeface="Arial" pitchFamily="34" charset="0"/>
                          <a:cs typeface="Arial" pitchFamily="34" charset="0"/>
                        </a:rPr>
                        <a:t>2009F</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000" dirty="0" smtClean="0">
                          <a:solidFill>
                            <a:srgbClr val="000000"/>
                          </a:solidFill>
                          <a:latin typeface="Arial" pitchFamily="34" charset="0"/>
                          <a:cs typeface="Arial" pitchFamily="34" charset="0"/>
                        </a:rPr>
                        <a:t>100.0</a:t>
                      </a:r>
                      <a:endParaRPr lang="en-US" sz="1000" dirty="0">
                        <a:solidFill>
                          <a:srgbClr val="000000"/>
                        </a:solidFill>
                        <a:latin typeface="Arial" pitchFamily="34" charset="0"/>
                        <a:cs typeface="Arial" pitchFamily="34" charset="0"/>
                      </a:endParaRP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solidFill>
                            <a:srgbClr val="000000"/>
                          </a:solidFill>
                          <a:latin typeface="Arial" pitchFamily="34" charset="0"/>
                          <a:cs typeface="Arial" pitchFamily="34" charset="0"/>
                        </a:rPr>
                        <a:t>5.82%</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r h="221039">
                <a:tc>
                  <a:txBody>
                    <a:bodyPr/>
                    <a:lstStyle/>
                    <a:p>
                      <a:pPr algn="ctr"/>
                      <a:r>
                        <a:rPr lang="en-US" sz="1000" dirty="0" smtClean="0">
                          <a:solidFill>
                            <a:srgbClr val="000000"/>
                          </a:solidFill>
                          <a:latin typeface="Arial" pitchFamily="34" charset="0"/>
                          <a:cs typeface="Arial" pitchFamily="34" charset="0"/>
                        </a:rPr>
                        <a:t>2010C</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000" dirty="0" smtClean="0">
                          <a:solidFill>
                            <a:srgbClr val="000000"/>
                          </a:solidFill>
                          <a:latin typeface="Arial" pitchFamily="34" charset="0"/>
                          <a:cs typeface="Arial" pitchFamily="34" charset="0"/>
                        </a:rPr>
                        <a:t>360.0</a:t>
                      </a:r>
                      <a:endParaRPr lang="en-US" sz="1000" dirty="0">
                        <a:solidFill>
                          <a:srgbClr val="000000"/>
                        </a:solidFill>
                        <a:latin typeface="Arial" pitchFamily="34" charset="0"/>
                        <a:cs typeface="Arial" pitchFamily="34" charset="0"/>
                      </a:endParaRP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solidFill>
                            <a:srgbClr val="000000"/>
                          </a:solidFill>
                          <a:latin typeface="Arial" pitchFamily="34" charset="0"/>
                          <a:cs typeface="Arial" pitchFamily="34" charset="0"/>
                        </a:rPr>
                        <a:t>4.24%</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r h="221039">
                <a:tc>
                  <a:txBody>
                    <a:bodyPr/>
                    <a:lstStyle/>
                    <a:p>
                      <a:pPr algn="ctr"/>
                      <a:r>
                        <a:rPr lang="en-US" sz="1000" dirty="0" smtClean="0">
                          <a:solidFill>
                            <a:srgbClr val="000000"/>
                          </a:solidFill>
                          <a:latin typeface="Arial" pitchFamily="34" charset="0"/>
                          <a:cs typeface="Arial" pitchFamily="34" charset="0"/>
                        </a:rPr>
                        <a:t>2012D</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000" dirty="0" smtClean="0">
                          <a:solidFill>
                            <a:srgbClr val="000000"/>
                          </a:solidFill>
                          <a:latin typeface="Arial" pitchFamily="34" charset="0"/>
                          <a:cs typeface="Arial" pitchFamily="34" charset="0"/>
                        </a:rPr>
                        <a:t>312.2</a:t>
                      </a:r>
                      <a:endParaRPr lang="en-US" sz="1000" dirty="0">
                        <a:solidFill>
                          <a:srgbClr val="000000"/>
                        </a:solidFill>
                        <a:latin typeface="Arial" pitchFamily="34" charset="0"/>
                        <a:cs typeface="Arial" pitchFamily="34" charset="0"/>
                      </a:endParaRP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solidFill>
                            <a:srgbClr val="000000"/>
                          </a:solidFill>
                          <a:latin typeface="Arial" pitchFamily="34" charset="0"/>
                          <a:cs typeface="Arial" pitchFamily="34" charset="0"/>
                        </a:rPr>
                        <a:t>4.30%</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r h="221039">
                <a:tc>
                  <a:txBody>
                    <a:bodyPr/>
                    <a:lstStyle/>
                    <a:p>
                      <a:pPr algn="ctr"/>
                      <a:r>
                        <a:rPr lang="en-US" sz="1000" dirty="0" smtClean="0">
                          <a:solidFill>
                            <a:srgbClr val="000000"/>
                          </a:solidFill>
                          <a:latin typeface="Arial" pitchFamily="34" charset="0"/>
                          <a:cs typeface="Arial" pitchFamily="34" charset="0"/>
                        </a:rPr>
                        <a:t>2012E</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000" dirty="0" smtClean="0">
                          <a:solidFill>
                            <a:srgbClr val="000000"/>
                          </a:solidFill>
                          <a:latin typeface="Arial" pitchFamily="34" charset="0"/>
                          <a:cs typeface="Arial" pitchFamily="34" charset="0"/>
                        </a:rPr>
                        <a:t>262.8</a:t>
                      </a:r>
                      <a:endParaRPr lang="en-US" sz="1000" dirty="0">
                        <a:solidFill>
                          <a:srgbClr val="000000"/>
                        </a:solidFill>
                        <a:latin typeface="Arial" pitchFamily="34" charset="0"/>
                        <a:cs typeface="Arial" pitchFamily="34" charset="0"/>
                      </a:endParaRP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solidFill>
                            <a:srgbClr val="000000"/>
                          </a:solidFill>
                          <a:latin typeface="Arial" pitchFamily="34" charset="0"/>
                          <a:cs typeface="Arial" pitchFamily="34" charset="0"/>
                        </a:rPr>
                        <a:t>4.27%</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r h="221039">
                <a:tc>
                  <a:txBody>
                    <a:bodyPr/>
                    <a:lstStyle/>
                    <a:p>
                      <a:pPr algn="ctr"/>
                      <a:r>
                        <a:rPr lang="en-US" sz="1000" dirty="0" smtClean="0">
                          <a:solidFill>
                            <a:srgbClr val="000000"/>
                          </a:solidFill>
                          <a:latin typeface="Arial" pitchFamily="34" charset="0"/>
                          <a:cs typeface="Arial" pitchFamily="34" charset="0"/>
                        </a:rPr>
                        <a:t>2013AB</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000" dirty="0" smtClean="0">
                          <a:solidFill>
                            <a:srgbClr val="000000"/>
                          </a:solidFill>
                          <a:latin typeface="Arial" pitchFamily="34" charset="0"/>
                          <a:cs typeface="Arial" pitchFamily="34" charset="0"/>
                        </a:rPr>
                        <a:t>641.4</a:t>
                      </a:r>
                      <a:endParaRPr lang="en-US" sz="1000" dirty="0">
                        <a:solidFill>
                          <a:srgbClr val="000000"/>
                        </a:solidFill>
                        <a:latin typeface="Arial" pitchFamily="34" charset="0"/>
                        <a:cs typeface="Arial" pitchFamily="34" charset="0"/>
                      </a:endParaRP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solidFill>
                            <a:srgbClr val="000000"/>
                          </a:solidFill>
                          <a:latin typeface="Arial" pitchFamily="34" charset="0"/>
                          <a:cs typeface="Arial" pitchFamily="34" charset="0"/>
                        </a:rPr>
                        <a:t>5.32%</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r h="221039">
                <a:tc>
                  <a:txBody>
                    <a:bodyPr/>
                    <a:lstStyle/>
                    <a:p>
                      <a:pPr algn="ctr"/>
                      <a:r>
                        <a:rPr lang="en-US" sz="1000" dirty="0" smtClean="0">
                          <a:solidFill>
                            <a:srgbClr val="000000"/>
                          </a:solidFill>
                          <a:latin typeface="Arial" pitchFamily="34" charset="0"/>
                          <a:cs typeface="Arial" pitchFamily="34" charset="0"/>
                        </a:rPr>
                        <a:t>2013C</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000" dirty="0" smtClean="0">
                          <a:solidFill>
                            <a:srgbClr val="000000"/>
                          </a:solidFill>
                          <a:latin typeface="Arial" pitchFamily="34" charset="0"/>
                          <a:cs typeface="Arial" pitchFamily="34" charset="0"/>
                        </a:rPr>
                        <a:t>250.0</a:t>
                      </a:r>
                      <a:endParaRPr lang="en-US" sz="1000" dirty="0">
                        <a:solidFill>
                          <a:srgbClr val="000000"/>
                        </a:solidFill>
                        <a:latin typeface="Arial" pitchFamily="34" charset="0"/>
                        <a:cs typeface="Arial" pitchFamily="34" charset="0"/>
                      </a:endParaRP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solidFill>
                            <a:srgbClr val="000000"/>
                          </a:solidFill>
                          <a:latin typeface="Arial" pitchFamily="34" charset="0"/>
                          <a:cs typeface="Arial" pitchFamily="34" charset="0"/>
                        </a:rPr>
                        <a:t>5.83%</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r h="221039">
                <a:tc>
                  <a:txBody>
                    <a:bodyPr/>
                    <a:lstStyle/>
                    <a:p>
                      <a:pPr algn="ctr"/>
                      <a:r>
                        <a:rPr lang="en-US" sz="1000" dirty="0" smtClean="0">
                          <a:solidFill>
                            <a:srgbClr val="000000"/>
                          </a:solidFill>
                          <a:latin typeface="Arial" pitchFamily="34" charset="0"/>
                          <a:cs typeface="Arial" pitchFamily="34" charset="0"/>
                        </a:rPr>
                        <a:t>2013E</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000" dirty="0" smtClean="0">
                          <a:solidFill>
                            <a:srgbClr val="000000"/>
                          </a:solidFill>
                          <a:latin typeface="Arial" pitchFamily="34" charset="0"/>
                          <a:cs typeface="Arial" pitchFamily="34" charset="0"/>
                        </a:rPr>
                        <a:t>506.8</a:t>
                      </a:r>
                      <a:endParaRPr lang="en-US" sz="1000" dirty="0">
                        <a:solidFill>
                          <a:srgbClr val="000000"/>
                        </a:solidFill>
                        <a:latin typeface="Arial" pitchFamily="34" charset="0"/>
                        <a:cs typeface="Arial" pitchFamily="34" charset="0"/>
                      </a:endParaRP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solidFill>
                            <a:srgbClr val="000000"/>
                          </a:solidFill>
                          <a:latin typeface="Arial" pitchFamily="34" charset="0"/>
                          <a:cs typeface="Arial" pitchFamily="34" charset="0"/>
                        </a:rPr>
                        <a:t>5.34%</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r h="221039">
                <a:tc>
                  <a:txBody>
                    <a:bodyPr/>
                    <a:lstStyle/>
                    <a:p>
                      <a:pPr algn="ctr"/>
                      <a:r>
                        <a:rPr lang="en-US" sz="1000" dirty="0" smtClean="0">
                          <a:solidFill>
                            <a:srgbClr val="000000"/>
                          </a:solidFill>
                          <a:latin typeface="Arial" pitchFamily="34" charset="0"/>
                          <a:cs typeface="Arial" pitchFamily="34" charset="0"/>
                        </a:rPr>
                        <a:t>2014A</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000" dirty="0" smtClean="0">
                          <a:solidFill>
                            <a:srgbClr val="000000"/>
                          </a:solidFill>
                          <a:latin typeface="Arial" pitchFamily="34" charset="0"/>
                          <a:cs typeface="Arial" pitchFamily="34" charset="0"/>
                        </a:rPr>
                        <a:t>600.0</a:t>
                      </a:r>
                      <a:endParaRPr lang="en-US" sz="1000" dirty="0">
                        <a:solidFill>
                          <a:srgbClr val="000000"/>
                        </a:solidFill>
                        <a:latin typeface="Arial" pitchFamily="34" charset="0"/>
                        <a:cs typeface="Arial" pitchFamily="34" charset="0"/>
                      </a:endParaRP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solidFill>
                            <a:srgbClr val="000000"/>
                          </a:solidFill>
                          <a:latin typeface="Arial" pitchFamily="34" charset="0"/>
                          <a:cs typeface="Arial" pitchFamily="34" charset="0"/>
                        </a:rPr>
                        <a:t>4.92%</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r h="221039">
                <a:tc>
                  <a:txBody>
                    <a:bodyPr/>
                    <a:lstStyle/>
                    <a:p>
                      <a:pPr algn="ctr"/>
                      <a:r>
                        <a:rPr lang="en-US" sz="1000" dirty="0" smtClean="0">
                          <a:solidFill>
                            <a:srgbClr val="000000"/>
                          </a:solidFill>
                          <a:latin typeface="Arial" pitchFamily="34" charset="0"/>
                          <a:cs typeface="Arial" pitchFamily="34" charset="0"/>
                        </a:rPr>
                        <a:t>2014C</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000" dirty="0" smtClean="0">
                          <a:solidFill>
                            <a:srgbClr val="000000"/>
                          </a:solidFill>
                          <a:latin typeface="Arial" pitchFamily="34" charset="0"/>
                          <a:cs typeface="Arial" pitchFamily="34" charset="0"/>
                        </a:rPr>
                        <a:t>704.5</a:t>
                      </a:r>
                      <a:endParaRPr lang="en-US" sz="1000" dirty="0">
                        <a:solidFill>
                          <a:srgbClr val="000000"/>
                        </a:solidFill>
                        <a:latin typeface="Arial" pitchFamily="34" charset="0"/>
                        <a:cs typeface="Arial" pitchFamily="34" charset="0"/>
                      </a:endParaRP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solidFill>
                            <a:srgbClr val="000000"/>
                          </a:solidFill>
                          <a:latin typeface="Arial" pitchFamily="34" charset="0"/>
                          <a:cs typeface="Arial" pitchFamily="34" charset="0"/>
                        </a:rPr>
                        <a:t>3.79%</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r h="221039">
                <a:tc>
                  <a:txBody>
                    <a:bodyPr/>
                    <a:lstStyle/>
                    <a:p>
                      <a:pPr algn="ctr"/>
                      <a:r>
                        <a:rPr lang="en-US" sz="1000" dirty="0" smtClean="0">
                          <a:solidFill>
                            <a:srgbClr val="000000"/>
                          </a:solidFill>
                          <a:latin typeface="Arial" pitchFamily="34" charset="0"/>
                          <a:cs typeface="Arial" pitchFamily="34" charset="0"/>
                        </a:rPr>
                        <a:t>2015ABCD</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000" dirty="0" smtClean="0">
                          <a:solidFill>
                            <a:srgbClr val="000000"/>
                          </a:solidFill>
                          <a:latin typeface="Arial" pitchFamily="34" charset="0"/>
                          <a:cs typeface="Arial" pitchFamily="34" charset="0"/>
                        </a:rPr>
                        <a:t>1,103.7</a:t>
                      </a:r>
                      <a:endParaRPr lang="en-US" sz="1000" dirty="0">
                        <a:solidFill>
                          <a:srgbClr val="000000"/>
                        </a:solidFill>
                        <a:latin typeface="Arial" pitchFamily="34" charset="0"/>
                        <a:cs typeface="Arial" pitchFamily="34" charset="0"/>
                      </a:endParaRP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solidFill>
                            <a:srgbClr val="000000"/>
                          </a:solidFill>
                          <a:latin typeface="Arial" pitchFamily="34" charset="0"/>
                          <a:cs typeface="Arial" pitchFamily="34" charset="0"/>
                        </a:rPr>
                        <a:t>4.11%</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r h="221039">
                <a:tc>
                  <a:txBody>
                    <a:bodyPr/>
                    <a:lstStyle/>
                    <a:p>
                      <a:pPr algn="ctr"/>
                      <a:r>
                        <a:rPr lang="en-US" sz="1000" dirty="0" smtClean="0">
                          <a:solidFill>
                            <a:srgbClr val="000000"/>
                          </a:solidFill>
                          <a:latin typeface="Arial" pitchFamily="34" charset="0"/>
                          <a:cs typeface="Arial" pitchFamily="34" charset="0"/>
                        </a:rPr>
                        <a:t>2015E</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000" dirty="0" smtClean="0">
                          <a:solidFill>
                            <a:srgbClr val="000000"/>
                          </a:solidFill>
                          <a:latin typeface="Arial" pitchFamily="34" charset="0"/>
                          <a:cs typeface="Arial" pitchFamily="34" charset="0"/>
                        </a:rPr>
                        <a:t>300.0</a:t>
                      </a:r>
                      <a:endParaRPr lang="en-US" sz="1000" dirty="0">
                        <a:solidFill>
                          <a:srgbClr val="000000"/>
                        </a:solidFill>
                        <a:latin typeface="Arial" pitchFamily="34" charset="0"/>
                        <a:cs typeface="Arial" pitchFamily="34" charset="0"/>
                      </a:endParaRP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solidFill>
                            <a:srgbClr val="000000"/>
                          </a:solidFill>
                          <a:latin typeface="Arial" pitchFamily="34" charset="0"/>
                          <a:cs typeface="Arial" pitchFamily="34" charset="0"/>
                        </a:rPr>
                        <a:t>4.73%</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r h="221039">
                <a:tc>
                  <a:txBody>
                    <a:bodyPr/>
                    <a:lstStyle/>
                    <a:p>
                      <a:pPr algn="ctr"/>
                      <a:r>
                        <a:rPr lang="en-US" sz="1000" dirty="0" smtClean="0">
                          <a:solidFill>
                            <a:srgbClr val="000000"/>
                          </a:solidFill>
                          <a:latin typeface="Arial" pitchFamily="34" charset="0"/>
                          <a:cs typeface="Arial" pitchFamily="34" charset="0"/>
                        </a:rPr>
                        <a:t>2016A</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000" dirty="0" smtClean="0">
                          <a:solidFill>
                            <a:srgbClr val="000000"/>
                          </a:solidFill>
                          <a:latin typeface="Arial" pitchFamily="34" charset="0"/>
                          <a:cs typeface="Arial" pitchFamily="34" charset="0"/>
                        </a:rPr>
                        <a:t>543.7</a:t>
                      </a:r>
                      <a:endParaRPr lang="en-US" sz="1000" dirty="0">
                        <a:solidFill>
                          <a:srgbClr val="000000"/>
                        </a:solidFill>
                        <a:latin typeface="Arial" pitchFamily="34" charset="0"/>
                        <a:cs typeface="Arial" pitchFamily="34" charset="0"/>
                      </a:endParaRP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solidFill>
                            <a:srgbClr val="000000"/>
                          </a:solidFill>
                          <a:latin typeface="Arial" pitchFamily="34" charset="0"/>
                          <a:cs typeface="Arial" pitchFamily="34" charset="0"/>
                        </a:rPr>
                        <a:t>3.65%</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r h="221039">
                <a:tc>
                  <a:txBody>
                    <a:bodyPr/>
                    <a:lstStyle/>
                    <a:p>
                      <a:pPr algn="ctr"/>
                      <a:r>
                        <a:rPr lang="en-US" sz="1000" dirty="0" smtClean="0">
                          <a:solidFill>
                            <a:srgbClr val="000000"/>
                          </a:solidFill>
                          <a:latin typeface="Arial" pitchFamily="34" charset="0"/>
                          <a:cs typeface="Arial" pitchFamily="34" charset="0"/>
                        </a:rPr>
                        <a:t>2016BD</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000" dirty="0" smtClean="0">
                          <a:solidFill>
                            <a:srgbClr val="000000"/>
                          </a:solidFill>
                          <a:latin typeface="Arial" pitchFamily="34" charset="0"/>
                          <a:cs typeface="Arial" pitchFamily="34" charset="0"/>
                        </a:rPr>
                        <a:t>831.4</a:t>
                      </a:r>
                      <a:endParaRPr lang="en-US" sz="1000" dirty="0">
                        <a:solidFill>
                          <a:srgbClr val="000000"/>
                        </a:solidFill>
                        <a:latin typeface="Arial" pitchFamily="34" charset="0"/>
                        <a:cs typeface="Arial" pitchFamily="34" charset="0"/>
                      </a:endParaRP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solidFill>
                            <a:srgbClr val="000000"/>
                          </a:solidFill>
                          <a:latin typeface="Arial" pitchFamily="34" charset="0"/>
                          <a:cs typeface="Arial" pitchFamily="34" charset="0"/>
                        </a:rPr>
                        <a:t>3.52%</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r h="221039">
                <a:tc>
                  <a:txBody>
                    <a:bodyPr/>
                    <a:lstStyle/>
                    <a:p>
                      <a:pPr algn="ctr"/>
                      <a:r>
                        <a:rPr lang="en-US" sz="1000" dirty="0" smtClean="0">
                          <a:solidFill>
                            <a:srgbClr val="000000"/>
                          </a:solidFill>
                          <a:latin typeface="Arial" pitchFamily="34" charset="0"/>
                          <a:cs typeface="Arial" pitchFamily="34" charset="0"/>
                        </a:rPr>
                        <a:t>2016C</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000" dirty="0" smtClean="0">
                          <a:solidFill>
                            <a:srgbClr val="000000"/>
                          </a:solidFill>
                          <a:latin typeface="Arial" pitchFamily="34" charset="0"/>
                          <a:cs typeface="Arial" pitchFamily="34" charset="0"/>
                        </a:rPr>
                        <a:t>52.4</a:t>
                      </a:r>
                      <a:endParaRPr lang="en-US" sz="1000" dirty="0">
                        <a:solidFill>
                          <a:srgbClr val="000000"/>
                        </a:solidFill>
                        <a:latin typeface="Arial" pitchFamily="34" charset="0"/>
                        <a:cs typeface="Arial" pitchFamily="34" charset="0"/>
                      </a:endParaRP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solidFill>
                            <a:srgbClr val="000000"/>
                          </a:solidFill>
                          <a:latin typeface="Arial" pitchFamily="34" charset="0"/>
                          <a:cs typeface="Arial" pitchFamily="34" charset="0"/>
                        </a:rPr>
                        <a:t>3.10%</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5" name="Oval 44"/>
          <p:cNvSpPr>
            <a:spLocks noChangeAspect="1"/>
          </p:cNvSpPr>
          <p:nvPr/>
        </p:nvSpPr>
        <p:spPr bwMode="auto">
          <a:xfrm>
            <a:off x="179884" y="1657778"/>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1</a:t>
            </a:r>
            <a:endParaRPr kumimoji="0" lang="en-US" i="0" u="none" strike="noStrike" cap="none" normalizeH="0" baseline="0" dirty="0">
              <a:ln>
                <a:noFill/>
              </a:ln>
              <a:solidFill>
                <a:schemeClr val="tx1"/>
              </a:solidFill>
              <a:effectLst/>
              <a:latin typeface="Arial" charset="0"/>
            </a:endParaRPr>
          </a:p>
        </p:txBody>
      </p:sp>
      <p:sp>
        <p:nvSpPr>
          <p:cNvPr id="46" name="Oval 45"/>
          <p:cNvSpPr>
            <a:spLocks noChangeAspect="1"/>
          </p:cNvSpPr>
          <p:nvPr/>
        </p:nvSpPr>
        <p:spPr bwMode="auto">
          <a:xfrm>
            <a:off x="179884" y="1878441"/>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2</a:t>
            </a:r>
            <a:endParaRPr kumimoji="0" lang="en-US" i="0" u="none" strike="noStrike" cap="none" normalizeH="0" baseline="0" dirty="0">
              <a:ln>
                <a:noFill/>
              </a:ln>
              <a:solidFill>
                <a:schemeClr val="tx1"/>
              </a:solidFill>
              <a:effectLst/>
              <a:latin typeface="Arial" charset="0"/>
            </a:endParaRPr>
          </a:p>
        </p:txBody>
      </p:sp>
      <p:sp>
        <p:nvSpPr>
          <p:cNvPr id="47" name="Oval 46"/>
          <p:cNvSpPr>
            <a:spLocks noChangeAspect="1"/>
          </p:cNvSpPr>
          <p:nvPr/>
        </p:nvSpPr>
        <p:spPr bwMode="auto">
          <a:xfrm>
            <a:off x="179884" y="2099104"/>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3</a:t>
            </a:r>
            <a:endParaRPr kumimoji="0" lang="en-US" i="0" u="none" strike="noStrike" cap="none" normalizeH="0" baseline="0" dirty="0">
              <a:ln>
                <a:noFill/>
              </a:ln>
              <a:solidFill>
                <a:schemeClr val="tx1"/>
              </a:solidFill>
              <a:effectLst/>
              <a:latin typeface="Arial" charset="0"/>
            </a:endParaRPr>
          </a:p>
        </p:txBody>
      </p:sp>
      <p:sp>
        <p:nvSpPr>
          <p:cNvPr id="48" name="Oval 47"/>
          <p:cNvSpPr>
            <a:spLocks noChangeAspect="1"/>
          </p:cNvSpPr>
          <p:nvPr/>
        </p:nvSpPr>
        <p:spPr bwMode="auto">
          <a:xfrm>
            <a:off x="179884" y="2319767"/>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4</a:t>
            </a:r>
            <a:endParaRPr kumimoji="0" lang="en-US" i="0" u="none" strike="noStrike" cap="none" normalizeH="0" baseline="0" dirty="0">
              <a:ln>
                <a:noFill/>
              </a:ln>
              <a:solidFill>
                <a:schemeClr val="tx1"/>
              </a:solidFill>
              <a:effectLst/>
              <a:latin typeface="Arial" charset="0"/>
            </a:endParaRPr>
          </a:p>
        </p:txBody>
      </p:sp>
      <p:sp>
        <p:nvSpPr>
          <p:cNvPr id="49" name="Oval 48"/>
          <p:cNvSpPr>
            <a:spLocks noChangeAspect="1"/>
          </p:cNvSpPr>
          <p:nvPr/>
        </p:nvSpPr>
        <p:spPr bwMode="auto">
          <a:xfrm>
            <a:off x="179884" y="2540430"/>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5</a:t>
            </a:r>
            <a:endParaRPr kumimoji="0" lang="en-US" i="0" u="none" strike="noStrike" cap="none" normalizeH="0" baseline="0" dirty="0">
              <a:ln>
                <a:noFill/>
              </a:ln>
              <a:solidFill>
                <a:schemeClr val="tx1"/>
              </a:solidFill>
              <a:effectLst/>
              <a:latin typeface="Arial" charset="0"/>
            </a:endParaRPr>
          </a:p>
        </p:txBody>
      </p:sp>
      <p:sp>
        <p:nvSpPr>
          <p:cNvPr id="50" name="Oval 49"/>
          <p:cNvSpPr>
            <a:spLocks noChangeAspect="1"/>
          </p:cNvSpPr>
          <p:nvPr/>
        </p:nvSpPr>
        <p:spPr bwMode="auto">
          <a:xfrm>
            <a:off x="179884" y="2761093"/>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6</a:t>
            </a:r>
            <a:endParaRPr kumimoji="0" lang="en-US" i="0" u="none" strike="noStrike" cap="none" normalizeH="0" baseline="0" dirty="0">
              <a:ln>
                <a:noFill/>
              </a:ln>
              <a:solidFill>
                <a:schemeClr val="tx1"/>
              </a:solidFill>
              <a:effectLst/>
              <a:latin typeface="Arial" charset="0"/>
            </a:endParaRPr>
          </a:p>
        </p:txBody>
      </p:sp>
      <p:sp>
        <p:nvSpPr>
          <p:cNvPr id="51" name="Oval 50"/>
          <p:cNvSpPr>
            <a:spLocks noChangeAspect="1"/>
          </p:cNvSpPr>
          <p:nvPr/>
        </p:nvSpPr>
        <p:spPr bwMode="auto">
          <a:xfrm>
            <a:off x="179884" y="2981756"/>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7</a:t>
            </a:r>
            <a:endParaRPr kumimoji="0" lang="en-US" i="0" u="none" strike="noStrike" cap="none" normalizeH="0" baseline="0" dirty="0">
              <a:ln>
                <a:noFill/>
              </a:ln>
              <a:solidFill>
                <a:schemeClr val="tx1"/>
              </a:solidFill>
              <a:effectLst/>
              <a:latin typeface="Arial" charset="0"/>
            </a:endParaRPr>
          </a:p>
        </p:txBody>
      </p:sp>
      <p:sp>
        <p:nvSpPr>
          <p:cNvPr id="52" name="Oval 51"/>
          <p:cNvSpPr>
            <a:spLocks noChangeAspect="1"/>
          </p:cNvSpPr>
          <p:nvPr/>
        </p:nvSpPr>
        <p:spPr bwMode="auto">
          <a:xfrm>
            <a:off x="179884" y="3202419"/>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8</a:t>
            </a:r>
            <a:endParaRPr kumimoji="0" lang="en-US" i="0" u="none" strike="noStrike" cap="none" normalizeH="0" baseline="0" dirty="0">
              <a:ln>
                <a:noFill/>
              </a:ln>
              <a:solidFill>
                <a:schemeClr val="tx1"/>
              </a:solidFill>
              <a:effectLst/>
              <a:latin typeface="Arial" charset="0"/>
            </a:endParaRPr>
          </a:p>
        </p:txBody>
      </p:sp>
      <p:sp>
        <p:nvSpPr>
          <p:cNvPr id="56" name="Oval 55"/>
          <p:cNvSpPr>
            <a:spLocks noChangeAspect="1"/>
          </p:cNvSpPr>
          <p:nvPr/>
        </p:nvSpPr>
        <p:spPr bwMode="auto">
          <a:xfrm>
            <a:off x="179884" y="3423082"/>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9</a:t>
            </a:r>
            <a:endParaRPr kumimoji="0" lang="en-US" i="0" u="none" strike="noStrike" cap="none" normalizeH="0" baseline="0" dirty="0">
              <a:ln>
                <a:noFill/>
              </a:ln>
              <a:solidFill>
                <a:schemeClr val="tx1"/>
              </a:solidFill>
              <a:effectLst/>
              <a:latin typeface="Arial" charset="0"/>
            </a:endParaRPr>
          </a:p>
        </p:txBody>
      </p:sp>
      <p:sp>
        <p:nvSpPr>
          <p:cNvPr id="57" name="Oval 56"/>
          <p:cNvSpPr>
            <a:spLocks noChangeAspect="1"/>
          </p:cNvSpPr>
          <p:nvPr/>
        </p:nvSpPr>
        <p:spPr bwMode="auto">
          <a:xfrm>
            <a:off x="179884" y="3643745"/>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10</a:t>
            </a:r>
            <a:endParaRPr kumimoji="0" lang="en-US" sz="800" i="0" u="none" strike="noStrike" cap="none" normalizeH="0" baseline="0" dirty="0">
              <a:ln>
                <a:noFill/>
              </a:ln>
              <a:solidFill>
                <a:schemeClr val="tx1"/>
              </a:solidFill>
              <a:effectLst/>
              <a:latin typeface="Arial" charset="0"/>
            </a:endParaRPr>
          </a:p>
        </p:txBody>
      </p:sp>
      <p:sp>
        <p:nvSpPr>
          <p:cNvPr id="59" name="Oval 58"/>
          <p:cNvSpPr>
            <a:spLocks noChangeAspect="1"/>
          </p:cNvSpPr>
          <p:nvPr/>
        </p:nvSpPr>
        <p:spPr bwMode="auto">
          <a:xfrm>
            <a:off x="179884" y="3864408"/>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11</a:t>
            </a:r>
            <a:endParaRPr kumimoji="0" lang="en-US" sz="800" i="0" u="none" strike="noStrike" cap="none" normalizeH="0" baseline="0" dirty="0">
              <a:ln>
                <a:noFill/>
              </a:ln>
              <a:solidFill>
                <a:schemeClr val="tx1"/>
              </a:solidFill>
              <a:effectLst/>
              <a:latin typeface="Arial" charset="0"/>
            </a:endParaRPr>
          </a:p>
        </p:txBody>
      </p:sp>
      <p:sp>
        <p:nvSpPr>
          <p:cNvPr id="60" name="Oval 59"/>
          <p:cNvSpPr>
            <a:spLocks noChangeAspect="1"/>
          </p:cNvSpPr>
          <p:nvPr/>
        </p:nvSpPr>
        <p:spPr bwMode="auto">
          <a:xfrm>
            <a:off x="179884" y="4085071"/>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12</a:t>
            </a:r>
            <a:endParaRPr kumimoji="0" lang="en-US" sz="800" i="0" u="none" strike="noStrike" cap="none" normalizeH="0" baseline="0" dirty="0">
              <a:ln>
                <a:noFill/>
              </a:ln>
              <a:solidFill>
                <a:schemeClr val="tx1"/>
              </a:solidFill>
              <a:effectLst/>
              <a:latin typeface="Arial" charset="0"/>
            </a:endParaRPr>
          </a:p>
        </p:txBody>
      </p:sp>
      <p:sp>
        <p:nvSpPr>
          <p:cNvPr id="61" name="Oval 60"/>
          <p:cNvSpPr>
            <a:spLocks noChangeAspect="1"/>
          </p:cNvSpPr>
          <p:nvPr/>
        </p:nvSpPr>
        <p:spPr bwMode="auto">
          <a:xfrm>
            <a:off x="179884" y="4305734"/>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13</a:t>
            </a:r>
            <a:endParaRPr kumimoji="0" lang="en-US" sz="800" i="0" u="none" strike="noStrike" cap="none" normalizeH="0" baseline="0" dirty="0">
              <a:ln>
                <a:noFill/>
              </a:ln>
              <a:solidFill>
                <a:schemeClr val="tx1"/>
              </a:solidFill>
              <a:effectLst/>
              <a:latin typeface="Arial" charset="0"/>
            </a:endParaRPr>
          </a:p>
        </p:txBody>
      </p:sp>
      <p:sp>
        <p:nvSpPr>
          <p:cNvPr id="62" name="Oval 61"/>
          <p:cNvSpPr>
            <a:spLocks noChangeAspect="1"/>
          </p:cNvSpPr>
          <p:nvPr/>
        </p:nvSpPr>
        <p:spPr bwMode="auto">
          <a:xfrm>
            <a:off x="179884" y="4526397"/>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14</a:t>
            </a:r>
            <a:endParaRPr kumimoji="0" lang="en-US" sz="800" i="0" u="none" strike="noStrike" cap="none" normalizeH="0" baseline="0" dirty="0">
              <a:ln>
                <a:noFill/>
              </a:ln>
              <a:solidFill>
                <a:schemeClr val="tx1"/>
              </a:solidFill>
              <a:effectLst/>
              <a:latin typeface="Arial" charset="0"/>
            </a:endParaRPr>
          </a:p>
        </p:txBody>
      </p:sp>
      <p:sp>
        <p:nvSpPr>
          <p:cNvPr id="65" name="Oval 64"/>
          <p:cNvSpPr>
            <a:spLocks noChangeAspect="1"/>
          </p:cNvSpPr>
          <p:nvPr/>
        </p:nvSpPr>
        <p:spPr bwMode="auto">
          <a:xfrm>
            <a:off x="179884" y="4747060"/>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15</a:t>
            </a:r>
            <a:endParaRPr kumimoji="0" lang="en-US" sz="800" i="0" u="none" strike="noStrike" cap="none" normalizeH="0" baseline="0" dirty="0">
              <a:ln>
                <a:noFill/>
              </a:ln>
              <a:solidFill>
                <a:schemeClr val="tx1"/>
              </a:solidFill>
              <a:effectLst/>
              <a:latin typeface="Arial" charset="0"/>
            </a:endParaRPr>
          </a:p>
        </p:txBody>
      </p:sp>
      <p:sp>
        <p:nvSpPr>
          <p:cNvPr id="66" name="Oval 65"/>
          <p:cNvSpPr>
            <a:spLocks noChangeAspect="1"/>
          </p:cNvSpPr>
          <p:nvPr/>
        </p:nvSpPr>
        <p:spPr bwMode="auto">
          <a:xfrm>
            <a:off x="179884" y="4967723"/>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16</a:t>
            </a:r>
            <a:endParaRPr kumimoji="0" lang="en-US" sz="800" i="0" u="none" strike="noStrike" cap="none" normalizeH="0" baseline="0" dirty="0">
              <a:ln>
                <a:noFill/>
              </a:ln>
              <a:solidFill>
                <a:schemeClr val="tx1"/>
              </a:solidFill>
              <a:effectLst/>
              <a:latin typeface="Arial" charset="0"/>
            </a:endParaRPr>
          </a:p>
        </p:txBody>
      </p:sp>
      <p:sp>
        <p:nvSpPr>
          <p:cNvPr id="67" name="Oval 66"/>
          <p:cNvSpPr>
            <a:spLocks noChangeAspect="1"/>
          </p:cNvSpPr>
          <p:nvPr/>
        </p:nvSpPr>
        <p:spPr bwMode="auto">
          <a:xfrm>
            <a:off x="179884" y="5188378"/>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17</a:t>
            </a:r>
            <a:endParaRPr kumimoji="0" lang="en-US" sz="800" i="0" u="none" strike="noStrike" cap="none" normalizeH="0" baseline="0" dirty="0">
              <a:ln>
                <a:noFill/>
              </a:ln>
              <a:solidFill>
                <a:schemeClr val="tx1"/>
              </a:solidFill>
              <a:effectLst/>
              <a:latin typeface="Arial" charset="0"/>
            </a:endParaRPr>
          </a:p>
        </p:txBody>
      </p:sp>
      <p:sp>
        <p:nvSpPr>
          <p:cNvPr id="69" name="Oval 68"/>
          <p:cNvSpPr>
            <a:spLocks noChangeAspect="1"/>
          </p:cNvSpPr>
          <p:nvPr/>
        </p:nvSpPr>
        <p:spPr bwMode="auto">
          <a:xfrm>
            <a:off x="3252777" y="1841302"/>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1</a:t>
            </a:r>
            <a:endParaRPr kumimoji="0" lang="en-US" i="0" u="none" strike="noStrike" cap="none" normalizeH="0" baseline="0" dirty="0">
              <a:ln>
                <a:noFill/>
              </a:ln>
              <a:solidFill>
                <a:schemeClr val="tx1"/>
              </a:solidFill>
              <a:effectLst/>
              <a:latin typeface="Arial" charset="0"/>
            </a:endParaRPr>
          </a:p>
        </p:txBody>
      </p:sp>
      <p:cxnSp>
        <p:nvCxnSpPr>
          <p:cNvPr id="73" name="Straight Connector 72"/>
          <p:cNvCxnSpPr/>
          <p:nvPr/>
        </p:nvCxnSpPr>
        <p:spPr bwMode="auto">
          <a:xfrm flipH="1">
            <a:off x="3344218" y="2005132"/>
            <a:ext cx="1" cy="677531"/>
          </a:xfrm>
          <a:prstGeom prst="line">
            <a:avLst/>
          </a:prstGeom>
          <a:noFill/>
          <a:ln w="19050" cap="flat" cmpd="sng" algn="ctr">
            <a:solidFill>
              <a:srgbClr val="7FA9CF"/>
            </a:solidFill>
            <a:prstDash val="solid"/>
            <a:round/>
            <a:headEnd type="none" w="med" len="med"/>
            <a:tailEnd type="none" w="med" len="med"/>
          </a:ln>
          <a:effectLst/>
        </p:spPr>
      </p:cxnSp>
      <p:sp>
        <p:nvSpPr>
          <p:cNvPr id="75" name="Oval 74"/>
          <p:cNvSpPr>
            <a:spLocks noChangeAspect="1"/>
          </p:cNvSpPr>
          <p:nvPr/>
        </p:nvSpPr>
        <p:spPr bwMode="auto">
          <a:xfrm>
            <a:off x="3245610" y="3044537"/>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2</a:t>
            </a:r>
            <a:endParaRPr kumimoji="0" lang="en-US" i="0" u="none" strike="noStrike" cap="none" normalizeH="0" baseline="0" dirty="0">
              <a:ln>
                <a:noFill/>
              </a:ln>
              <a:solidFill>
                <a:schemeClr val="tx1"/>
              </a:solidFill>
              <a:effectLst/>
              <a:latin typeface="Arial" charset="0"/>
            </a:endParaRPr>
          </a:p>
        </p:txBody>
      </p:sp>
      <p:cxnSp>
        <p:nvCxnSpPr>
          <p:cNvPr id="77" name="Straight Connector 76"/>
          <p:cNvCxnSpPr/>
          <p:nvPr/>
        </p:nvCxnSpPr>
        <p:spPr bwMode="auto">
          <a:xfrm flipH="1">
            <a:off x="3330538" y="3223417"/>
            <a:ext cx="2540" cy="228600"/>
          </a:xfrm>
          <a:prstGeom prst="line">
            <a:avLst/>
          </a:prstGeom>
          <a:noFill/>
          <a:ln w="19050" cap="flat" cmpd="sng" algn="ctr">
            <a:solidFill>
              <a:srgbClr val="7FA9CF"/>
            </a:solidFill>
            <a:prstDash val="solid"/>
            <a:round/>
            <a:headEnd type="none" w="med" len="med"/>
            <a:tailEnd type="none" w="med" len="med"/>
          </a:ln>
          <a:effectLst/>
        </p:spPr>
      </p:cxnSp>
      <p:sp>
        <p:nvSpPr>
          <p:cNvPr id="78" name="Oval 77"/>
          <p:cNvSpPr>
            <a:spLocks noChangeAspect="1"/>
          </p:cNvSpPr>
          <p:nvPr/>
        </p:nvSpPr>
        <p:spPr bwMode="auto">
          <a:xfrm>
            <a:off x="3562745" y="2703993"/>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3</a:t>
            </a:r>
            <a:endParaRPr kumimoji="0" lang="en-US" i="0" u="none" strike="noStrike" cap="none" normalizeH="0" baseline="0" dirty="0">
              <a:ln>
                <a:noFill/>
              </a:ln>
              <a:solidFill>
                <a:schemeClr val="tx1"/>
              </a:solidFill>
              <a:effectLst/>
              <a:latin typeface="Arial" charset="0"/>
            </a:endParaRPr>
          </a:p>
        </p:txBody>
      </p:sp>
      <p:cxnSp>
        <p:nvCxnSpPr>
          <p:cNvPr id="79" name="Straight Connector 78"/>
          <p:cNvCxnSpPr/>
          <p:nvPr/>
        </p:nvCxnSpPr>
        <p:spPr bwMode="auto">
          <a:xfrm flipH="1">
            <a:off x="3651645" y="2867823"/>
            <a:ext cx="2540" cy="365760"/>
          </a:xfrm>
          <a:prstGeom prst="line">
            <a:avLst/>
          </a:prstGeom>
          <a:noFill/>
          <a:ln w="19050" cap="flat" cmpd="sng" algn="ctr">
            <a:solidFill>
              <a:srgbClr val="7FA9CF"/>
            </a:solidFill>
            <a:prstDash val="solid"/>
            <a:round/>
            <a:headEnd type="none" w="med" len="med"/>
            <a:tailEnd type="none" w="med" len="med"/>
          </a:ln>
          <a:effectLst/>
        </p:spPr>
      </p:cxnSp>
      <p:sp>
        <p:nvSpPr>
          <p:cNvPr id="80" name="Oval 79"/>
          <p:cNvSpPr>
            <a:spLocks noChangeAspect="1"/>
          </p:cNvSpPr>
          <p:nvPr/>
        </p:nvSpPr>
        <p:spPr bwMode="auto">
          <a:xfrm>
            <a:off x="3568871" y="3757420"/>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4</a:t>
            </a:r>
            <a:endParaRPr kumimoji="0" lang="en-US" i="0" u="none" strike="noStrike" cap="none" normalizeH="0" baseline="0" dirty="0">
              <a:ln>
                <a:noFill/>
              </a:ln>
              <a:solidFill>
                <a:schemeClr val="tx1"/>
              </a:solidFill>
              <a:effectLst/>
              <a:latin typeface="Arial" charset="0"/>
            </a:endParaRPr>
          </a:p>
        </p:txBody>
      </p:sp>
      <p:cxnSp>
        <p:nvCxnSpPr>
          <p:cNvPr id="83" name="Straight Connector 82"/>
          <p:cNvCxnSpPr/>
          <p:nvPr/>
        </p:nvCxnSpPr>
        <p:spPr bwMode="auto">
          <a:xfrm flipH="1">
            <a:off x="3659041" y="3422713"/>
            <a:ext cx="2540" cy="365760"/>
          </a:xfrm>
          <a:prstGeom prst="line">
            <a:avLst/>
          </a:prstGeom>
          <a:noFill/>
          <a:ln w="19050" cap="flat" cmpd="sng" algn="ctr">
            <a:solidFill>
              <a:srgbClr val="7FA9CF"/>
            </a:solidFill>
            <a:prstDash val="solid"/>
            <a:round/>
            <a:headEnd type="none" w="med" len="med"/>
            <a:tailEnd type="none" w="med" len="med"/>
          </a:ln>
          <a:effectLst/>
        </p:spPr>
      </p:cxnSp>
      <p:sp>
        <p:nvSpPr>
          <p:cNvPr id="84" name="Oval 83"/>
          <p:cNvSpPr>
            <a:spLocks noChangeAspect="1"/>
          </p:cNvSpPr>
          <p:nvPr/>
        </p:nvSpPr>
        <p:spPr bwMode="auto">
          <a:xfrm>
            <a:off x="4541594" y="3527966"/>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7</a:t>
            </a:r>
            <a:endParaRPr kumimoji="0" lang="en-US" i="0" u="none" strike="noStrike" cap="none" normalizeH="0" baseline="0" dirty="0">
              <a:ln>
                <a:noFill/>
              </a:ln>
              <a:solidFill>
                <a:schemeClr val="tx1"/>
              </a:solidFill>
              <a:effectLst/>
              <a:latin typeface="Arial" charset="0"/>
            </a:endParaRPr>
          </a:p>
        </p:txBody>
      </p:sp>
      <p:cxnSp>
        <p:nvCxnSpPr>
          <p:cNvPr id="85" name="Straight Connector 84"/>
          <p:cNvCxnSpPr/>
          <p:nvPr/>
        </p:nvCxnSpPr>
        <p:spPr bwMode="auto">
          <a:xfrm flipH="1">
            <a:off x="4631764" y="3189268"/>
            <a:ext cx="2540" cy="365760"/>
          </a:xfrm>
          <a:prstGeom prst="line">
            <a:avLst/>
          </a:prstGeom>
          <a:noFill/>
          <a:ln w="19050" cap="flat" cmpd="sng" algn="ctr">
            <a:solidFill>
              <a:srgbClr val="7FA9CF"/>
            </a:solidFill>
            <a:prstDash val="solid"/>
            <a:round/>
            <a:headEnd type="none" w="med" len="med"/>
            <a:tailEnd type="none" w="med" len="med"/>
          </a:ln>
          <a:effectLst/>
        </p:spPr>
      </p:cxnSp>
      <p:sp>
        <p:nvSpPr>
          <p:cNvPr id="87" name="Oval 86"/>
          <p:cNvSpPr>
            <a:spLocks noChangeAspect="1"/>
          </p:cNvSpPr>
          <p:nvPr/>
        </p:nvSpPr>
        <p:spPr bwMode="auto">
          <a:xfrm>
            <a:off x="5339336" y="4543111"/>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9</a:t>
            </a:r>
            <a:endParaRPr kumimoji="0" lang="en-US" i="0" u="none" strike="noStrike" cap="none" normalizeH="0" baseline="0" dirty="0">
              <a:ln>
                <a:noFill/>
              </a:ln>
              <a:solidFill>
                <a:schemeClr val="tx1"/>
              </a:solidFill>
              <a:effectLst/>
              <a:latin typeface="Arial" charset="0"/>
            </a:endParaRPr>
          </a:p>
        </p:txBody>
      </p:sp>
      <p:cxnSp>
        <p:nvCxnSpPr>
          <p:cNvPr id="89" name="Straight Connector 88"/>
          <p:cNvCxnSpPr/>
          <p:nvPr/>
        </p:nvCxnSpPr>
        <p:spPr bwMode="auto">
          <a:xfrm flipH="1">
            <a:off x="5429506" y="4217113"/>
            <a:ext cx="2540" cy="365760"/>
          </a:xfrm>
          <a:prstGeom prst="line">
            <a:avLst/>
          </a:prstGeom>
          <a:noFill/>
          <a:ln w="19050" cap="flat" cmpd="sng" algn="ctr">
            <a:solidFill>
              <a:srgbClr val="7FA9CF"/>
            </a:solidFill>
            <a:prstDash val="solid"/>
            <a:round/>
            <a:headEnd type="none" w="med" len="med"/>
            <a:tailEnd type="none" w="med" len="med"/>
          </a:ln>
          <a:effectLst/>
        </p:spPr>
      </p:cxnSp>
      <p:sp>
        <p:nvSpPr>
          <p:cNvPr id="91" name="Oval 90"/>
          <p:cNvSpPr>
            <a:spLocks noChangeAspect="1"/>
          </p:cNvSpPr>
          <p:nvPr/>
        </p:nvSpPr>
        <p:spPr bwMode="auto">
          <a:xfrm>
            <a:off x="5348593" y="3614780"/>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8</a:t>
            </a:r>
            <a:endParaRPr kumimoji="0" lang="en-US" i="0" u="none" strike="noStrike" cap="none" normalizeH="0" baseline="0" dirty="0">
              <a:ln>
                <a:noFill/>
              </a:ln>
              <a:solidFill>
                <a:schemeClr val="tx1"/>
              </a:solidFill>
              <a:effectLst/>
              <a:latin typeface="Arial" charset="0"/>
            </a:endParaRPr>
          </a:p>
        </p:txBody>
      </p:sp>
      <p:cxnSp>
        <p:nvCxnSpPr>
          <p:cNvPr id="92" name="Straight Connector 91"/>
          <p:cNvCxnSpPr/>
          <p:nvPr/>
        </p:nvCxnSpPr>
        <p:spPr bwMode="auto">
          <a:xfrm flipH="1">
            <a:off x="5437493" y="3778610"/>
            <a:ext cx="2540" cy="365760"/>
          </a:xfrm>
          <a:prstGeom prst="line">
            <a:avLst/>
          </a:prstGeom>
          <a:noFill/>
          <a:ln w="19050" cap="flat" cmpd="sng" algn="ctr">
            <a:solidFill>
              <a:srgbClr val="7FA9CF"/>
            </a:solidFill>
            <a:prstDash val="solid"/>
            <a:round/>
            <a:headEnd type="none" w="med" len="med"/>
            <a:tailEnd type="none" w="med" len="med"/>
          </a:ln>
          <a:effectLst/>
        </p:spPr>
      </p:cxnSp>
      <p:sp>
        <p:nvSpPr>
          <p:cNvPr id="93" name="Oval 92"/>
          <p:cNvSpPr>
            <a:spLocks noChangeAspect="1"/>
          </p:cNvSpPr>
          <p:nvPr/>
        </p:nvSpPr>
        <p:spPr bwMode="auto">
          <a:xfrm>
            <a:off x="3833651" y="2970988"/>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5</a:t>
            </a:r>
            <a:endParaRPr kumimoji="0" lang="en-US" i="0" u="none" strike="noStrike" cap="none" normalizeH="0" baseline="0" dirty="0">
              <a:ln>
                <a:noFill/>
              </a:ln>
              <a:solidFill>
                <a:schemeClr val="tx1"/>
              </a:solidFill>
              <a:effectLst/>
              <a:latin typeface="Arial" charset="0"/>
            </a:endParaRPr>
          </a:p>
        </p:txBody>
      </p:sp>
      <p:cxnSp>
        <p:nvCxnSpPr>
          <p:cNvPr id="94" name="Straight Connector 93"/>
          <p:cNvCxnSpPr/>
          <p:nvPr/>
        </p:nvCxnSpPr>
        <p:spPr bwMode="auto">
          <a:xfrm flipH="1">
            <a:off x="3922551" y="3134818"/>
            <a:ext cx="2540" cy="365760"/>
          </a:xfrm>
          <a:prstGeom prst="line">
            <a:avLst/>
          </a:prstGeom>
          <a:noFill/>
          <a:ln w="19050" cap="flat" cmpd="sng" algn="ctr">
            <a:solidFill>
              <a:srgbClr val="7FA9CF"/>
            </a:solidFill>
            <a:prstDash val="solid"/>
            <a:round/>
            <a:headEnd type="none" w="med" len="med"/>
            <a:tailEnd type="none" w="med" len="med"/>
          </a:ln>
          <a:effectLst/>
        </p:spPr>
      </p:cxnSp>
      <p:sp>
        <p:nvSpPr>
          <p:cNvPr id="98" name="Oval 97"/>
          <p:cNvSpPr>
            <a:spLocks noChangeAspect="1"/>
          </p:cNvSpPr>
          <p:nvPr/>
        </p:nvSpPr>
        <p:spPr bwMode="auto">
          <a:xfrm>
            <a:off x="6161660" y="2829525"/>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10</a:t>
            </a:r>
            <a:endParaRPr kumimoji="0" lang="en-US" i="0" u="none" strike="noStrike" cap="none" normalizeH="0" baseline="0" dirty="0">
              <a:ln>
                <a:noFill/>
              </a:ln>
              <a:solidFill>
                <a:schemeClr val="tx1"/>
              </a:solidFill>
              <a:effectLst/>
              <a:latin typeface="Arial" charset="0"/>
            </a:endParaRPr>
          </a:p>
        </p:txBody>
      </p:sp>
      <p:cxnSp>
        <p:nvCxnSpPr>
          <p:cNvPr id="99" name="Straight Connector 98"/>
          <p:cNvCxnSpPr/>
          <p:nvPr/>
        </p:nvCxnSpPr>
        <p:spPr bwMode="auto">
          <a:xfrm flipH="1">
            <a:off x="6250560" y="2993355"/>
            <a:ext cx="2540" cy="457200"/>
          </a:xfrm>
          <a:prstGeom prst="line">
            <a:avLst/>
          </a:prstGeom>
          <a:noFill/>
          <a:ln w="19050" cap="flat" cmpd="sng" algn="ctr">
            <a:solidFill>
              <a:srgbClr val="7FA9CF"/>
            </a:solidFill>
            <a:prstDash val="solid"/>
            <a:round/>
            <a:headEnd type="none" w="med" len="med"/>
            <a:tailEnd type="none" w="med" len="med"/>
          </a:ln>
          <a:effectLst/>
        </p:spPr>
      </p:cxnSp>
      <p:sp>
        <p:nvSpPr>
          <p:cNvPr id="100" name="Oval 99"/>
          <p:cNvSpPr>
            <a:spLocks noChangeAspect="1"/>
          </p:cNvSpPr>
          <p:nvPr/>
        </p:nvSpPr>
        <p:spPr bwMode="auto">
          <a:xfrm>
            <a:off x="6169063" y="4258320"/>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11</a:t>
            </a:r>
            <a:endParaRPr kumimoji="0" lang="en-US" i="0" u="none" strike="noStrike" cap="none" normalizeH="0" baseline="0" dirty="0">
              <a:ln>
                <a:noFill/>
              </a:ln>
              <a:solidFill>
                <a:schemeClr val="tx1"/>
              </a:solidFill>
              <a:effectLst/>
              <a:latin typeface="Arial" charset="0"/>
            </a:endParaRPr>
          </a:p>
        </p:txBody>
      </p:sp>
      <p:cxnSp>
        <p:nvCxnSpPr>
          <p:cNvPr id="103" name="Straight Connector 102"/>
          <p:cNvCxnSpPr/>
          <p:nvPr/>
        </p:nvCxnSpPr>
        <p:spPr bwMode="auto">
          <a:xfrm flipH="1">
            <a:off x="6259233" y="3932322"/>
            <a:ext cx="2540" cy="365760"/>
          </a:xfrm>
          <a:prstGeom prst="line">
            <a:avLst/>
          </a:prstGeom>
          <a:noFill/>
          <a:ln w="19050" cap="flat" cmpd="sng" algn="ctr">
            <a:solidFill>
              <a:srgbClr val="7FA9CF"/>
            </a:solidFill>
            <a:prstDash val="solid"/>
            <a:round/>
            <a:headEnd type="none" w="med" len="med"/>
            <a:tailEnd type="none" w="med" len="med"/>
          </a:ln>
          <a:effectLst/>
        </p:spPr>
      </p:cxnSp>
      <p:sp>
        <p:nvSpPr>
          <p:cNvPr id="104" name="Oval 103"/>
          <p:cNvSpPr>
            <a:spLocks noChangeAspect="1"/>
          </p:cNvSpPr>
          <p:nvPr/>
        </p:nvSpPr>
        <p:spPr bwMode="auto">
          <a:xfrm>
            <a:off x="6282256" y="3041743"/>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12</a:t>
            </a:r>
            <a:endParaRPr kumimoji="0" lang="en-US" i="0" u="none" strike="noStrike" cap="none" normalizeH="0" baseline="0" dirty="0">
              <a:ln>
                <a:noFill/>
              </a:ln>
              <a:solidFill>
                <a:schemeClr val="tx1"/>
              </a:solidFill>
              <a:effectLst/>
              <a:latin typeface="Arial" charset="0"/>
            </a:endParaRPr>
          </a:p>
        </p:txBody>
      </p:sp>
      <p:cxnSp>
        <p:nvCxnSpPr>
          <p:cNvPr id="106" name="Straight Connector 105"/>
          <p:cNvCxnSpPr/>
          <p:nvPr/>
        </p:nvCxnSpPr>
        <p:spPr bwMode="auto">
          <a:xfrm flipH="1">
            <a:off x="6371156" y="3205573"/>
            <a:ext cx="2540" cy="365760"/>
          </a:xfrm>
          <a:prstGeom prst="line">
            <a:avLst/>
          </a:prstGeom>
          <a:noFill/>
          <a:ln w="19050" cap="flat" cmpd="sng" algn="ctr">
            <a:solidFill>
              <a:srgbClr val="7FA9CF"/>
            </a:solidFill>
            <a:prstDash val="solid"/>
            <a:round/>
            <a:headEnd type="none" w="med" len="med"/>
            <a:tailEnd type="none" w="med" len="med"/>
          </a:ln>
          <a:effectLst/>
        </p:spPr>
      </p:cxnSp>
      <p:sp>
        <p:nvSpPr>
          <p:cNvPr id="107" name="Oval 106"/>
          <p:cNvSpPr>
            <a:spLocks noChangeAspect="1"/>
          </p:cNvSpPr>
          <p:nvPr/>
        </p:nvSpPr>
        <p:spPr bwMode="auto">
          <a:xfrm>
            <a:off x="6692503" y="3581858"/>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13</a:t>
            </a:r>
            <a:endParaRPr kumimoji="0" lang="en-US" i="0" u="none" strike="noStrike" cap="none" normalizeH="0" baseline="0" dirty="0">
              <a:ln>
                <a:noFill/>
              </a:ln>
              <a:solidFill>
                <a:schemeClr val="tx1"/>
              </a:solidFill>
              <a:effectLst/>
              <a:latin typeface="Arial" charset="0"/>
            </a:endParaRPr>
          </a:p>
        </p:txBody>
      </p:sp>
      <p:cxnSp>
        <p:nvCxnSpPr>
          <p:cNvPr id="108" name="Straight Connector 107"/>
          <p:cNvCxnSpPr/>
          <p:nvPr/>
        </p:nvCxnSpPr>
        <p:spPr bwMode="auto">
          <a:xfrm flipH="1">
            <a:off x="6781403" y="3745688"/>
            <a:ext cx="2540" cy="365760"/>
          </a:xfrm>
          <a:prstGeom prst="line">
            <a:avLst/>
          </a:prstGeom>
          <a:noFill/>
          <a:ln w="19050" cap="flat" cmpd="sng" algn="ctr">
            <a:solidFill>
              <a:srgbClr val="7FA9CF"/>
            </a:solidFill>
            <a:prstDash val="solid"/>
            <a:round/>
            <a:headEnd type="none" w="med" len="med"/>
            <a:tailEnd type="none" w="med" len="med"/>
          </a:ln>
          <a:effectLst/>
        </p:spPr>
      </p:cxnSp>
      <p:sp>
        <p:nvSpPr>
          <p:cNvPr id="110" name="Oval 109"/>
          <p:cNvSpPr>
            <a:spLocks noChangeAspect="1"/>
          </p:cNvSpPr>
          <p:nvPr/>
        </p:nvSpPr>
        <p:spPr bwMode="auto">
          <a:xfrm>
            <a:off x="6911919" y="4030738"/>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14</a:t>
            </a:r>
            <a:endParaRPr kumimoji="0" lang="en-US" i="0" u="none" strike="noStrike" cap="none" normalizeH="0" baseline="0" dirty="0">
              <a:ln>
                <a:noFill/>
              </a:ln>
              <a:solidFill>
                <a:schemeClr val="tx1"/>
              </a:solidFill>
              <a:effectLst/>
              <a:latin typeface="Arial" charset="0"/>
            </a:endParaRPr>
          </a:p>
        </p:txBody>
      </p:sp>
      <p:cxnSp>
        <p:nvCxnSpPr>
          <p:cNvPr id="111" name="Straight Connector 110"/>
          <p:cNvCxnSpPr/>
          <p:nvPr/>
        </p:nvCxnSpPr>
        <p:spPr bwMode="auto">
          <a:xfrm flipH="1">
            <a:off x="7000819" y="4194568"/>
            <a:ext cx="2540" cy="365760"/>
          </a:xfrm>
          <a:prstGeom prst="line">
            <a:avLst/>
          </a:prstGeom>
          <a:noFill/>
          <a:ln w="19050" cap="flat" cmpd="sng" algn="ctr">
            <a:solidFill>
              <a:srgbClr val="7FA9CF"/>
            </a:solidFill>
            <a:prstDash val="solid"/>
            <a:round/>
            <a:headEnd type="none" w="med" len="med"/>
            <a:tailEnd type="none" w="med" len="med"/>
          </a:ln>
          <a:effectLst/>
        </p:spPr>
      </p:cxnSp>
      <p:sp>
        <p:nvSpPr>
          <p:cNvPr id="112" name="Oval 111"/>
          <p:cNvSpPr>
            <a:spLocks noChangeAspect="1"/>
          </p:cNvSpPr>
          <p:nvPr/>
        </p:nvSpPr>
        <p:spPr bwMode="auto">
          <a:xfrm>
            <a:off x="7122627" y="4083541"/>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15</a:t>
            </a:r>
            <a:endParaRPr kumimoji="0" lang="en-US" i="0" u="none" strike="noStrike" cap="none" normalizeH="0" baseline="0" dirty="0">
              <a:ln>
                <a:noFill/>
              </a:ln>
              <a:solidFill>
                <a:schemeClr val="tx1"/>
              </a:solidFill>
              <a:effectLst/>
              <a:latin typeface="Arial" charset="0"/>
            </a:endParaRPr>
          </a:p>
        </p:txBody>
      </p:sp>
      <p:cxnSp>
        <p:nvCxnSpPr>
          <p:cNvPr id="113" name="Straight Connector 112"/>
          <p:cNvCxnSpPr/>
          <p:nvPr/>
        </p:nvCxnSpPr>
        <p:spPr bwMode="auto">
          <a:xfrm flipH="1">
            <a:off x="7211527" y="4247371"/>
            <a:ext cx="2540" cy="365760"/>
          </a:xfrm>
          <a:prstGeom prst="line">
            <a:avLst/>
          </a:prstGeom>
          <a:noFill/>
          <a:ln w="19050" cap="flat" cmpd="sng" algn="ctr">
            <a:solidFill>
              <a:srgbClr val="7FA9CF"/>
            </a:solidFill>
            <a:prstDash val="solid"/>
            <a:round/>
            <a:headEnd type="none" w="med" len="med"/>
            <a:tailEnd type="none" w="med" len="med"/>
          </a:ln>
          <a:effectLst/>
        </p:spPr>
      </p:cxnSp>
      <p:sp>
        <p:nvSpPr>
          <p:cNvPr id="114" name="Oval 113"/>
          <p:cNvSpPr>
            <a:spLocks noChangeAspect="1"/>
          </p:cNvSpPr>
          <p:nvPr/>
        </p:nvSpPr>
        <p:spPr bwMode="auto">
          <a:xfrm>
            <a:off x="7607839" y="4048147"/>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16</a:t>
            </a:r>
            <a:endParaRPr kumimoji="0" lang="en-US" i="0" u="none" strike="noStrike" cap="none" normalizeH="0" baseline="0" dirty="0">
              <a:ln>
                <a:noFill/>
              </a:ln>
              <a:solidFill>
                <a:schemeClr val="tx1"/>
              </a:solidFill>
              <a:effectLst/>
              <a:latin typeface="Arial" charset="0"/>
            </a:endParaRPr>
          </a:p>
        </p:txBody>
      </p:sp>
      <p:cxnSp>
        <p:nvCxnSpPr>
          <p:cNvPr id="115" name="Straight Connector 114"/>
          <p:cNvCxnSpPr/>
          <p:nvPr/>
        </p:nvCxnSpPr>
        <p:spPr bwMode="auto">
          <a:xfrm flipH="1">
            <a:off x="7696739" y="4211977"/>
            <a:ext cx="2540" cy="365760"/>
          </a:xfrm>
          <a:prstGeom prst="line">
            <a:avLst/>
          </a:prstGeom>
          <a:noFill/>
          <a:ln w="19050" cap="flat" cmpd="sng" algn="ctr">
            <a:solidFill>
              <a:srgbClr val="7FA9CF"/>
            </a:solidFill>
            <a:prstDash val="solid"/>
            <a:round/>
            <a:headEnd type="none" w="med" len="med"/>
            <a:tailEnd type="none" w="med" len="med"/>
          </a:ln>
          <a:effectLst/>
        </p:spPr>
      </p:cxnSp>
      <p:sp>
        <p:nvSpPr>
          <p:cNvPr id="116" name="Oval 115"/>
          <p:cNvSpPr>
            <a:spLocks noChangeAspect="1"/>
          </p:cNvSpPr>
          <p:nvPr/>
        </p:nvSpPr>
        <p:spPr bwMode="auto">
          <a:xfrm>
            <a:off x="7649742" y="5091876"/>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17</a:t>
            </a:r>
            <a:endParaRPr kumimoji="0" lang="en-US" i="0" u="none" strike="noStrike" cap="none" normalizeH="0" baseline="0" dirty="0">
              <a:ln>
                <a:noFill/>
              </a:ln>
              <a:solidFill>
                <a:schemeClr val="tx1"/>
              </a:solidFill>
              <a:effectLst/>
              <a:latin typeface="Arial" charset="0"/>
            </a:endParaRPr>
          </a:p>
        </p:txBody>
      </p:sp>
      <p:cxnSp>
        <p:nvCxnSpPr>
          <p:cNvPr id="117" name="Straight Connector 116"/>
          <p:cNvCxnSpPr/>
          <p:nvPr/>
        </p:nvCxnSpPr>
        <p:spPr bwMode="auto">
          <a:xfrm flipH="1">
            <a:off x="7739912" y="4765878"/>
            <a:ext cx="2540" cy="365760"/>
          </a:xfrm>
          <a:prstGeom prst="line">
            <a:avLst/>
          </a:prstGeom>
          <a:noFill/>
          <a:ln w="19050" cap="flat" cmpd="sng" algn="ctr">
            <a:solidFill>
              <a:srgbClr val="7FA9CF"/>
            </a:solidFill>
            <a:prstDash val="solid"/>
            <a:round/>
            <a:headEnd type="none" w="med" len="med"/>
            <a:tailEnd type="none" w="med" len="med"/>
          </a:ln>
          <a:effectLst/>
        </p:spPr>
      </p:cxnSp>
      <p:sp>
        <p:nvSpPr>
          <p:cNvPr id="63" name="Oval 62"/>
          <p:cNvSpPr>
            <a:spLocks noChangeAspect="1"/>
          </p:cNvSpPr>
          <p:nvPr/>
        </p:nvSpPr>
        <p:spPr bwMode="auto">
          <a:xfrm>
            <a:off x="179884" y="5395370"/>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18</a:t>
            </a:r>
            <a:endParaRPr kumimoji="0" lang="en-US" sz="800" i="0" u="none" strike="noStrike" cap="none" normalizeH="0" baseline="0" dirty="0">
              <a:ln>
                <a:noFill/>
              </a:ln>
              <a:solidFill>
                <a:schemeClr val="tx1"/>
              </a:solidFill>
              <a:effectLst/>
              <a:latin typeface="Arial" charset="0"/>
            </a:endParaRPr>
          </a:p>
        </p:txBody>
      </p:sp>
      <p:sp>
        <p:nvSpPr>
          <p:cNvPr id="64" name="Oval 63"/>
          <p:cNvSpPr>
            <a:spLocks noChangeAspect="1"/>
          </p:cNvSpPr>
          <p:nvPr/>
        </p:nvSpPr>
        <p:spPr bwMode="auto">
          <a:xfrm>
            <a:off x="179884" y="5626643"/>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19</a:t>
            </a:r>
            <a:endParaRPr kumimoji="0" lang="en-US" sz="800" i="0" u="none" strike="noStrike" cap="none" normalizeH="0" baseline="0" dirty="0">
              <a:ln>
                <a:noFill/>
              </a:ln>
              <a:solidFill>
                <a:schemeClr val="tx1"/>
              </a:solidFill>
              <a:effectLst/>
              <a:latin typeface="Arial" charset="0"/>
            </a:endParaRPr>
          </a:p>
        </p:txBody>
      </p:sp>
      <p:sp>
        <p:nvSpPr>
          <p:cNvPr id="72" name="Oval 71"/>
          <p:cNvSpPr>
            <a:spLocks noChangeAspect="1"/>
          </p:cNvSpPr>
          <p:nvPr/>
        </p:nvSpPr>
        <p:spPr bwMode="auto">
          <a:xfrm>
            <a:off x="3827790" y="4037192"/>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6</a:t>
            </a:r>
            <a:endParaRPr kumimoji="0" lang="en-US" i="0" u="none" strike="noStrike" cap="none" normalizeH="0" baseline="0" dirty="0">
              <a:ln>
                <a:noFill/>
              </a:ln>
              <a:solidFill>
                <a:schemeClr val="tx1"/>
              </a:solidFill>
              <a:effectLst/>
              <a:latin typeface="Arial" charset="0"/>
            </a:endParaRPr>
          </a:p>
        </p:txBody>
      </p:sp>
      <p:cxnSp>
        <p:nvCxnSpPr>
          <p:cNvPr id="74" name="Straight Connector 73"/>
          <p:cNvCxnSpPr/>
          <p:nvPr/>
        </p:nvCxnSpPr>
        <p:spPr bwMode="auto">
          <a:xfrm flipH="1">
            <a:off x="3917960" y="3685067"/>
            <a:ext cx="2540" cy="365760"/>
          </a:xfrm>
          <a:prstGeom prst="line">
            <a:avLst/>
          </a:prstGeom>
          <a:noFill/>
          <a:ln w="19050" cap="flat" cmpd="sng" algn="ctr">
            <a:solidFill>
              <a:srgbClr val="7FA9CF"/>
            </a:solidFill>
            <a:prstDash val="solid"/>
            <a:round/>
            <a:headEnd type="none" w="med" len="med"/>
            <a:tailEnd type="none" w="med" len="med"/>
          </a:ln>
          <a:effectLst/>
        </p:spPr>
      </p:cxnSp>
      <p:cxnSp>
        <p:nvCxnSpPr>
          <p:cNvPr id="81" name="Straight Connector 80"/>
          <p:cNvCxnSpPr>
            <a:stCxn id="76" idx="4"/>
          </p:cNvCxnSpPr>
          <p:nvPr/>
        </p:nvCxnSpPr>
        <p:spPr bwMode="auto">
          <a:xfrm flipH="1">
            <a:off x="8007350" y="4522743"/>
            <a:ext cx="1082" cy="707590"/>
          </a:xfrm>
          <a:prstGeom prst="line">
            <a:avLst/>
          </a:prstGeom>
          <a:noFill/>
          <a:ln w="19050" cap="flat" cmpd="sng" algn="ctr">
            <a:solidFill>
              <a:srgbClr val="7FA9CF"/>
            </a:solidFill>
            <a:prstDash val="solid"/>
            <a:round/>
            <a:headEnd type="none" w="med" len="med"/>
            <a:tailEnd type="none" w="med" len="med"/>
          </a:ln>
          <a:effectLst/>
        </p:spPr>
      </p:cxnSp>
      <p:sp>
        <p:nvSpPr>
          <p:cNvPr id="86" name="Oval 85"/>
          <p:cNvSpPr>
            <a:spLocks noChangeAspect="1"/>
          </p:cNvSpPr>
          <p:nvPr/>
        </p:nvSpPr>
        <p:spPr bwMode="auto">
          <a:xfrm>
            <a:off x="7991011" y="3990405"/>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19</a:t>
            </a:r>
            <a:endParaRPr kumimoji="0" lang="en-US" i="0" u="none" strike="noStrike" cap="none" normalizeH="0" baseline="0" dirty="0">
              <a:ln>
                <a:noFill/>
              </a:ln>
              <a:solidFill>
                <a:schemeClr val="tx1"/>
              </a:solidFill>
              <a:effectLst/>
              <a:latin typeface="Arial" charset="0"/>
            </a:endParaRPr>
          </a:p>
        </p:txBody>
      </p:sp>
      <p:cxnSp>
        <p:nvCxnSpPr>
          <p:cNvPr id="88" name="Straight Connector 87"/>
          <p:cNvCxnSpPr>
            <a:stCxn id="86" idx="4"/>
          </p:cNvCxnSpPr>
          <p:nvPr/>
        </p:nvCxnSpPr>
        <p:spPr bwMode="auto">
          <a:xfrm>
            <a:off x="8082451" y="4173285"/>
            <a:ext cx="0" cy="1048339"/>
          </a:xfrm>
          <a:prstGeom prst="line">
            <a:avLst/>
          </a:prstGeom>
          <a:noFill/>
          <a:ln w="19050" cap="flat" cmpd="sng" algn="ctr">
            <a:solidFill>
              <a:srgbClr val="7FA9CF"/>
            </a:solidFill>
            <a:prstDash val="solid"/>
            <a:round/>
            <a:headEnd type="none" w="med" len="med"/>
            <a:tailEnd type="none" w="med" len="med"/>
          </a:ln>
          <a:effectLst/>
        </p:spPr>
      </p:cxnSp>
      <p:sp>
        <p:nvSpPr>
          <p:cNvPr id="76" name="Oval 75"/>
          <p:cNvSpPr>
            <a:spLocks noChangeAspect="1"/>
          </p:cNvSpPr>
          <p:nvPr/>
        </p:nvSpPr>
        <p:spPr bwMode="auto">
          <a:xfrm>
            <a:off x="7916992" y="4339863"/>
            <a:ext cx="182880" cy="182880"/>
          </a:xfrm>
          <a:prstGeom prst="ellipse">
            <a:avLst/>
          </a:prstGeom>
          <a:solidFill>
            <a:srgbClr val="7FA9C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i="0" u="none" strike="noStrike" cap="none" normalizeH="0" baseline="0" dirty="0" smtClean="0">
                <a:ln>
                  <a:noFill/>
                </a:ln>
                <a:solidFill>
                  <a:schemeClr val="tx1"/>
                </a:solidFill>
                <a:effectLst/>
                <a:latin typeface="Arial" charset="0"/>
              </a:rPr>
              <a:t>18</a:t>
            </a:r>
            <a:endParaRPr kumimoji="0" lang="en-US" i="0" u="none" strike="noStrike" cap="none" normalizeH="0" baseline="0" dirty="0">
              <a:ln>
                <a:noFill/>
              </a:ln>
              <a:solidFill>
                <a:schemeClr val="tx1"/>
              </a:solidFill>
              <a:effectLst/>
              <a:latin typeface="Arial" charset="0"/>
            </a:endParaRPr>
          </a:p>
        </p:txBody>
      </p:sp>
      <p:sp>
        <p:nvSpPr>
          <p:cNvPr id="68" name="Slide Number Placeholder 33"/>
          <p:cNvSpPr>
            <a:spLocks noGrp="1"/>
          </p:cNvSpPr>
          <p:nvPr>
            <p:ph type="sldNum" sz="quarter" idx="12"/>
          </p:nvPr>
        </p:nvSpPr>
        <p:spPr>
          <a:xfrm>
            <a:off x="6837218" y="6502019"/>
            <a:ext cx="2133600" cy="365125"/>
          </a:xfrm>
        </p:spPr>
        <p:txBody>
          <a:bodyPr/>
          <a:lstStyle/>
          <a:p>
            <a:pPr>
              <a:defRPr/>
            </a:pPr>
            <a:endParaRPr lang="en-US" dirty="0" smtClean="0"/>
          </a:p>
          <a:p>
            <a:pPr>
              <a:defRPr/>
            </a:pPr>
            <a:fld id="{AE584412-7F4F-4709-8555-B5D2E36C3DD3}" type="slidenum">
              <a:rPr lang="en-US">
                <a:solidFill>
                  <a:schemeClr val="accent1">
                    <a:lumMod val="50000"/>
                  </a:schemeClr>
                </a:solidFill>
              </a:rPr>
              <a:pPr>
                <a:defRPr/>
              </a:pPr>
              <a:t>27</a:t>
            </a:fld>
            <a:endParaRPr lang="en-US" dirty="0">
              <a:solidFill>
                <a:schemeClr val="accent1">
                  <a:lumMod val="50000"/>
                </a:schemeClr>
              </a:solidFill>
            </a:endParaRPr>
          </a:p>
        </p:txBody>
      </p:sp>
    </p:spTree>
    <p:extLst>
      <p:ext uri="{BB962C8B-B14F-4D97-AF65-F5344CB8AC3E}">
        <p14:creationId xmlns:p14="http://schemas.microsoft.com/office/powerpoint/2010/main" val="53798594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
          <p:cNvSpPr txBox="1">
            <a:spLocks noChangeArrowheads="1"/>
          </p:cNvSpPr>
          <p:nvPr>
            <p:custDataLst>
              <p:tags r:id="rId1"/>
            </p:custDataLst>
          </p:nvPr>
        </p:nvSpPr>
        <p:spPr bwMode="auto">
          <a:xfrm>
            <a:off x="105696" y="42770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lvl1pPr algn="l" rtl="0" eaLnBrk="0" fontAlgn="base" hangingPunct="0">
              <a:spcBef>
                <a:spcPct val="0"/>
              </a:spcBef>
              <a:spcAft>
                <a:spcPct val="0"/>
              </a:spcAft>
              <a:defRPr sz="4000" b="1">
                <a:solidFill>
                  <a:srgbClr val="066332"/>
                </a:solidFill>
                <a:latin typeface="Garamond"/>
                <a:ea typeface="Geneva" charset="-128"/>
                <a:cs typeface="Garamond"/>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092" algn="l" rtl="0" eaLnBrk="1" fontAlgn="base" hangingPunct="1">
              <a:spcBef>
                <a:spcPct val="0"/>
              </a:spcBef>
              <a:spcAft>
                <a:spcPct val="0"/>
              </a:spcAft>
              <a:defRPr sz="4000" b="1">
                <a:solidFill>
                  <a:schemeClr val="tx1"/>
                </a:solidFill>
                <a:latin typeface="Adobe Garamond Pro" charset="0"/>
              </a:defRPr>
            </a:lvl6pPr>
            <a:lvl7pPr marL="914186" algn="l" rtl="0" eaLnBrk="1" fontAlgn="base" hangingPunct="1">
              <a:spcBef>
                <a:spcPct val="0"/>
              </a:spcBef>
              <a:spcAft>
                <a:spcPct val="0"/>
              </a:spcAft>
              <a:defRPr sz="4000" b="1">
                <a:solidFill>
                  <a:schemeClr val="tx1"/>
                </a:solidFill>
                <a:latin typeface="Adobe Garamond Pro" charset="0"/>
              </a:defRPr>
            </a:lvl7pPr>
            <a:lvl8pPr marL="1371279" algn="l" rtl="0" eaLnBrk="1" fontAlgn="base" hangingPunct="1">
              <a:spcBef>
                <a:spcPct val="0"/>
              </a:spcBef>
              <a:spcAft>
                <a:spcPct val="0"/>
              </a:spcAft>
              <a:defRPr sz="4000" b="1">
                <a:solidFill>
                  <a:schemeClr val="tx1"/>
                </a:solidFill>
                <a:latin typeface="Adobe Garamond Pro" charset="0"/>
              </a:defRPr>
            </a:lvl8pPr>
            <a:lvl9pPr marL="1828373" algn="l" rtl="0" eaLnBrk="1" fontAlgn="base" hangingPunct="1">
              <a:spcBef>
                <a:spcPct val="0"/>
              </a:spcBef>
              <a:spcAft>
                <a:spcPct val="0"/>
              </a:spcAft>
              <a:defRPr sz="4000" b="1">
                <a:solidFill>
                  <a:schemeClr val="tx1"/>
                </a:solidFill>
                <a:latin typeface="Adobe Garamond Pro" charset="0"/>
              </a:defRPr>
            </a:lvl9pPr>
          </a:lstStyle>
          <a:p>
            <a:r>
              <a:rPr lang="en-US" sz="2400" kern="0" dirty="0" smtClean="0">
                <a:latin typeface="Arial" panose="020B0604020202020204" pitchFamily="34" charset="0"/>
                <a:cs typeface="Arial" panose="020B0604020202020204" pitchFamily="34" charset="0"/>
              </a:rPr>
              <a:t>Municipal Bond Types</a:t>
            </a:r>
          </a:p>
        </p:txBody>
      </p:sp>
      <p:sp>
        <p:nvSpPr>
          <p:cNvPr id="6" name="Content Placeholder 2"/>
          <p:cNvSpPr>
            <a:spLocks noGrp="1"/>
          </p:cNvSpPr>
          <p:nvPr>
            <p:ph idx="1"/>
          </p:nvPr>
        </p:nvSpPr>
        <p:spPr>
          <a:xfrm>
            <a:off x="198224" y="2243469"/>
            <a:ext cx="8501743" cy="2379133"/>
          </a:xfrm>
        </p:spPr>
        <p:txBody>
          <a:bodyPr/>
          <a:lstStyle/>
          <a:p>
            <a:pPr>
              <a:buFont typeface="Wingdings" panose="05000000000000000000" pitchFamily="2" charset="2"/>
              <a:buChar char="Ø"/>
            </a:pPr>
            <a:r>
              <a:rPr lang="en-US" sz="2000" dirty="0" smtClean="0"/>
              <a:t>Two most common types of municipal bonds are:</a:t>
            </a:r>
          </a:p>
          <a:p>
            <a:pPr marL="0" indent="0">
              <a:buNone/>
            </a:pPr>
            <a:endParaRPr lang="en-US" sz="800" dirty="0" smtClean="0"/>
          </a:p>
          <a:p>
            <a:pPr lvl="1">
              <a:buFont typeface="Wingdings" panose="05000000000000000000" pitchFamily="2" charset="2"/>
              <a:buChar char="§"/>
            </a:pPr>
            <a:r>
              <a:rPr lang="en-US" sz="2000" b="1" dirty="0" smtClean="0"/>
              <a:t>General Obligation Bonds</a:t>
            </a:r>
            <a:r>
              <a:rPr lang="en-US" sz="2000" dirty="0" smtClean="0"/>
              <a:t> (GO Bonds) – issued by states, cities or counties</a:t>
            </a:r>
          </a:p>
          <a:p>
            <a:pPr lvl="2">
              <a:buFont typeface="Aharoni" panose="02010803020104030203" pitchFamily="2" charset="-79"/>
              <a:buChar char="–"/>
            </a:pPr>
            <a:r>
              <a:rPr lang="en-US" sz="2000" dirty="0"/>
              <a:t>These bonds are backed by the “full faith in credit” of the issuer which has the power to tax residents to pay bondholders</a:t>
            </a:r>
          </a:p>
          <a:p>
            <a:pPr marL="914400" lvl="2" indent="0">
              <a:buNone/>
            </a:pPr>
            <a:endParaRPr lang="en-US" sz="800" dirty="0" smtClean="0"/>
          </a:p>
          <a:p>
            <a:pPr lvl="1">
              <a:buFont typeface="Wingdings" panose="05000000000000000000" pitchFamily="2" charset="2"/>
              <a:buChar char="§"/>
            </a:pPr>
            <a:r>
              <a:rPr lang="en-US" sz="2000" b="1" dirty="0" smtClean="0"/>
              <a:t>Revenue Bonds</a:t>
            </a:r>
          </a:p>
          <a:p>
            <a:pPr lvl="2">
              <a:buFont typeface="Wingdings" panose="05000000000000000000" pitchFamily="2" charset="2"/>
              <a:buChar char="§"/>
            </a:pPr>
            <a:r>
              <a:rPr lang="en-US" sz="2000" dirty="0" smtClean="0"/>
              <a:t>These bonds are backed by an interest in revenue stream or revenue source rather than by taxing power</a:t>
            </a:r>
          </a:p>
        </p:txBody>
      </p:sp>
      <p:sp>
        <p:nvSpPr>
          <p:cNvPr id="7" name="Slide Number Placeholder 33"/>
          <p:cNvSpPr>
            <a:spLocks noGrp="1"/>
          </p:cNvSpPr>
          <p:nvPr>
            <p:ph type="sldNum" sz="quarter" idx="12"/>
          </p:nvPr>
        </p:nvSpPr>
        <p:spPr>
          <a:xfrm>
            <a:off x="6837218" y="6502019"/>
            <a:ext cx="2133600" cy="365125"/>
          </a:xfrm>
        </p:spPr>
        <p:txBody>
          <a:bodyPr/>
          <a:lstStyle/>
          <a:p>
            <a:pPr>
              <a:defRPr/>
            </a:pPr>
            <a:endParaRPr lang="en-US" dirty="0" smtClean="0"/>
          </a:p>
          <a:p>
            <a:pPr>
              <a:defRPr/>
            </a:pPr>
            <a:fld id="{AE584412-7F4F-4709-8555-B5D2E36C3DD3}" type="slidenum">
              <a:rPr lang="en-US">
                <a:solidFill>
                  <a:schemeClr val="accent1">
                    <a:lumMod val="50000"/>
                  </a:schemeClr>
                </a:solidFill>
              </a:rPr>
              <a:pPr>
                <a:defRPr/>
              </a:pPr>
              <a:t>28</a:t>
            </a:fld>
            <a:endParaRPr lang="en-US" dirty="0">
              <a:solidFill>
                <a:schemeClr val="accent1">
                  <a:lumMod val="50000"/>
                </a:schemeClr>
              </a:solidFill>
            </a:endParaRPr>
          </a:p>
        </p:txBody>
      </p:sp>
      <p:sp>
        <p:nvSpPr>
          <p:cNvPr id="8" name="Text Box 4"/>
          <p:cNvSpPr txBox="1">
            <a:spLocks noChangeArrowheads="1"/>
          </p:cNvSpPr>
          <p:nvPr>
            <p:custDataLst>
              <p:tags r:id="rId2"/>
            </p:custDataLst>
          </p:nvPr>
        </p:nvSpPr>
        <p:spPr bwMode="auto">
          <a:xfrm>
            <a:off x="215900" y="1184726"/>
            <a:ext cx="8686800" cy="548640"/>
          </a:xfrm>
          <a:prstGeom prst="rect">
            <a:avLst/>
          </a:prstGeom>
          <a:solidFill>
            <a:srgbClr val="F7E8AA"/>
          </a:solidFill>
          <a:ln w="9525">
            <a:noFill/>
            <a:miter lim="800000"/>
            <a:headEnd/>
            <a:tailEnd/>
          </a:ln>
          <a:effectLst/>
        </p:spPr>
        <p:txBody>
          <a:bodyPr lIns="0" tIns="0" rIns="100584" bIns="18288" anchor="ctr"/>
          <a:lstStyle/>
          <a:p>
            <a:pPr algn="ctr">
              <a:spcBef>
                <a:spcPts val="0"/>
              </a:spcBef>
            </a:pPr>
            <a:r>
              <a:rPr lang="en-GB" sz="1600" dirty="0" smtClean="0">
                <a:solidFill>
                  <a:srgbClr val="000000"/>
                </a:solidFill>
              </a:rPr>
              <a:t>Santee Cooper funds its Capital needs with Revenue Bonds</a:t>
            </a:r>
          </a:p>
        </p:txBody>
      </p:sp>
    </p:spTree>
    <p:extLst>
      <p:ext uri="{BB962C8B-B14F-4D97-AF65-F5344CB8AC3E}">
        <p14:creationId xmlns:p14="http://schemas.microsoft.com/office/powerpoint/2010/main" val="117009661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1" y="250336"/>
            <a:ext cx="7010400" cy="1066800"/>
          </a:xfrm>
        </p:spPr>
        <p:txBody>
          <a:bodyPr/>
          <a:lstStyle/>
          <a:p>
            <a:r>
              <a:rPr lang="en-US" sz="2400" dirty="0" smtClean="0">
                <a:latin typeface="Arial" panose="020B0604020202020204" pitchFamily="34" charset="0"/>
                <a:cs typeface="Arial" panose="020B0604020202020204" pitchFamily="34" charset="0"/>
              </a:rPr>
              <a:t>Bonds</a:t>
            </a: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270936" y="1257869"/>
            <a:ext cx="8102597" cy="3877985"/>
          </a:xfrm>
          <a:prstGeom prst="rect">
            <a:avLst/>
          </a:prstGeom>
          <a:noFill/>
        </p:spPr>
        <p:txBody>
          <a:bodyPr wrap="square" rtlCol="0">
            <a:spAutoFit/>
          </a:bodyPr>
          <a:lstStyle/>
          <a:p>
            <a:pPr marL="171450" indent="-171450">
              <a:buFont typeface="Arial" panose="020B0604020202020204" pitchFamily="34" charset="0"/>
              <a:buChar char="•"/>
            </a:pPr>
            <a:r>
              <a:rPr lang="en-US" sz="1600" dirty="0" smtClean="0">
                <a:solidFill>
                  <a:srgbClr val="000000"/>
                </a:solidFill>
              </a:rPr>
              <a:t>Santee Cooper issues a combination of  tax-exempt and taxable Revenue Bonds under its Revenue Obligation Bond Resolution</a:t>
            </a:r>
          </a:p>
          <a:p>
            <a:pPr marL="628650" lvl="1" indent="-171450">
              <a:buFont typeface="Arial" panose="020B0604020202020204" pitchFamily="34" charset="0"/>
              <a:buChar char="•"/>
            </a:pPr>
            <a:r>
              <a:rPr lang="en-US" sz="1400" b="0" u="sng" dirty="0">
                <a:solidFill>
                  <a:srgbClr val="000000"/>
                </a:solidFill>
              </a:rPr>
              <a:t>Tax-Exempt</a:t>
            </a:r>
            <a:r>
              <a:rPr lang="en-US" sz="1400" b="0" dirty="0">
                <a:solidFill>
                  <a:srgbClr val="000000"/>
                </a:solidFill>
              </a:rPr>
              <a:t> - Most public power </a:t>
            </a:r>
            <a:r>
              <a:rPr lang="en-US" sz="1400" b="0" dirty="0" smtClean="0">
                <a:solidFill>
                  <a:srgbClr val="000000"/>
                </a:solidFill>
              </a:rPr>
              <a:t>utilities are </a:t>
            </a:r>
            <a:r>
              <a:rPr lang="en-US" sz="1400" b="0" dirty="0">
                <a:solidFill>
                  <a:srgbClr val="000000"/>
                </a:solidFill>
              </a:rPr>
              <a:t>allowed to </a:t>
            </a:r>
            <a:r>
              <a:rPr lang="en-US" sz="1400" b="0" dirty="0" smtClean="0">
                <a:solidFill>
                  <a:srgbClr val="000000"/>
                </a:solidFill>
              </a:rPr>
              <a:t>issue bonds and the interest on which </a:t>
            </a:r>
            <a:r>
              <a:rPr lang="en-US" sz="1400" b="0" dirty="0">
                <a:solidFill>
                  <a:srgbClr val="000000"/>
                </a:solidFill>
              </a:rPr>
              <a:t>is not subject to income tax for the holder of the </a:t>
            </a:r>
            <a:r>
              <a:rPr lang="en-US" sz="1400" b="0" dirty="0" smtClean="0">
                <a:solidFill>
                  <a:srgbClr val="000000"/>
                </a:solidFill>
              </a:rPr>
              <a:t>bond.  </a:t>
            </a:r>
            <a:r>
              <a:rPr lang="en-US" sz="1400" b="0" dirty="0">
                <a:solidFill>
                  <a:srgbClr val="000000"/>
                </a:solidFill>
              </a:rPr>
              <a:t>This is because </a:t>
            </a:r>
            <a:r>
              <a:rPr lang="en-US" sz="1400" b="0" dirty="0" smtClean="0">
                <a:solidFill>
                  <a:srgbClr val="000000"/>
                </a:solidFill>
              </a:rPr>
              <a:t>bonds </a:t>
            </a:r>
            <a:r>
              <a:rPr lang="en-US" sz="1400" b="0" dirty="0">
                <a:solidFill>
                  <a:srgbClr val="000000"/>
                </a:solidFill>
              </a:rPr>
              <a:t>issued by a governmentally-controlled utility is deemed to be for a “governmental purpose” and qualifies for tax-exemption.  </a:t>
            </a:r>
          </a:p>
          <a:p>
            <a:pPr marL="628650" lvl="1" indent="-171450">
              <a:buFont typeface="Arial" panose="020B0604020202020204" pitchFamily="34" charset="0"/>
              <a:buChar char="•"/>
            </a:pPr>
            <a:r>
              <a:rPr lang="en-US" sz="1400" b="0" u="sng" dirty="0" smtClean="0">
                <a:solidFill>
                  <a:srgbClr val="000000"/>
                </a:solidFill>
              </a:rPr>
              <a:t>Taxable</a:t>
            </a:r>
            <a:r>
              <a:rPr lang="en-US" sz="1400" b="0" dirty="0" smtClean="0">
                <a:solidFill>
                  <a:srgbClr val="000000"/>
                </a:solidFill>
              </a:rPr>
              <a:t> – An exception to the tax-exempt nature of municipal bonds are those deemed to be for “private use” under the Internal Revenue Code.  Roughly 20% of the bonds issued by Santee Cooper are taxable.</a:t>
            </a:r>
            <a:endParaRPr lang="en-US" sz="1400" b="0" dirty="0">
              <a:solidFill>
                <a:srgbClr val="000000"/>
              </a:solidFill>
            </a:endParaRPr>
          </a:p>
          <a:p>
            <a:pPr marL="171450" indent="-171450">
              <a:buFont typeface="Arial" panose="020B0604020202020204" pitchFamily="34" charset="0"/>
              <a:buChar char="•"/>
            </a:pPr>
            <a:r>
              <a:rPr lang="en-US" sz="1600" dirty="0" smtClean="0">
                <a:solidFill>
                  <a:srgbClr val="000000"/>
                </a:solidFill>
              </a:rPr>
              <a:t>Call Options and Refinancing</a:t>
            </a:r>
          </a:p>
          <a:p>
            <a:pPr marL="628650" lvl="1" indent="-171450">
              <a:buFont typeface="Arial" panose="020B0604020202020204" pitchFamily="34" charset="0"/>
              <a:buChar char="•"/>
            </a:pPr>
            <a:r>
              <a:rPr lang="en-US" sz="1400" b="0" u="sng" dirty="0">
                <a:solidFill>
                  <a:srgbClr val="000000"/>
                </a:solidFill>
              </a:rPr>
              <a:t>Tax-Exempt </a:t>
            </a:r>
            <a:r>
              <a:rPr lang="en-US" sz="1400" b="0" dirty="0">
                <a:solidFill>
                  <a:srgbClr val="000000"/>
                </a:solidFill>
              </a:rPr>
              <a:t>– in most cases callable 10 years after the issue date</a:t>
            </a:r>
          </a:p>
          <a:p>
            <a:pPr marL="628650" lvl="1" indent="-171450">
              <a:buFont typeface="Arial" panose="020B0604020202020204" pitchFamily="34" charset="0"/>
              <a:buChar char="•"/>
            </a:pPr>
            <a:r>
              <a:rPr lang="en-US" sz="1400" b="0" u="sng" dirty="0">
                <a:solidFill>
                  <a:srgbClr val="000000"/>
                </a:solidFill>
              </a:rPr>
              <a:t>Taxable</a:t>
            </a:r>
            <a:r>
              <a:rPr lang="en-US" sz="1400" b="0" dirty="0">
                <a:solidFill>
                  <a:srgbClr val="000000"/>
                </a:solidFill>
              </a:rPr>
              <a:t> – callable anytime with a make whole call provision</a:t>
            </a:r>
          </a:p>
          <a:p>
            <a:endParaRPr lang="en-US" sz="1200" b="0" dirty="0">
              <a:solidFill>
                <a:srgbClr val="000000"/>
              </a:solidFill>
            </a:endParaRPr>
          </a:p>
          <a:p>
            <a:pPr marL="628650" lvl="1" indent="-171450">
              <a:buFont typeface="Arial" panose="020B0604020202020204" pitchFamily="34" charset="0"/>
              <a:buChar char="•"/>
            </a:pPr>
            <a:endParaRPr lang="en-US" sz="1200" b="0" dirty="0">
              <a:solidFill>
                <a:srgbClr val="000000"/>
              </a:solidFill>
            </a:endParaRPr>
          </a:p>
        </p:txBody>
      </p:sp>
      <p:sp>
        <p:nvSpPr>
          <p:cNvPr id="6" name="Slide Number Placeholder 33"/>
          <p:cNvSpPr>
            <a:spLocks noGrp="1"/>
          </p:cNvSpPr>
          <p:nvPr>
            <p:ph type="sldNum" sz="quarter" idx="12"/>
          </p:nvPr>
        </p:nvSpPr>
        <p:spPr>
          <a:xfrm>
            <a:off x="6837218" y="6502019"/>
            <a:ext cx="2133600" cy="365125"/>
          </a:xfrm>
        </p:spPr>
        <p:txBody>
          <a:bodyPr/>
          <a:lstStyle/>
          <a:p>
            <a:pPr>
              <a:defRPr/>
            </a:pPr>
            <a:endParaRPr lang="en-US" dirty="0" smtClean="0"/>
          </a:p>
          <a:p>
            <a:pPr>
              <a:defRPr/>
            </a:pPr>
            <a:fld id="{AE584412-7F4F-4709-8555-B5D2E36C3DD3}" type="slidenum">
              <a:rPr lang="en-US">
                <a:solidFill>
                  <a:schemeClr val="accent1">
                    <a:lumMod val="50000"/>
                  </a:schemeClr>
                </a:solidFill>
              </a:rPr>
              <a:pPr>
                <a:defRPr/>
              </a:pPr>
              <a:t>29</a:t>
            </a:fld>
            <a:endParaRPr lang="en-US" dirty="0">
              <a:solidFill>
                <a:schemeClr val="accent1">
                  <a:lumMod val="50000"/>
                </a:schemeClr>
              </a:solidFill>
            </a:endParaRPr>
          </a:p>
        </p:txBody>
      </p:sp>
    </p:spTree>
    <p:extLst>
      <p:ext uri="{BB962C8B-B14F-4D97-AF65-F5344CB8AC3E}">
        <p14:creationId xmlns:p14="http://schemas.microsoft.com/office/powerpoint/2010/main" val="34840747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5"/>
          <p:cNvSpPr txBox="1">
            <a:spLocks noChangeArrowheads="1"/>
          </p:cNvSpPr>
          <p:nvPr>
            <p:custDataLst>
              <p:tags r:id="rId1"/>
            </p:custDataLst>
          </p:nvPr>
        </p:nvSpPr>
        <p:spPr bwMode="auto">
          <a:xfrm>
            <a:off x="105696" y="42770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lvl1pPr algn="l" rtl="0" eaLnBrk="0" fontAlgn="base" hangingPunct="0">
              <a:spcBef>
                <a:spcPct val="0"/>
              </a:spcBef>
              <a:spcAft>
                <a:spcPct val="0"/>
              </a:spcAft>
              <a:defRPr sz="4000" b="1">
                <a:solidFill>
                  <a:srgbClr val="066332"/>
                </a:solidFill>
                <a:latin typeface="Garamond"/>
                <a:ea typeface="Geneva" charset="-128"/>
                <a:cs typeface="Garamond"/>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092" algn="l" rtl="0" eaLnBrk="1" fontAlgn="base" hangingPunct="1">
              <a:spcBef>
                <a:spcPct val="0"/>
              </a:spcBef>
              <a:spcAft>
                <a:spcPct val="0"/>
              </a:spcAft>
              <a:defRPr sz="4000" b="1">
                <a:solidFill>
                  <a:schemeClr val="tx1"/>
                </a:solidFill>
                <a:latin typeface="Adobe Garamond Pro" charset="0"/>
              </a:defRPr>
            </a:lvl6pPr>
            <a:lvl7pPr marL="914186" algn="l" rtl="0" eaLnBrk="1" fontAlgn="base" hangingPunct="1">
              <a:spcBef>
                <a:spcPct val="0"/>
              </a:spcBef>
              <a:spcAft>
                <a:spcPct val="0"/>
              </a:spcAft>
              <a:defRPr sz="4000" b="1">
                <a:solidFill>
                  <a:schemeClr val="tx1"/>
                </a:solidFill>
                <a:latin typeface="Adobe Garamond Pro" charset="0"/>
              </a:defRPr>
            </a:lvl7pPr>
            <a:lvl8pPr marL="1371279" algn="l" rtl="0" eaLnBrk="1" fontAlgn="base" hangingPunct="1">
              <a:spcBef>
                <a:spcPct val="0"/>
              </a:spcBef>
              <a:spcAft>
                <a:spcPct val="0"/>
              </a:spcAft>
              <a:defRPr sz="4000" b="1">
                <a:solidFill>
                  <a:schemeClr val="tx1"/>
                </a:solidFill>
                <a:latin typeface="Adobe Garamond Pro" charset="0"/>
              </a:defRPr>
            </a:lvl8pPr>
            <a:lvl9pPr marL="1828373" algn="l" rtl="0" eaLnBrk="1" fontAlgn="base" hangingPunct="1">
              <a:spcBef>
                <a:spcPct val="0"/>
              </a:spcBef>
              <a:spcAft>
                <a:spcPct val="0"/>
              </a:spcAft>
              <a:defRPr sz="4000" b="1">
                <a:solidFill>
                  <a:schemeClr val="tx1"/>
                </a:solidFill>
                <a:latin typeface="Adobe Garamond Pro" charset="0"/>
              </a:defRPr>
            </a:lvl9pPr>
          </a:lstStyle>
          <a:p>
            <a:r>
              <a:rPr lang="en-US" sz="2400" kern="0" dirty="0" smtClean="0">
                <a:latin typeface="Arial" panose="020B0604020202020204" pitchFamily="34" charset="0"/>
                <a:cs typeface="Arial" panose="020B0604020202020204" pitchFamily="34" charset="0"/>
              </a:rPr>
              <a:t>Board of Directors</a:t>
            </a:r>
            <a:endParaRPr lang="en-US" sz="2400" kern="0" dirty="0">
              <a:latin typeface="Arial" panose="020B0604020202020204" pitchFamily="34" charset="0"/>
              <a:cs typeface="Arial" panose="020B0604020202020204" pitchFamily="34" charset="0"/>
            </a:endParaRPr>
          </a:p>
        </p:txBody>
      </p:sp>
      <p:sp>
        <p:nvSpPr>
          <p:cNvPr id="5" name="Rectangle 14"/>
          <p:cNvSpPr>
            <a:spLocks noChangeArrowheads="1"/>
          </p:cNvSpPr>
          <p:nvPr>
            <p:custDataLst>
              <p:tags r:id="rId2"/>
            </p:custDataLst>
          </p:nvPr>
        </p:nvSpPr>
        <p:spPr bwMode="gray">
          <a:xfrm>
            <a:off x="215901" y="1395714"/>
            <a:ext cx="8686800" cy="276075"/>
          </a:xfrm>
          <a:prstGeom prst="rect">
            <a:avLst/>
          </a:prstGeom>
          <a:solidFill>
            <a:srgbClr val="275937"/>
          </a:solidFill>
          <a:ln w="6350" algn="ctr">
            <a:noFill/>
            <a:miter lim="800000"/>
            <a:headEnd/>
            <a:tailEnd/>
          </a:ln>
        </p:spPr>
        <p:txBody>
          <a:bodyPr lIns="0" tIns="16404" rIns="0" bIns="16404" anchor="ctr"/>
          <a:lstStyle/>
          <a:p>
            <a:pPr algn="ctr" defTabSz="683739">
              <a:defRPr/>
            </a:pPr>
            <a:r>
              <a:rPr lang="en-US" sz="1300" dirty="0" smtClean="0">
                <a:solidFill>
                  <a:srgbClr val="FFFFFF"/>
                </a:solidFill>
              </a:rPr>
              <a:t>Board Basics</a:t>
            </a:r>
            <a:endParaRPr lang="en-US" sz="1300" dirty="0">
              <a:solidFill>
                <a:srgbClr val="FFFFFF"/>
              </a:solidFill>
              <a:ea typeface="+mn-ea"/>
            </a:endParaRPr>
          </a:p>
        </p:txBody>
      </p:sp>
      <p:sp>
        <p:nvSpPr>
          <p:cNvPr id="6" name="Text Placeholder 13"/>
          <p:cNvSpPr txBox="1">
            <a:spLocks/>
          </p:cNvSpPr>
          <p:nvPr/>
        </p:nvSpPr>
        <p:spPr>
          <a:xfrm>
            <a:off x="1121228" y="1791532"/>
            <a:ext cx="7489371" cy="2715154"/>
          </a:xfrm>
          <a:prstGeom prst="rect">
            <a:avLst/>
          </a:prstGeom>
          <a:noFill/>
          <a:ln>
            <a:noFill/>
          </a:ln>
        </p:spPr>
        <p:txBody>
          <a:bodyPr lIns="18288" tIns="45720" rIns="45720" bIns="18288" numCol="2" anchor="t">
            <a:noAutofit/>
          </a:bodyPr>
          <a:lstStyle/>
          <a:p>
            <a:pPr indent="-217488" defTabSz="1018937">
              <a:spcBef>
                <a:spcPts val="1800"/>
              </a:spcBef>
              <a:buClr>
                <a:srgbClr val="275937"/>
              </a:buClr>
              <a:buSzPct val="95000"/>
              <a:buFont typeface="Wingdings" pitchFamily="2" charset="2"/>
              <a:buChar char="Ø"/>
              <a:defRPr/>
            </a:pPr>
            <a:r>
              <a:rPr lang="en-GB" sz="1600" kern="0" dirty="0" smtClean="0">
                <a:solidFill>
                  <a:srgbClr val="000000"/>
                </a:solidFill>
                <a:latin typeface="Arial" pitchFamily="34" charset="0"/>
                <a:cs typeface="Arial" pitchFamily="34" charset="0"/>
              </a:rPr>
              <a:t>Appointed by Governor</a:t>
            </a:r>
          </a:p>
          <a:p>
            <a:pPr indent="-217488" defTabSz="1018937">
              <a:spcBef>
                <a:spcPts val="1800"/>
              </a:spcBef>
              <a:buClr>
                <a:srgbClr val="275937"/>
              </a:buClr>
              <a:buSzPct val="95000"/>
              <a:buFont typeface="Wingdings" pitchFamily="2" charset="2"/>
              <a:buChar char="Ø"/>
              <a:defRPr/>
            </a:pPr>
            <a:r>
              <a:rPr lang="en-GB" sz="1600" kern="0" dirty="0" smtClean="0">
                <a:solidFill>
                  <a:srgbClr val="000000"/>
                </a:solidFill>
                <a:latin typeface="Arial" pitchFamily="34" charset="0"/>
                <a:cs typeface="Arial" pitchFamily="34" charset="0"/>
              </a:rPr>
              <a:t>Screened by Public Utilities  Commission</a:t>
            </a:r>
          </a:p>
          <a:p>
            <a:pPr indent="-217488" defTabSz="1018937">
              <a:spcBef>
                <a:spcPts val="1800"/>
              </a:spcBef>
              <a:buClr>
                <a:srgbClr val="275937"/>
              </a:buClr>
              <a:buSzPct val="95000"/>
              <a:buFont typeface="Wingdings" pitchFamily="2" charset="2"/>
              <a:buChar char="Ø"/>
              <a:defRPr/>
            </a:pPr>
            <a:r>
              <a:rPr lang="en-GB" sz="1600" kern="0" dirty="0" smtClean="0">
                <a:solidFill>
                  <a:srgbClr val="000000"/>
                </a:solidFill>
                <a:latin typeface="Arial" pitchFamily="34" charset="0"/>
                <a:cs typeface="Arial" pitchFamily="34" charset="0"/>
              </a:rPr>
              <a:t>Confirmed by State Senate</a:t>
            </a:r>
          </a:p>
          <a:p>
            <a:pPr indent="-217488" defTabSz="1018937">
              <a:spcBef>
                <a:spcPts val="1800"/>
              </a:spcBef>
              <a:buClr>
                <a:srgbClr val="275937"/>
              </a:buClr>
              <a:buSzPct val="95000"/>
              <a:buFont typeface="Wingdings" pitchFamily="2" charset="2"/>
              <a:buChar char="Ø"/>
              <a:defRPr/>
            </a:pPr>
            <a:r>
              <a:rPr lang="en-GB" sz="1600" kern="0" dirty="0" smtClean="0">
                <a:solidFill>
                  <a:srgbClr val="000000"/>
                </a:solidFill>
                <a:latin typeface="Arial" pitchFamily="34" charset="0"/>
                <a:cs typeface="Arial" pitchFamily="34" charset="0"/>
              </a:rPr>
              <a:t>Minimum term of 7 years</a:t>
            </a:r>
          </a:p>
          <a:p>
            <a:pPr indent="-217488" defTabSz="1018937">
              <a:spcBef>
                <a:spcPts val="1800"/>
              </a:spcBef>
              <a:buClr>
                <a:srgbClr val="275937"/>
              </a:buClr>
              <a:buSzPct val="95000"/>
              <a:buFont typeface="Wingdings" pitchFamily="2" charset="2"/>
              <a:buChar char="Ø"/>
              <a:defRPr/>
            </a:pPr>
            <a:r>
              <a:rPr lang="en-GB" sz="1600" kern="0" dirty="0" smtClean="0">
                <a:solidFill>
                  <a:srgbClr val="000000"/>
                </a:solidFill>
                <a:latin typeface="Arial" pitchFamily="34" charset="0"/>
                <a:cs typeface="Arial" pitchFamily="34" charset="0"/>
              </a:rPr>
              <a:t>Can only be removed for cause</a:t>
            </a:r>
          </a:p>
          <a:p>
            <a:pPr marL="285750" indent="-217488" algn="ctr" defTabSz="1018937">
              <a:spcBef>
                <a:spcPct val="60000"/>
              </a:spcBef>
              <a:buClr>
                <a:srgbClr val="275937"/>
              </a:buClr>
              <a:buSzPct val="95000"/>
              <a:defRPr/>
            </a:pPr>
            <a:endParaRPr lang="en-GB" sz="1600" kern="0" dirty="0" smtClean="0">
              <a:solidFill>
                <a:srgbClr val="000000"/>
              </a:solidFill>
              <a:latin typeface="Arial" pitchFamily="34" charset="0"/>
              <a:cs typeface="Arial" pitchFamily="34" charset="0"/>
            </a:endParaRPr>
          </a:p>
          <a:p>
            <a:pPr marL="285750" indent="-217488" algn="ctr" defTabSz="1018937">
              <a:spcBef>
                <a:spcPct val="60000"/>
              </a:spcBef>
              <a:buClr>
                <a:srgbClr val="275937"/>
              </a:buClr>
              <a:buSzPct val="95000"/>
              <a:defRPr/>
            </a:pPr>
            <a:endParaRPr lang="en-GB" sz="1600" kern="0" dirty="0">
              <a:solidFill>
                <a:srgbClr val="000000"/>
              </a:solidFill>
              <a:latin typeface="Arial" pitchFamily="34" charset="0"/>
              <a:cs typeface="Arial" pitchFamily="34" charset="0"/>
            </a:endParaRPr>
          </a:p>
          <a:p>
            <a:pPr marL="285750" indent="-217488" defTabSz="1018937">
              <a:spcBef>
                <a:spcPts val="400"/>
              </a:spcBef>
              <a:buClr>
                <a:srgbClr val="275937"/>
              </a:buClr>
              <a:buSzPct val="95000"/>
              <a:buFont typeface="Wingdings" pitchFamily="2" charset="2"/>
              <a:buChar char="Ø"/>
              <a:defRPr/>
            </a:pPr>
            <a:r>
              <a:rPr lang="en-GB" sz="1600" kern="0" dirty="0" smtClean="0">
                <a:solidFill>
                  <a:srgbClr val="000000"/>
                </a:solidFill>
                <a:latin typeface="Arial" pitchFamily="34" charset="0"/>
                <a:cs typeface="Arial" pitchFamily="34" charset="0"/>
              </a:rPr>
              <a:t>12 members</a:t>
            </a:r>
          </a:p>
          <a:p>
            <a:pPr marL="571500" lvl="1" indent="-215900" defTabSz="1018937">
              <a:spcBef>
                <a:spcPts val="400"/>
              </a:spcBef>
              <a:buSzPct val="95000"/>
              <a:buFont typeface="Wingdings" panose="05000000000000000000" pitchFamily="2" charset="2"/>
              <a:buChar char="§"/>
              <a:defRPr/>
            </a:pPr>
            <a:r>
              <a:rPr lang="en-GB" sz="1600" b="0" dirty="0" smtClean="0">
                <a:solidFill>
                  <a:srgbClr val="000000"/>
                </a:solidFill>
                <a:latin typeface="Arial" pitchFamily="34" charset="0"/>
                <a:cs typeface="Arial" pitchFamily="34" charset="0"/>
              </a:rPr>
              <a:t>One from each congressional district of state (7)</a:t>
            </a:r>
          </a:p>
          <a:p>
            <a:pPr marL="571500" lvl="1" indent="-215900" defTabSz="1018937">
              <a:spcBef>
                <a:spcPts val="400"/>
              </a:spcBef>
              <a:buSzPct val="95000"/>
              <a:buFont typeface="Wingdings" panose="05000000000000000000" pitchFamily="2" charset="2"/>
              <a:buChar char="§"/>
              <a:defRPr/>
            </a:pPr>
            <a:r>
              <a:rPr lang="en-GB" sz="1600" b="0" dirty="0" smtClean="0">
                <a:solidFill>
                  <a:srgbClr val="000000"/>
                </a:solidFill>
                <a:latin typeface="Arial" pitchFamily="34" charset="0"/>
                <a:cs typeface="Arial" pitchFamily="34" charset="0"/>
              </a:rPr>
              <a:t>One from each county of Berkeley, </a:t>
            </a:r>
            <a:r>
              <a:rPr lang="en-GB" sz="1600" b="0" dirty="0" err="1" smtClean="0">
                <a:solidFill>
                  <a:srgbClr val="000000"/>
                </a:solidFill>
                <a:latin typeface="Arial" pitchFamily="34" charset="0"/>
                <a:cs typeface="Arial" pitchFamily="34" charset="0"/>
              </a:rPr>
              <a:t>Horry</a:t>
            </a:r>
            <a:r>
              <a:rPr lang="en-GB" sz="1600" b="0" dirty="0" smtClean="0">
                <a:solidFill>
                  <a:srgbClr val="000000"/>
                </a:solidFill>
                <a:latin typeface="Arial" pitchFamily="34" charset="0"/>
                <a:cs typeface="Arial" pitchFamily="34" charset="0"/>
              </a:rPr>
              <a:t> and Georgetown (3)</a:t>
            </a:r>
          </a:p>
          <a:p>
            <a:pPr marL="571500" lvl="1" indent="-215900" defTabSz="1018937">
              <a:spcBef>
                <a:spcPts val="400"/>
              </a:spcBef>
              <a:buSzPct val="95000"/>
              <a:buFont typeface="Wingdings" panose="05000000000000000000" pitchFamily="2" charset="2"/>
              <a:buChar char="§"/>
              <a:defRPr/>
            </a:pPr>
            <a:r>
              <a:rPr lang="en-GB" sz="1600" b="0" dirty="0" smtClean="0">
                <a:solidFill>
                  <a:srgbClr val="000000"/>
                </a:solidFill>
                <a:latin typeface="Arial" pitchFamily="34" charset="0"/>
                <a:cs typeface="Arial" pitchFamily="34" charset="0"/>
              </a:rPr>
              <a:t>Two at-large seats, one of whom is Chairman (2)</a:t>
            </a:r>
          </a:p>
          <a:p>
            <a:pPr marL="285750" indent="-217488" algn="l" defTabSz="1018937">
              <a:lnSpc>
                <a:spcPct val="110000"/>
              </a:lnSpc>
              <a:spcBef>
                <a:spcPct val="60000"/>
              </a:spcBef>
              <a:buClr>
                <a:srgbClr val="275937"/>
              </a:buClr>
              <a:buSzPct val="95000"/>
              <a:buFont typeface="Wingdings" pitchFamily="2" charset="2"/>
              <a:buChar char="Ø"/>
              <a:defRPr/>
            </a:pPr>
            <a:endParaRPr lang="en-GB" sz="1600" kern="0" dirty="0" smtClean="0">
              <a:solidFill>
                <a:srgbClr val="000000"/>
              </a:solidFill>
              <a:latin typeface="Arial" pitchFamily="34" charset="0"/>
              <a:cs typeface="Arial" pitchFamily="34" charset="0"/>
            </a:endParaRPr>
          </a:p>
        </p:txBody>
      </p:sp>
      <p:sp>
        <p:nvSpPr>
          <p:cNvPr id="11" name="Slide Number Placeholder 10"/>
          <p:cNvSpPr>
            <a:spLocks noGrp="1"/>
          </p:cNvSpPr>
          <p:nvPr>
            <p:ph type="sldNum" sz="quarter" idx="12"/>
          </p:nvPr>
        </p:nvSpPr>
        <p:spPr/>
        <p:txBody>
          <a:bodyPr/>
          <a:lstStyle/>
          <a:p>
            <a:pPr>
              <a:defRPr/>
            </a:pPr>
            <a:endParaRPr lang="en-US" dirty="0" smtClean="0"/>
          </a:p>
          <a:p>
            <a:pPr>
              <a:defRPr/>
            </a:pPr>
            <a:fld id="{AE584412-7F4F-4709-8555-B5D2E36C3DD3}" type="slidenum">
              <a:rPr lang="en-US" smtClean="0"/>
              <a:pPr>
                <a:defRPr/>
              </a:pPr>
              <a:t>3</a:t>
            </a:fld>
            <a:endParaRPr lang="en-US" dirty="0"/>
          </a:p>
        </p:txBody>
      </p:sp>
    </p:spTree>
    <p:extLst>
      <p:ext uri="{BB962C8B-B14F-4D97-AF65-F5344CB8AC3E}">
        <p14:creationId xmlns:p14="http://schemas.microsoft.com/office/powerpoint/2010/main" val="226207698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Other Liabilities, Commitments and </a:t>
            </a:r>
            <a:br>
              <a:rPr lang="en-US" sz="2800" dirty="0" smtClean="0"/>
            </a:br>
            <a:r>
              <a:rPr lang="en-US" sz="2800" dirty="0" smtClean="0"/>
              <a:t>Contingencies - </a:t>
            </a:r>
            <a:r>
              <a:rPr lang="en-US" sz="2400" dirty="0" smtClean="0"/>
              <a:t>Exposure as of 12/31/17</a:t>
            </a:r>
            <a:endParaRPr lang="en-US" sz="3600" dirty="0"/>
          </a:p>
        </p:txBody>
      </p:sp>
      <p:sp>
        <p:nvSpPr>
          <p:cNvPr id="3" name="Content Placeholder 2"/>
          <p:cNvSpPr>
            <a:spLocks noGrp="1"/>
          </p:cNvSpPr>
          <p:nvPr>
            <p:ph idx="1"/>
          </p:nvPr>
        </p:nvSpPr>
        <p:spPr/>
        <p:txBody>
          <a:bodyPr/>
          <a:lstStyle/>
          <a:p>
            <a:pPr marL="0" indent="0">
              <a:buNone/>
            </a:pPr>
            <a:r>
              <a:rPr lang="en-US" sz="2800" b="1" dirty="0" smtClean="0">
                <a:solidFill>
                  <a:srgbClr val="066332"/>
                </a:solidFill>
                <a:latin typeface="Arial" panose="020B0604020202020204" pitchFamily="34" charset="0"/>
                <a:cs typeface="Arial" panose="020B0604020202020204" pitchFamily="34" charset="0"/>
              </a:rPr>
              <a:t>Examples of other liabilities, commitments and contingencies include:</a:t>
            </a:r>
            <a:endParaRPr lang="en-US" sz="2800" b="1" dirty="0">
              <a:solidFill>
                <a:srgbClr val="066332"/>
              </a:solidFill>
              <a:latin typeface="Arial" panose="020B0604020202020204" pitchFamily="34" charset="0"/>
              <a:cs typeface="Arial" panose="020B0604020202020204" pitchFamily="34" charset="0"/>
            </a:endParaRPr>
          </a:p>
          <a:p>
            <a:pPr lvl="1"/>
            <a:r>
              <a:rPr lang="en-US" sz="1800" kern="1200" dirty="0" smtClean="0">
                <a:latin typeface="Arial" charset="0"/>
                <a:ea typeface="ＭＳ Ｐゴシック" charset="-128"/>
                <a:cs typeface="+mn-cs"/>
              </a:rPr>
              <a:t>Liabilities </a:t>
            </a:r>
          </a:p>
          <a:p>
            <a:pPr lvl="2"/>
            <a:r>
              <a:rPr lang="en-US" sz="1400" kern="1200" dirty="0" smtClean="0">
                <a:latin typeface="Arial" charset="0"/>
                <a:ea typeface="ＭＳ Ｐゴシック" charset="-128"/>
                <a:cs typeface="+mn-cs"/>
              </a:rPr>
              <a:t>Net Unfunded Pension </a:t>
            </a:r>
            <a:r>
              <a:rPr lang="en-US" sz="1400" kern="1200" dirty="0">
                <a:latin typeface="Arial" charset="0"/>
                <a:ea typeface="ＭＳ Ｐゴシック" charset="-128"/>
                <a:cs typeface="+mn-cs"/>
              </a:rPr>
              <a:t>Liability - $338.8M</a:t>
            </a:r>
          </a:p>
          <a:p>
            <a:pPr lvl="2"/>
            <a:r>
              <a:rPr lang="en-US" sz="1400" kern="1200" dirty="0" smtClean="0">
                <a:latin typeface="Arial" charset="0"/>
                <a:ea typeface="ＭＳ Ｐゴシック" charset="-128"/>
              </a:rPr>
              <a:t>Nuclear </a:t>
            </a:r>
            <a:r>
              <a:rPr lang="en-US" sz="1400" kern="1200" dirty="0">
                <a:latin typeface="Arial" charset="0"/>
                <a:ea typeface="ＭＳ Ｐゴシック" charset="-128"/>
              </a:rPr>
              <a:t>Decommissioning - $</a:t>
            </a:r>
            <a:r>
              <a:rPr lang="en-US" sz="1400" kern="1200" dirty="0" smtClean="0">
                <a:latin typeface="Arial" charset="0"/>
                <a:ea typeface="ＭＳ Ｐゴシック" charset="-128"/>
              </a:rPr>
              <a:t>414.8M</a:t>
            </a:r>
          </a:p>
          <a:p>
            <a:pPr lvl="2"/>
            <a:r>
              <a:rPr lang="en-US" sz="1400" kern="1200" dirty="0">
                <a:latin typeface="Arial" charset="0"/>
                <a:ea typeface="ＭＳ Ｐゴシック" charset="-128"/>
              </a:rPr>
              <a:t>Ash Pond Closures - $</a:t>
            </a:r>
            <a:r>
              <a:rPr lang="en-US" sz="1400" kern="1200" dirty="0" smtClean="0">
                <a:latin typeface="Arial" charset="0"/>
                <a:ea typeface="ＭＳ Ｐゴシック" charset="-128"/>
              </a:rPr>
              <a:t>315.2M</a:t>
            </a:r>
          </a:p>
          <a:p>
            <a:pPr lvl="2"/>
            <a:r>
              <a:rPr lang="en-US" sz="1400" kern="1200" dirty="0" smtClean="0">
                <a:latin typeface="Arial" charset="0"/>
                <a:ea typeface="ＭＳ Ｐゴシック" charset="-128"/>
              </a:rPr>
              <a:t>Net Unfunded Other Post Employment Benefits Liability - $171.9M</a:t>
            </a:r>
          </a:p>
          <a:p>
            <a:pPr lvl="2"/>
            <a:r>
              <a:rPr lang="en-US" sz="1400" kern="1200" dirty="0">
                <a:latin typeface="Arial" charset="0"/>
              </a:rPr>
              <a:t>Natural Gas </a:t>
            </a:r>
            <a:r>
              <a:rPr lang="en-US" sz="1400" kern="1200" dirty="0" smtClean="0">
                <a:latin typeface="Arial" charset="0"/>
              </a:rPr>
              <a:t>Hedges - $37.4M</a:t>
            </a:r>
            <a:endParaRPr lang="en-US" sz="1400" kern="1200" dirty="0" smtClean="0">
              <a:latin typeface="Arial" charset="0"/>
              <a:ea typeface="ＭＳ Ｐゴシック" charset="-128"/>
            </a:endParaRPr>
          </a:p>
          <a:p>
            <a:pPr marL="914400" lvl="2" indent="0">
              <a:buNone/>
            </a:pPr>
            <a:endParaRPr lang="en-US" sz="1400" kern="1200" dirty="0" smtClean="0">
              <a:latin typeface="Arial" charset="0"/>
              <a:ea typeface="ＭＳ Ｐゴシック" charset="-128"/>
            </a:endParaRPr>
          </a:p>
          <a:p>
            <a:pPr lvl="1"/>
            <a:r>
              <a:rPr lang="en-US" sz="1800" kern="1200" dirty="0" smtClean="0">
                <a:latin typeface="Arial" charset="0"/>
                <a:ea typeface="ＭＳ Ｐゴシック" charset="-128"/>
                <a:cs typeface="+mn-cs"/>
              </a:rPr>
              <a:t>Commitments and Contingencies</a:t>
            </a:r>
            <a:endParaRPr lang="en-US" sz="1800" kern="1200" dirty="0">
              <a:latin typeface="Arial" charset="0"/>
              <a:ea typeface="ＭＳ Ｐゴシック" charset="-128"/>
              <a:cs typeface="+mn-cs"/>
            </a:endParaRPr>
          </a:p>
          <a:p>
            <a:pPr lvl="2"/>
            <a:r>
              <a:rPr lang="en-US" sz="1400" kern="1200" dirty="0" smtClean="0">
                <a:latin typeface="Arial" charset="0"/>
                <a:ea typeface="ＭＳ Ｐゴシック" charset="-128"/>
              </a:rPr>
              <a:t>American Gypsum Contract</a:t>
            </a:r>
          </a:p>
          <a:p>
            <a:pPr lvl="2"/>
            <a:r>
              <a:rPr lang="en-US" sz="1400" kern="1200" dirty="0" smtClean="0">
                <a:latin typeface="Arial" charset="0"/>
                <a:ea typeface="ＭＳ Ｐゴシック" charset="-128"/>
              </a:rPr>
              <a:t>Coal </a:t>
            </a:r>
            <a:r>
              <a:rPr lang="en-US" sz="1400" kern="1200" dirty="0">
                <a:latin typeface="Arial" charset="0"/>
                <a:ea typeface="ＭＳ Ｐゴシック" charset="-128"/>
              </a:rPr>
              <a:t>Supply &amp; CSX </a:t>
            </a:r>
            <a:r>
              <a:rPr lang="en-US" sz="1400" kern="1200" dirty="0" smtClean="0">
                <a:latin typeface="Arial" charset="0"/>
                <a:ea typeface="ＭＳ Ｐゴシック" charset="-128"/>
              </a:rPr>
              <a:t>Contracts</a:t>
            </a:r>
          </a:p>
          <a:p>
            <a:pPr lvl="2"/>
            <a:r>
              <a:rPr lang="en-US" sz="1400" kern="1200" dirty="0" smtClean="0">
                <a:latin typeface="Arial" charset="0"/>
                <a:ea typeface="ＭＳ Ｐゴシック" charset="-128"/>
              </a:rPr>
              <a:t>Nuclear Fuel Obligation</a:t>
            </a:r>
          </a:p>
          <a:p>
            <a:pPr lvl="2"/>
            <a:r>
              <a:rPr lang="en-US" sz="1400" kern="1200" dirty="0" smtClean="0">
                <a:latin typeface="Arial" charset="0"/>
                <a:ea typeface="ＭＳ Ｐゴシック" charset="-128"/>
              </a:rPr>
              <a:t>Rainey </a:t>
            </a:r>
            <a:r>
              <a:rPr lang="en-US" sz="1400" kern="1200" dirty="0">
                <a:latin typeface="Arial" charset="0"/>
                <a:ea typeface="ＭＳ Ｐゴシック" charset="-128"/>
              </a:rPr>
              <a:t>Service </a:t>
            </a:r>
            <a:r>
              <a:rPr lang="en-US" sz="1400" kern="1200" dirty="0" smtClean="0">
                <a:latin typeface="Arial" charset="0"/>
                <a:ea typeface="ＭＳ Ｐゴシック" charset="-128"/>
              </a:rPr>
              <a:t>Agreement </a:t>
            </a:r>
            <a:r>
              <a:rPr lang="en-US" sz="1400" kern="1200" dirty="0" smtClean="0">
                <a:latin typeface="Arial" charset="0"/>
                <a:ea typeface="ＭＳ Ｐゴシック" charset="-128"/>
                <a:cs typeface="+mn-cs"/>
              </a:rPr>
              <a:t>Natural </a:t>
            </a:r>
            <a:r>
              <a:rPr lang="en-US" sz="1400" kern="1200" dirty="0">
                <a:latin typeface="Arial" charset="0"/>
                <a:ea typeface="ＭＳ Ｐゴシック" charset="-128"/>
                <a:cs typeface="+mn-cs"/>
              </a:rPr>
              <a:t>Gas Transportation Service </a:t>
            </a:r>
            <a:r>
              <a:rPr lang="en-US" sz="1400" kern="1200" dirty="0" smtClean="0">
                <a:latin typeface="Arial" charset="0"/>
                <a:ea typeface="ＭＳ Ｐゴシック" charset="-128"/>
                <a:cs typeface="+mn-cs"/>
              </a:rPr>
              <a:t>Agreements</a:t>
            </a:r>
          </a:p>
        </p:txBody>
      </p:sp>
      <p:sp>
        <p:nvSpPr>
          <p:cNvPr id="5" name="Slide Number Placeholder 33"/>
          <p:cNvSpPr>
            <a:spLocks noGrp="1"/>
          </p:cNvSpPr>
          <p:nvPr>
            <p:ph type="sldNum" sz="quarter" idx="12"/>
          </p:nvPr>
        </p:nvSpPr>
        <p:spPr>
          <a:xfrm>
            <a:off x="6837218" y="6502019"/>
            <a:ext cx="2133600" cy="365125"/>
          </a:xfrm>
        </p:spPr>
        <p:txBody>
          <a:bodyPr/>
          <a:lstStyle/>
          <a:p>
            <a:pPr>
              <a:defRPr/>
            </a:pPr>
            <a:endParaRPr lang="en-US" dirty="0" smtClean="0"/>
          </a:p>
          <a:p>
            <a:pPr>
              <a:defRPr/>
            </a:pPr>
            <a:fld id="{AE584412-7F4F-4709-8555-B5D2E36C3DD3}" type="slidenum">
              <a:rPr lang="en-US">
                <a:solidFill>
                  <a:schemeClr val="accent1">
                    <a:lumMod val="50000"/>
                  </a:schemeClr>
                </a:solidFill>
              </a:rPr>
              <a:pPr>
                <a:defRPr/>
              </a:pPr>
              <a:t>30</a:t>
            </a:fld>
            <a:endParaRPr lang="en-US" dirty="0">
              <a:solidFill>
                <a:schemeClr val="accent1">
                  <a:lumMod val="50000"/>
                </a:schemeClr>
              </a:solidFill>
            </a:endParaRPr>
          </a:p>
        </p:txBody>
      </p:sp>
    </p:spTree>
    <p:extLst>
      <p:ext uri="{BB962C8B-B14F-4D97-AF65-F5344CB8AC3E}">
        <p14:creationId xmlns:p14="http://schemas.microsoft.com/office/powerpoint/2010/main" val="16589179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custDataLst>
              <p:tags r:id="rId1"/>
            </p:custDataLst>
          </p:nvPr>
        </p:nvSpPr>
        <p:spPr bwMode="auto">
          <a:xfrm>
            <a:off x="215900" y="1155700"/>
            <a:ext cx="8686800" cy="411480"/>
          </a:xfrm>
          <a:prstGeom prst="rect">
            <a:avLst/>
          </a:prstGeom>
          <a:solidFill>
            <a:srgbClr val="F7E8AA"/>
          </a:solidFill>
          <a:ln w="9525">
            <a:noFill/>
            <a:miter lim="800000"/>
            <a:headEnd/>
            <a:tailEnd/>
          </a:ln>
          <a:effectLst/>
        </p:spPr>
        <p:txBody>
          <a:bodyPr lIns="0" tIns="0" rIns="100584" bIns="18288" anchor="ctr"/>
          <a:lstStyle/>
          <a:p>
            <a:pPr algn="ctr">
              <a:spcBef>
                <a:spcPts val="0"/>
              </a:spcBef>
            </a:pPr>
            <a:r>
              <a:rPr lang="en-GB" sz="1600" dirty="0" smtClean="0">
                <a:solidFill>
                  <a:srgbClr val="000000"/>
                </a:solidFill>
              </a:rPr>
              <a:t>Santee Cooper is committed to preserving financial health</a:t>
            </a:r>
          </a:p>
        </p:txBody>
      </p:sp>
      <p:sp>
        <p:nvSpPr>
          <p:cNvPr id="10" name="Rectangle 15"/>
          <p:cNvSpPr txBox="1">
            <a:spLocks noChangeArrowheads="1"/>
          </p:cNvSpPr>
          <p:nvPr>
            <p:custDataLst>
              <p:tags r:id="rId2"/>
            </p:custDataLst>
          </p:nvPr>
        </p:nvSpPr>
        <p:spPr bwMode="auto">
          <a:xfrm>
            <a:off x="105696" y="42770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lvl1pPr algn="l" rtl="0" eaLnBrk="0" fontAlgn="base" hangingPunct="0">
              <a:spcBef>
                <a:spcPct val="0"/>
              </a:spcBef>
              <a:spcAft>
                <a:spcPct val="0"/>
              </a:spcAft>
              <a:defRPr sz="4000" b="1">
                <a:solidFill>
                  <a:srgbClr val="066332"/>
                </a:solidFill>
                <a:latin typeface="Garamond"/>
                <a:ea typeface="Geneva" charset="-128"/>
                <a:cs typeface="Garamond"/>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092" algn="l" rtl="0" eaLnBrk="1" fontAlgn="base" hangingPunct="1">
              <a:spcBef>
                <a:spcPct val="0"/>
              </a:spcBef>
              <a:spcAft>
                <a:spcPct val="0"/>
              </a:spcAft>
              <a:defRPr sz="4000" b="1">
                <a:solidFill>
                  <a:schemeClr val="tx1"/>
                </a:solidFill>
                <a:latin typeface="Adobe Garamond Pro" charset="0"/>
              </a:defRPr>
            </a:lvl6pPr>
            <a:lvl7pPr marL="914186" algn="l" rtl="0" eaLnBrk="1" fontAlgn="base" hangingPunct="1">
              <a:spcBef>
                <a:spcPct val="0"/>
              </a:spcBef>
              <a:spcAft>
                <a:spcPct val="0"/>
              </a:spcAft>
              <a:defRPr sz="4000" b="1">
                <a:solidFill>
                  <a:schemeClr val="tx1"/>
                </a:solidFill>
                <a:latin typeface="Adobe Garamond Pro" charset="0"/>
              </a:defRPr>
            </a:lvl7pPr>
            <a:lvl8pPr marL="1371279" algn="l" rtl="0" eaLnBrk="1" fontAlgn="base" hangingPunct="1">
              <a:spcBef>
                <a:spcPct val="0"/>
              </a:spcBef>
              <a:spcAft>
                <a:spcPct val="0"/>
              </a:spcAft>
              <a:defRPr sz="4000" b="1">
                <a:solidFill>
                  <a:schemeClr val="tx1"/>
                </a:solidFill>
                <a:latin typeface="Adobe Garamond Pro" charset="0"/>
              </a:defRPr>
            </a:lvl8pPr>
            <a:lvl9pPr marL="1828373" algn="l" rtl="0" eaLnBrk="1" fontAlgn="base" hangingPunct="1">
              <a:spcBef>
                <a:spcPct val="0"/>
              </a:spcBef>
              <a:spcAft>
                <a:spcPct val="0"/>
              </a:spcAft>
              <a:defRPr sz="4000" b="1">
                <a:solidFill>
                  <a:schemeClr val="tx1"/>
                </a:solidFill>
                <a:latin typeface="Adobe Garamond Pro" charset="0"/>
              </a:defRPr>
            </a:lvl9pPr>
          </a:lstStyle>
          <a:p>
            <a:r>
              <a:rPr lang="en-US" sz="2400" kern="0" dirty="0" smtClean="0">
                <a:latin typeface="Arial" panose="020B0604020202020204" pitchFamily="34" charset="0"/>
                <a:cs typeface="Arial" panose="020B0604020202020204" pitchFamily="34" charset="0"/>
              </a:rPr>
              <a:t>Financial Metrics</a:t>
            </a:r>
            <a:endParaRPr lang="en-US" sz="2400" kern="0" dirty="0">
              <a:latin typeface="Arial" panose="020B0604020202020204" pitchFamily="34" charset="0"/>
              <a:cs typeface="Arial" panose="020B0604020202020204" pitchFamily="34" charset="0"/>
            </a:endParaRPr>
          </a:p>
        </p:txBody>
      </p:sp>
      <p:sp>
        <p:nvSpPr>
          <p:cNvPr id="12" name="Rectangle 14"/>
          <p:cNvSpPr>
            <a:spLocks noChangeArrowheads="1"/>
          </p:cNvSpPr>
          <p:nvPr>
            <p:custDataLst>
              <p:tags r:id="rId3"/>
            </p:custDataLst>
          </p:nvPr>
        </p:nvSpPr>
        <p:spPr bwMode="gray">
          <a:xfrm>
            <a:off x="212008" y="1637978"/>
            <a:ext cx="4206240" cy="274320"/>
          </a:xfrm>
          <a:prstGeom prst="rect">
            <a:avLst/>
          </a:prstGeom>
          <a:solidFill>
            <a:srgbClr val="275937"/>
          </a:solidFill>
          <a:ln w="6350" algn="ctr">
            <a:noFill/>
            <a:miter lim="800000"/>
            <a:headEnd/>
            <a:tailEnd/>
          </a:ln>
        </p:spPr>
        <p:txBody>
          <a:bodyPr lIns="0" tIns="16404" rIns="0" bIns="16404" anchor="ctr"/>
          <a:lstStyle/>
          <a:p>
            <a:pPr algn="ctr" defTabSz="683739">
              <a:defRPr/>
            </a:pPr>
            <a:r>
              <a:rPr lang="en-US" sz="1300" dirty="0" smtClean="0">
                <a:solidFill>
                  <a:srgbClr val="FFFFFF"/>
                </a:solidFill>
              </a:rPr>
              <a:t>Debt Service Coverage</a:t>
            </a:r>
            <a:r>
              <a:rPr lang="en-US" sz="1300" baseline="30000" dirty="0" smtClean="0">
                <a:solidFill>
                  <a:srgbClr val="FFFFFF"/>
                </a:solidFill>
              </a:rPr>
              <a:t>1</a:t>
            </a:r>
            <a:endParaRPr lang="en-US" sz="1300" baseline="30000" dirty="0">
              <a:solidFill>
                <a:srgbClr val="FFFFFF"/>
              </a:solidFill>
              <a:ea typeface="+mn-ea"/>
            </a:endParaRPr>
          </a:p>
        </p:txBody>
      </p:sp>
      <p:sp>
        <p:nvSpPr>
          <p:cNvPr id="13" name="Rectangle 14"/>
          <p:cNvSpPr>
            <a:spLocks noChangeArrowheads="1"/>
          </p:cNvSpPr>
          <p:nvPr>
            <p:custDataLst>
              <p:tags r:id="rId4"/>
            </p:custDataLst>
          </p:nvPr>
        </p:nvSpPr>
        <p:spPr bwMode="gray">
          <a:xfrm>
            <a:off x="4670926" y="1637978"/>
            <a:ext cx="4206240" cy="274320"/>
          </a:xfrm>
          <a:prstGeom prst="rect">
            <a:avLst/>
          </a:prstGeom>
          <a:solidFill>
            <a:srgbClr val="275937"/>
          </a:solidFill>
          <a:ln w="6350" algn="ctr">
            <a:noFill/>
            <a:miter lim="800000"/>
            <a:headEnd/>
            <a:tailEnd/>
          </a:ln>
        </p:spPr>
        <p:txBody>
          <a:bodyPr lIns="0" tIns="16404" rIns="0" bIns="16404" anchor="ctr"/>
          <a:lstStyle/>
          <a:p>
            <a:pPr algn="ctr" defTabSz="683739">
              <a:defRPr/>
            </a:pPr>
            <a:r>
              <a:rPr lang="en-US" sz="1300" dirty="0" smtClean="0">
                <a:solidFill>
                  <a:srgbClr val="FFFFFF"/>
                </a:solidFill>
              </a:rPr>
              <a:t>Liquidity</a:t>
            </a:r>
            <a:endParaRPr lang="en-US" sz="1300" baseline="30000" dirty="0">
              <a:solidFill>
                <a:srgbClr val="FFFFFF"/>
              </a:solidFill>
              <a:ea typeface="+mn-ea"/>
            </a:endParaRPr>
          </a:p>
        </p:txBody>
      </p:sp>
      <p:sp>
        <p:nvSpPr>
          <p:cNvPr id="14" name="Rectangle 14"/>
          <p:cNvSpPr>
            <a:spLocks noChangeArrowheads="1"/>
          </p:cNvSpPr>
          <p:nvPr>
            <p:custDataLst>
              <p:tags r:id="rId5"/>
            </p:custDataLst>
          </p:nvPr>
        </p:nvSpPr>
        <p:spPr bwMode="gray">
          <a:xfrm>
            <a:off x="191953" y="4137106"/>
            <a:ext cx="8685213" cy="228600"/>
          </a:xfrm>
          <a:prstGeom prst="rect">
            <a:avLst/>
          </a:prstGeom>
          <a:solidFill>
            <a:srgbClr val="275937"/>
          </a:solidFill>
          <a:ln w="6350" algn="ctr">
            <a:noFill/>
            <a:miter lim="800000"/>
            <a:headEnd/>
            <a:tailEnd/>
          </a:ln>
        </p:spPr>
        <p:txBody>
          <a:bodyPr lIns="0" tIns="16404" rIns="0" bIns="16404" anchor="ctr"/>
          <a:lstStyle/>
          <a:p>
            <a:pPr algn="ctr" defTabSz="683739">
              <a:defRPr/>
            </a:pPr>
            <a:r>
              <a:rPr lang="en-US" sz="1300" dirty="0" smtClean="0">
                <a:solidFill>
                  <a:srgbClr val="FFFFFF"/>
                </a:solidFill>
              </a:rPr>
              <a:t>Debt to Capitalization</a:t>
            </a:r>
            <a:r>
              <a:rPr lang="en-US" sz="1300" baseline="30000" dirty="0" smtClean="0">
                <a:solidFill>
                  <a:srgbClr val="FFFFFF"/>
                </a:solidFill>
              </a:rPr>
              <a:t>4</a:t>
            </a:r>
            <a:endParaRPr lang="en-US" sz="1300" baseline="30000" dirty="0">
              <a:solidFill>
                <a:srgbClr val="FFFFFF"/>
              </a:solidFill>
              <a:ea typeface="+mn-ea"/>
            </a:endParaRPr>
          </a:p>
        </p:txBody>
      </p:sp>
      <p:graphicFrame>
        <p:nvGraphicFramePr>
          <p:cNvPr id="31" name="Object 3"/>
          <p:cNvGraphicFramePr>
            <a:graphicFrameLocks noChangeAspect="1"/>
          </p:cNvGraphicFramePr>
          <p:nvPr>
            <p:custDataLst>
              <p:tags r:id="rId6"/>
            </p:custDataLst>
            <p:extLst>
              <p:ext uri="{D42A27DB-BD31-4B8C-83A1-F6EECF244321}">
                <p14:modId xmlns:p14="http://schemas.microsoft.com/office/powerpoint/2010/main" val="660449332"/>
              </p:ext>
            </p:extLst>
          </p:nvPr>
        </p:nvGraphicFramePr>
        <p:xfrm>
          <a:off x="4694873" y="1931472"/>
          <a:ext cx="4206240" cy="1856757"/>
        </p:xfrm>
        <a:graphic>
          <a:graphicData uri="http://schemas.openxmlformats.org/drawingml/2006/chart">
            <c:chart xmlns:c="http://schemas.openxmlformats.org/drawingml/2006/chart" xmlns:r="http://schemas.openxmlformats.org/officeDocument/2006/relationships" r:id="rId11"/>
          </a:graphicData>
        </a:graphic>
      </p:graphicFrame>
      <p:sp>
        <p:nvSpPr>
          <p:cNvPr id="27" name="TextBox 26"/>
          <p:cNvSpPr txBox="1"/>
          <p:nvPr/>
        </p:nvSpPr>
        <p:spPr>
          <a:xfrm>
            <a:off x="230111" y="3752312"/>
            <a:ext cx="2220480" cy="215444"/>
          </a:xfrm>
          <a:prstGeom prst="rect">
            <a:avLst/>
          </a:prstGeom>
          <a:noFill/>
        </p:spPr>
        <p:txBody>
          <a:bodyPr wrap="none" rtlCol="0">
            <a:spAutoFit/>
          </a:bodyPr>
          <a:lstStyle/>
          <a:p>
            <a:pPr marL="228600" indent="-228600">
              <a:spcBef>
                <a:spcPts val="0"/>
              </a:spcBef>
              <a:buAutoNum type="arabicPeriod"/>
            </a:pPr>
            <a:r>
              <a:rPr lang="en-US" sz="800" b="0" i="1" dirty="0" smtClean="0">
                <a:solidFill>
                  <a:srgbClr val="000000"/>
                </a:solidFill>
              </a:rPr>
              <a:t>Includes CP and Payments to the State</a:t>
            </a:r>
          </a:p>
        </p:txBody>
      </p:sp>
      <p:sp>
        <p:nvSpPr>
          <p:cNvPr id="23" name="Rectangle 22"/>
          <p:cNvSpPr/>
          <p:nvPr/>
        </p:nvSpPr>
        <p:spPr bwMode="auto">
          <a:xfrm>
            <a:off x="6466222" y="3444949"/>
            <a:ext cx="299151" cy="19492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30000" dirty="0" smtClean="0">
                <a:ln>
                  <a:noFill/>
                </a:ln>
                <a:solidFill>
                  <a:srgbClr val="000000"/>
                </a:solidFill>
                <a:effectLst/>
                <a:latin typeface="Arial" charset="0"/>
              </a:rPr>
              <a:t>2</a:t>
            </a:r>
          </a:p>
        </p:txBody>
      </p:sp>
      <p:sp>
        <p:nvSpPr>
          <p:cNvPr id="34" name="TextBox 33"/>
          <p:cNvSpPr txBox="1"/>
          <p:nvPr/>
        </p:nvSpPr>
        <p:spPr>
          <a:xfrm>
            <a:off x="4879280" y="3752312"/>
            <a:ext cx="3772186" cy="532546"/>
          </a:xfrm>
          <a:prstGeom prst="rect">
            <a:avLst/>
          </a:prstGeom>
          <a:noFill/>
        </p:spPr>
        <p:txBody>
          <a:bodyPr wrap="none" rtlCol="0">
            <a:spAutoFit/>
          </a:bodyPr>
          <a:lstStyle/>
          <a:p>
            <a:r>
              <a:rPr lang="en-US" sz="800" b="0" i="1" dirty="0" smtClean="0">
                <a:solidFill>
                  <a:srgbClr val="000000"/>
                </a:solidFill>
              </a:rPr>
              <a:t>2. CP Capacity adjusted $75 million lower to account for $75 million FRN issue</a:t>
            </a:r>
          </a:p>
          <a:p>
            <a:r>
              <a:rPr lang="en-US" sz="800" b="0" i="1" dirty="0" smtClean="0">
                <a:solidFill>
                  <a:srgbClr val="000000"/>
                </a:solidFill>
              </a:rPr>
              <a:t>3. Toshiba funds excluded from liquidity calculations</a:t>
            </a:r>
            <a:endParaRPr lang="en-US" sz="800" b="0" i="1" dirty="0">
              <a:solidFill>
                <a:srgbClr val="000000"/>
              </a:solidFill>
            </a:endParaRPr>
          </a:p>
        </p:txBody>
      </p:sp>
      <p:graphicFrame>
        <p:nvGraphicFramePr>
          <p:cNvPr id="15" name="Chart 14"/>
          <p:cNvGraphicFramePr/>
          <p:nvPr/>
        </p:nvGraphicFramePr>
        <p:xfrm>
          <a:off x="215900" y="4408717"/>
          <a:ext cx="8675688" cy="2238375"/>
        </p:xfrm>
        <a:graphic>
          <a:graphicData uri="http://schemas.openxmlformats.org/drawingml/2006/chart">
            <c:chart xmlns:c="http://schemas.openxmlformats.org/drawingml/2006/chart" xmlns:r="http://schemas.openxmlformats.org/officeDocument/2006/relationships" r:id="rId12"/>
          </a:graphicData>
        </a:graphic>
      </p:graphicFrame>
      <p:sp>
        <p:nvSpPr>
          <p:cNvPr id="16" name="Rectangle 13"/>
          <p:cNvSpPr>
            <a:spLocks noChangeArrowheads="1"/>
          </p:cNvSpPr>
          <p:nvPr>
            <p:custDataLst>
              <p:tags r:id="rId7"/>
            </p:custDataLst>
          </p:nvPr>
        </p:nvSpPr>
        <p:spPr bwMode="auto">
          <a:xfrm>
            <a:off x="105696" y="6501762"/>
            <a:ext cx="8686800" cy="304800"/>
          </a:xfrm>
          <a:prstGeom prst="rect">
            <a:avLst/>
          </a:prstGeom>
          <a:noFill/>
          <a:ln w="9525">
            <a:noFill/>
            <a:miter lim="800000"/>
            <a:headEnd/>
            <a:tailEnd/>
          </a:ln>
        </p:spPr>
        <p:txBody>
          <a:bodyPr lIns="0" tIns="0" rIns="18288" bIns="18288" anchor="b"/>
          <a:lstStyle/>
          <a:p>
            <a:pPr marL="228600" indent="-228600">
              <a:lnSpc>
                <a:spcPct val="90000"/>
              </a:lnSpc>
              <a:spcBef>
                <a:spcPts val="200"/>
              </a:spcBef>
              <a:buClr>
                <a:srgbClr val="000000"/>
              </a:buClr>
            </a:pPr>
            <a:r>
              <a:rPr lang="en-US" sz="800" b="0" i="1" dirty="0" smtClean="0">
                <a:solidFill>
                  <a:srgbClr val="000000"/>
                </a:solidFill>
              </a:rPr>
              <a:t>_____________________________________________</a:t>
            </a:r>
            <a:endParaRPr lang="en-US" sz="800" b="0" i="1" dirty="0">
              <a:solidFill>
                <a:srgbClr val="000000"/>
              </a:solidFill>
            </a:endParaRPr>
          </a:p>
          <a:p>
            <a:pPr defTabSz="1018937">
              <a:spcBef>
                <a:spcPts val="0"/>
              </a:spcBef>
              <a:buClr>
                <a:srgbClr val="275937"/>
              </a:buClr>
              <a:buSzPct val="95000"/>
              <a:defRPr/>
            </a:pPr>
            <a:r>
              <a:rPr lang="en-US" sz="800" b="0" i="1" kern="0" dirty="0" smtClean="0">
                <a:solidFill>
                  <a:srgbClr val="000000"/>
                </a:solidFill>
                <a:cs typeface="Arial" pitchFamily="34" charset="0"/>
              </a:rPr>
              <a:t>4. Includes commercial paper and Revolving Credit Agreements.; reflects combined system</a:t>
            </a:r>
          </a:p>
          <a:p>
            <a:pPr marL="228600" indent="-228600" defTabSz="1018937">
              <a:spcBef>
                <a:spcPts val="0"/>
              </a:spcBef>
              <a:buClr>
                <a:srgbClr val="275937"/>
              </a:buClr>
              <a:buSzPct val="95000"/>
              <a:defRPr/>
            </a:pPr>
            <a:r>
              <a:rPr lang="en-US" sz="800" b="0" i="1" kern="0" dirty="0" smtClean="0">
                <a:solidFill>
                  <a:srgbClr val="000000"/>
                </a:solidFill>
              </a:rPr>
              <a:t>* In 2015, Santee Cooper recorded a liability of approximately $270 million as a result of GASB 68.</a:t>
            </a:r>
          </a:p>
        </p:txBody>
      </p:sp>
      <p:graphicFrame>
        <p:nvGraphicFramePr>
          <p:cNvPr id="17" name="Object 2"/>
          <p:cNvGraphicFramePr>
            <a:graphicFrameLocks noChangeAspect="1"/>
          </p:cNvGraphicFramePr>
          <p:nvPr>
            <p:custDataLst>
              <p:tags r:id="rId8"/>
            </p:custDataLst>
            <p:extLst>
              <p:ext uri="{D42A27DB-BD31-4B8C-83A1-F6EECF244321}">
                <p14:modId xmlns:p14="http://schemas.microsoft.com/office/powerpoint/2010/main" val="3967241741"/>
              </p:ext>
            </p:extLst>
          </p:nvPr>
        </p:nvGraphicFramePr>
        <p:xfrm>
          <a:off x="357048" y="1912298"/>
          <a:ext cx="3916159" cy="1821502"/>
        </p:xfrm>
        <a:graphic>
          <a:graphicData uri="http://schemas.openxmlformats.org/drawingml/2006/chart">
            <c:chart xmlns:c="http://schemas.openxmlformats.org/drawingml/2006/chart" xmlns:r="http://schemas.openxmlformats.org/officeDocument/2006/relationships" r:id="rId13"/>
          </a:graphicData>
        </a:graphic>
      </p:graphicFrame>
      <p:sp>
        <p:nvSpPr>
          <p:cNvPr id="19" name="Rectangle 18"/>
          <p:cNvSpPr/>
          <p:nvPr/>
        </p:nvSpPr>
        <p:spPr bwMode="auto">
          <a:xfrm>
            <a:off x="8651466" y="3451637"/>
            <a:ext cx="299151" cy="19492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0" fontAlgn="base" latinLnBrk="0" hangingPunct="0">
              <a:lnSpc>
                <a:spcPct val="100000"/>
              </a:lnSpc>
              <a:spcBef>
                <a:spcPct val="50000"/>
              </a:spcBef>
              <a:spcAft>
                <a:spcPct val="0"/>
              </a:spcAft>
              <a:buClrTx/>
              <a:buSzTx/>
              <a:buFontTx/>
              <a:buNone/>
              <a:tabLst/>
            </a:pPr>
            <a:r>
              <a:rPr lang="en-US" sz="1000" b="0" baseline="30000" dirty="0">
                <a:solidFill>
                  <a:srgbClr val="000000"/>
                </a:solidFill>
              </a:rPr>
              <a:t>3</a:t>
            </a:r>
            <a:endParaRPr kumimoji="0" lang="en-US" sz="1000" b="0" i="0" u="none" strike="noStrike" cap="none" normalizeH="0" baseline="30000" dirty="0" smtClean="0">
              <a:ln>
                <a:noFill/>
              </a:ln>
              <a:solidFill>
                <a:srgbClr val="000000"/>
              </a:solidFill>
              <a:effectLst/>
              <a:latin typeface="Arial" charset="0"/>
            </a:endParaRPr>
          </a:p>
        </p:txBody>
      </p:sp>
      <p:sp>
        <p:nvSpPr>
          <p:cNvPr id="20" name="Slide Number Placeholder 33"/>
          <p:cNvSpPr>
            <a:spLocks noGrp="1"/>
          </p:cNvSpPr>
          <p:nvPr>
            <p:ph type="sldNum" sz="quarter" idx="12"/>
          </p:nvPr>
        </p:nvSpPr>
        <p:spPr>
          <a:xfrm>
            <a:off x="6837218" y="6502019"/>
            <a:ext cx="2133600" cy="365125"/>
          </a:xfrm>
        </p:spPr>
        <p:txBody>
          <a:bodyPr/>
          <a:lstStyle/>
          <a:p>
            <a:pPr>
              <a:defRPr/>
            </a:pPr>
            <a:endParaRPr lang="en-US" dirty="0" smtClean="0"/>
          </a:p>
          <a:p>
            <a:pPr>
              <a:defRPr/>
            </a:pPr>
            <a:fld id="{AE584412-7F4F-4709-8555-B5D2E36C3DD3}" type="slidenum">
              <a:rPr lang="en-US">
                <a:solidFill>
                  <a:schemeClr val="accent1">
                    <a:lumMod val="50000"/>
                  </a:schemeClr>
                </a:solidFill>
              </a:rPr>
              <a:pPr>
                <a:defRPr/>
              </a:pPr>
              <a:t>31</a:t>
            </a:fld>
            <a:endParaRPr lang="en-US" dirty="0">
              <a:solidFill>
                <a:schemeClr val="accent1">
                  <a:lumMod val="50000"/>
                </a:schemeClr>
              </a:solidFill>
            </a:endParaRPr>
          </a:p>
        </p:txBody>
      </p:sp>
    </p:spTree>
    <p:extLst>
      <p:ext uri="{BB962C8B-B14F-4D97-AF65-F5344CB8AC3E}">
        <p14:creationId xmlns:p14="http://schemas.microsoft.com/office/powerpoint/2010/main" val="2205623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extLst>
              <p:ext uri="{D42A27DB-BD31-4B8C-83A1-F6EECF244321}">
                <p14:modId xmlns:p14="http://schemas.microsoft.com/office/powerpoint/2010/main" val="3693701600"/>
              </p:ext>
            </p:extLst>
          </p:nvPr>
        </p:nvGraphicFramePr>
        <p:xfrm>
          <a:off x="4665014" y="2288420"/>
          <a:ext cx="3629900" cy="3064934"/>
        </p:xfrm>
        <a:graphic>
          <a:graphicData uri="http://schemas.openxmlformats.org/drawingml/2006/chart">
            <c:chart xmlns:c="http://schemas.openxmlformats.org/drawingml/2006/chart" xmlns:r="http://schemas.openxmlformats.org/officeDocument/2006/relationships" r:id="rId6"/>
          </a:graphicData>
        </a:graphic>
      </p:graphicFrame>
      <p:sp>
        <p:nvSpPr>
          <p:cNvPr id="7" name="Rectangle 15"/>
          <p:cNvSpPr txBox="1">
            <a:spLocks noChangeArrowheads="1"/>
          </p:cNvSpPr>
          <p:nvPr>
            <p:custDataLst>
              <p:tags r:id="rId1"/>
            </p:custDataLst>
          </p:nvPr>
        </p:nvSpPr>
        <p:spPr bwMode="auto">
          <a:xfrm>
            <a:off x="105696" y="52083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lvl1pPr algn="l" rtl="0" eaLnBrk="0" fontAlgn="base" hangingPunct="0">
              <a:spcBef>
                <a:spcPct val="0"/>
              </a:spcBef>
              <a:spcAft>
                <a:spcPct val="0"/>
              </a:spcAft>
              <a:defRPr sz="4000" b="1">
                <a:solidFill>
                  <a:srgbClr val="066332"/>
                </a:solidFill>
                <a:latin typeface="Garamond"/>
                <a:ea typeface="Geneva" charset="-128"/>
                <a:cs typeface="Garamond"/>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092" algn="l" rtl="0" eaLnBrk="1" fontAlgn="base" hangingPunct="1">
              <a:spcBef>
                <a:spcPct val="0"/>
              </a:spcBef>
              <a:spcAft>
                <a:spcPct val="0"/>
              </a:spcAft>
              <a:defRPr sz="4000" b="1">
                <a:solidFill>
                  <a:schemeClr val="tx1"/>
                </a:solidFill>
                <a:latin typeface="Adobe Garamond Pro" charset="0"/>
              </a:defRPr>
            </a:lvl6pPr>
            <a:lvl7pPr marL="914186" algn="l" rtl="0" eaLnBrk="1" fontAlgn="base" hangingPunct="1">
              <a:spcBef>
                <a:spcPct val="0"/>
              </a:spcBef>
              <a:spcAft>
                <a:spcPct val="0"/>
              </a:spcAft>
              <a:defRPr sz="4000" b="1">
                <a:solidFill>
                  <a:schemeClr val="tx1"/>
                </a:solidFill>
                <a:latin typeface="Adobe Garamond Pro" charset="0"/>
              </a:defRPr>
            </a:lvl7pPr>
            <a:lvl8pPr marL="1371279" algn="l" rtl="0" eaLnBrk="1" fontAlgn="base" hangingPunct="1">
              <a:spcBef>
                <a:spcPct val="0"/>
              </a:spcBef>
              <a:spcAft>
                <a:spcPct val="0"/>
              </a:spcAft>
              <a:defRPr sz="4000" b="1">
                <a:solidFill>
                  <a:schemeClr val="tx1"/>
                </a:solidFill>
                <a:latin typeface="Adobe Garamond Pro" charset="0"/>
              </a:defRPr>
            </a:lvl8pPr>
            <a:lvl9pPr marL="1828373" algn="l" rtl="0" eaLnBrk="1" fontAlgn="base" hangingPunct="1">
              <a:spcBef>
                <a:spcPct val="0"/>
              </a:spcBef>
              <a:spcAft>
                <a:spcPct val="0"/>
              </a:spcAft>
              <a:defRPr sz="4000" b="1">
                <a:solidFill>
                  <a:schemeClr val="tx1"/>
                </a:solidFill>
                <a:latin typeface="Adobe Garamond Pro" charset="0"/>
              </a:defRPr>
            </a:lvl9pPr>
          </a:lstStyle>
          <a:p>
            <a:r>
              <a:rPr lang="en-US" sz="2400" kern="0" dirty="0">
                <a:latin typeface="Arial" panose="020B0604020202020204" pitchFamily="34" charset="0"/>
                <a:cs typeface="Arial" panose="020B0604020202020204" pitchFamily="34" charset="0"/>
              </a:rPr>
              <a:t>2017 Debt to Capitalization Comparison</a:t>
            </a:r>
          </a:p>
        </p:txBody>
      </p:sp>
      <p:graphicFrame>
        <p:nvGraphicFramePr>
          <p:cNvPr id="8" name="Chart 7"/>
          <p:cNvGraphicFramePr/>
          <p:nvPr>
            <p:extLst>
              <p:ext uri="{D42A27DB-BD31-4B8C-83A1-F6EECF244321}">
                <p14:modId xmlns:p14="http://schemas.microsoft.com/office/powerpoint/2010/main" val="3410031049"/>
              </p:ext>
            </p:extLst>
          </p:nvPr>
        </p:nvGraphicFramePr>
        <p:xfrm>
          <a:off x="475503" y="2252133"/>
          <a:ext cx="3699974" cy="3064934"/>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Box 8"/>
          <p:cNvSpPr txBox="1"/>
          <p:nvPr/>
        </p:nvSpPr>
        <p:spPr>
          <a:xfrm>
            <a:off x="1078896" y="4800601"/>
            <a:ext cx="551754" cy="338554"/>
          </a:xfrm>
          <a:prstGeom prst="rect">
            <a:avLst/>
          </a:prstGeom>
          <a:noFill/>
        </p:spPr>
        <p:txBody>
          <a:bodyPr wrap="none" rtlCol="0">
            <a:spAutoFit/>
          </a:bodyPr>
          <a:lstStyle/>
          <a:p>
            <a:pPr>
              <a:spcBef>
                <a:spcPts val="0"/>
              </a:spcBef>
            </a:pPr>
            <a:r>
              <a:rPr lang="en-US" sz="800" b="0" dirty="0">
                <a:solidFill>
                  <a:srgbClr val="000000"/>
                </a:solidFill>
              </a:rPr>
              <a:t>Santee </a:t>
            </a:r>
          </a:p>
          <a:p>
            <a:pPr>
              <a:spcBef>
                <a:spcPts val="0"/>
              </a:spcBef>
            </a:pPr>
            <a:r>
              <a:rPr lang="en-US" sz="800" b="0" dirty="0">
                <a:solidFill>
                  <a:srgbClr val="000000"/>
                </a:solidFill>
              </a:rPr>
              <a:t>Cooper</a:t>
            </a:r>
          </a:p>
        </p:txBody>
      </p:sp>
      <p:sp>
        <p:nvSpPr>
          <p:cNvPr id="10" name="TextBox 9"/>
          <p:cNvSpPr txBox="1"/>
          <p:nvPr/>
        </p:nvSpPr>
        <p:spPr>
          <a:xfrm rot="16200000">
            <a:off x="-528579" y="2939972"/>
            <a:ext cx="1700387" cy="307777"/>
          </a:xfrm>
          <a:prstGeom prst="rect">
            <a:avLst/>
          </a:prstGeom>
          <a:noFill/>
        </p:spPr>
        <p:txBody>
          <a:bodyPr wrap="square" rtlCol="0">
            <a:spAutoFit/>
          </a:bodyPr>
          <a:lstStyle/>
          <a:p>
            <a:r>
              <a:rPr lang="en-US" sz="1400" b="0" dirty="0">
                <a:solidFill>
                  <a:srgbClr val="000000"/>
                </a:solidFill>
              </a:rPr>
              <a:t>Debt to Equity</a:t>
            </a:r>
          </a:p>
        </p:txBody>
      </p:sp>
      <p:sp>
        <p:nvSpPr>
          <p:cNvPr id="11" name="Rectangle 14"/>
          <p:cNvSpPr>
            <a:spLocks noChangeArrowheads="1"/>
          </p:cNvSpPr>
          <p:nvPr>
            <p:custDataLst>
              <p:tags r:id="rId2"/>
            </p:custDataLst>
          </p:nvPr>
        </p:nvSpPr>
        <p:spPr bwMode="gray">
          <a:xfrm>
            <a:off x="475503" y="1786229"/>
            <a:ext cx="3540691" cy="274320"/>
          </a:xfrm>
          <a:prstGeom prst="rect">
            <a:avLst/>
          </a:prstGeom>
          <a:solidFill>
            <a:srgbClr val="275937"/>
          </a:solidFill>
          <a:ln w="6350" algn="ctr">
            <a:noFill/>
            <a:miter lim="800000"/>
            <a:headEnd/>
            <a:tailEnd/>
          </a:ln>
        </p:spPr>
        <p:txBody>
          <a:bodyPr lIns="0" tIns="16404" rIns="0" bIns="16404" anchor="ctr"/>
          <a:lstStyle/>
          <a:p>
            <a:pPr algn="ctr" defTabSz="683739">
              <a:defRPr/>
            </a:pPr>
            <a:r>
              <a:rPr lang="en-US" sz="1300" dirty="0">
                <a:solidFill>
                  <a:srgbClr val="FFFFFF"/>
                </a:solidFill>
              </a:rPr>
              <a:t>Compared to IOU’s</a:t>
            </a:r>
            <a:endParaRPr lang="en-US" sz="1300" baseline="30000" dirty="0">
              <a:solidFill>
                <a:srgbClr val="FFFFFF"/>
              </a:solidFill>
              <a:ea typeface="+mn-ea"/>
            </a:endParaRPr>
          </a:p>
        </p:txBody>
      </p:sp>
      <p:sp>
        <p:nvSpPr>
          <p:cNvPr id="12" name="Rectangle 14"/>
          <p:cNvSpPr>
            <a:spLocks noChangeArrowheads="1"/>
          </p:cNvSpPr>
          <p:nvPr>
            <p:custDataLst>
              <p:tags r:id="rId3"/>
            </p:custDataLst>
          </p:nvPr>
        </p:nvSpPr>
        <p:spPr bwMode="gray">
          <a:xfrm>
            <a:off x="4665014" y="1786229"/>
            <a:ext cx="3540691" cy="274320"/>
          </a:xfrm>
          <a:prstGeom prst="rect">
            <a:avLst/>
          </a:prstGeom>
          <a:solidFill>
            <a:srgbClr val="275937"/>
          </a:solidFill>
          <a:ln w="6350" algn="ctr">
            <a:noFill/>
            <a:miter lim="800000"/>
            <a:headEnd/>
            <a:tailEnd/>
          </a:ln>
        </p:spPr>
        <p:txBody>
          <a:bodyPr lIns="0" tIns="16404" rIns="0" bIns="16404" anchor="ctr"/>
          <a:lstStyle/>
          <a:p>
            <a:pPr algn="ctr" defTabSz="683739">
              <a:defRPr/>
            </a:pPr>
            <a:r>
              <a:rPr lang="en-US" sz="1300" dirty="0">
                <a:solidFill>
                  <a:srgbClr val="FFFFFF"/>
                </a:solidFill>
              </a:rPr>
              <a:t>Compared to Other Public Power</a:t>
            </a:r>
            <a:endParaRPr lang="en-US" sz="1300" baseline="30000" dirty="0">
              <a:solidFill>
                <a:srgbClr val="FFFFFF"/>
              </a:solidFill>
              <a:ea typeface="+mn-ea"/>
            </a:endParaRPr>
          </a:p>
        </p:txBody>
      </p:sp>
      <p:sp>
        <p:nvSpPr>
          <p:cNvPr id="14" name="TextBox 13"/>
          <p:cNvSpPr txBox="1"/>
          <p:nvPr/>
        </p:nvSpPr>
        <p:spPr>
          <a:xfrm>
            <a:off x="5261433" y="4778831"/>
            <a:ext cx="551754" cy="338554"/>
          </a:xfrm>
          <a:prstGeom prst="rect">
            <a:avLst/>
          </a:prstGeom>
          <a:noFill/>
        </p:spPr>
        <p:txBody>
          <a:bodyPr wrap="none" rtlCol="0">
            <a:spAutoFit/>
          </a:bodyPr>
          <a:lstStyle/>
          <a:p>
            <a:pPr>
              <a:spcBef>
                <a:spcPts val="0"/>
              </a:spcBef>
            </a:pPr>
            <a:r>
              <a:rPr lang="en-US" sz="800" b="0" dirty="0">
                <a:solidFill>
                  <a:srgbClr val="000000"/>
                </a:solidFill>
              </a:rPr>
              <a:t>Santee </a:t>
            </a:r>
          </a:p>
          <a:p>
            <a:pPr>
              <a:spcBef>
                <a:spcPts val="0"/>
              </a:spcBef>
            </a:pPr>
            <a:r>
              <a:rPr lang="en-US" sz="800" b="0" dirty="0">
                <a:solidFill>
                  <a:srgbClr val="000000"/>
                </a:solidFill>
              </a:rPr>
              <a:t>Cooper</a:t>
            </a:r>
          </a:p>
        </p:txBody>
      </p:sp>
      <p:sp>
        <p:nvSpPr>
          <p:cNvPr id="15" name="Slide Number Placeholder 33"/>
          <p:cNvSpPr>
            <a:spLocks noGrp="1"/>
          </p:cNvSpPr>
          <p:nvPr>
            <p:ph type="sldNum" sz="quarter" idx="12"/>
          </p:nvPr>
        </p:nvSpPr>
        <p:spPr>
          <a:xfrm>
            <a:off x="6837218" y="6502019"/>
            <a:ext cx="2133600" cy="365125"/>
          </a:xfrm>
        </p:spPr>
        <p:txBody>
          <a:bodyPr/>
          <a:lstStyle/>
          <a:p>
            <a:pPr>
              <a:defRPr/>
            </a:pPr>
            <a:endParaRPr lang="en-US" dirty="0"/>
          </a:p>
          <a:p>
            <a:pPr>
              <a:defRPr/>
            </a:pPr>
            <a:fld id="{AE584412-7F4F-4709-8555-B5D2E36C3DD3}" type="slidenum">
              <a:rPr lang="en-US" smtClean="0"/>
              <a:pPr>
                <a:defRPr/>
              </a:pPr>
              <a:t>32</a:t>
            </a:fld>
            <a:endParaRPr lang="en-US" dirty="0"/>
          </a:p>
        </p:txBody>
      </p:sp>
      <p:sp>
        <p:nvSpPr>
          <p:cNvPr id="16" name="Text Box 4"/>
          <p:cNvSpPr txBox="1">
            <a:spLocks noChangeArrowheads="1"/>
          </p:cNvSpPr>
          <p:nvPr>
            <p:custDataLst>
              <p:tags r:id="rId4"/>
            </p:custDataLst>
          </p:nvPr>
        </p:nvSpPr>
        <p:spPr bwMode="auto">
          <a:xfrm>
            <a:off x="215900" y="1155699"/>
            <a:ext cx="8686800" cy="553357"/>
          </a:xfrm>
          <a:prstGeom prst="rect">
            <a:avLst/>
          </a:prstGeom>
          <a:solidFill>
            <a:srgbClr val="F7E8AA"/>
          </a:solidFill>
          <a:ln w="9525">
            <a:noFill/>
            <a:miter lim="800000"/>
            <a:headEnd/>
            <a:tailEnd/>
          </a:ln>
          <a:effectLst/>
        </p:spPr>
        <p:txBody>
          <a:bodyPr lIns="0" tIns="0" rIns="100584" bIns="18288" anchor="ctr"/>
          <a:lstStyle/>
          <a:p>
            <a:pPr algn="ctr">
              <a:spcBef>
                <a:spcPts val="0"/>
              </a:spcBef>
            </a:pPr>
            <a:r>
              <a:rPr lang="en-GB" sz="1600" dirty="0">
                <a:solidFill>
                  <a:srgbClr val="000000"/>
                </a:solidFill>
              </a:rPr>
              <a:t>IOU’s have access to shareholder equity where </a:t>
            </a:r>
          </a:p>
          <a:p>
            <a:pPr algn="ctr">
              <a:spcBef>
                <a:spcPts val="0"/>
              </a:spcBef>
            </a:pPr>
            <a:r>
              <a:rPr lang="en-GB" sz="1600" dirty="0">
                <a:solidFill>
                  <a:srgbClr val="000000"/>
                </a:solidFill>
              </a:rPr>
              <a:t>Public Power capitalizes primarily through debt</a:t>
            </a:r>
          </a:p>
        </p:txBody>
      </p:sp>
      <p:sp>
        <p:nvSpPr>
          <p:cNvPr id="19" name="TextBox 18"/>
          <p:cNvSpPr txBox="1"/>
          <p:nvPr/>
        </p:nvSpPr>
        <p:spPr>
          <a:xfrm>
            <a:off x="5660787" y="4800601"/>
            <a:ext cx="612668" cy="215444"/>
          </a:xfrm>
          <a:prstGeom prst="rect">
            <a:avLst/>
          </a:prstGeom>
          <a:noFill/>
        </p:spPr>
        <p:txBody>
          <a:bodyPr wrap="none" rtlCol="0">
            <a:spAutoFit/>
          </a:bodyPr>
          <a:lstStyle/>
          <a:p>
            <a:pPr>
              <a:spcBef>
                <a:spcPts val="0"/>
              </a:spcBef>
            </a:pPr>
            <a:r>
              <a:rPr lang="en-US" sz="800" b="0" dirty="0">
                <a:solidFill>
                  <a:srgbClr val="000000"/>
                </a:solidFill>
              </a:rPr>
              <a:t>NCMPA1</a:t>
            </a:r>
          </a:p>
        </p:txBody>
      </p:sp>
    </p:spTree>
    <p:extLst>
      <p:ext uri="{BB962C8B-B14F-4D97-AF65-F5344CB8AC3E}">
        <p14:creationId xmlns:p14="http://schemas.microsoft.com/office/powerpoint/2010/main" val="165220769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ChangeArrowheads="1"/>
          </p:cNvSpPr>
          <p:nvPr>
            <p:custDataLst>
              <p:tags r:id="rId1"/>
            </p:custDataLst>
          </p:nvPr>
        </p:nvSpPr>
        <p:spPr bwMode="gray">
          <a:xfrm>
            <a:off x="150776" y="1151227"/>
            <a:ext cx="8606068" cy="274320"/>
          </a:xfrm>
          <a:prstGeom prst="rect">
            <a:avLst/>
          </a:prstGeom>
          <a:solidFill>
            <a:srgbClr val="275937"/>
          </a:solidFill>
          <a:ln w="6350" algn="ctr">
            <a:noFill/>
            <a:miter lim="800000"/>
            <a:headEnd/>
            <a:tailEnd/>
          </a:ln>
        </p:spPr>
        <p:txBody>
          <a:bodyPr lIns="0" tIns="16404" rIns="0" bIns="16404" anchor="ctr"/>
          <a:lstStyle/>
          <a:p>
            <a:pPr algn="ctr" defTabSz="683739">
              <a:defRPr/>
            </a:pPr>
            <a:r>
              <a:rPr lang="en-US" sz="1300" dirty="0" smtClean="0">
                <a:solidFill>
                  <a:srgbClr val="FFFFFF"/>
                </a:solidFill>
              </a:rPr>
              <a:t>Santee Cooper Compared to Other Utilities Senior Secured Debt Rating (8/16/2018)</a:t>
            </a:r>
            <a:endParaRPr lang="en-US" sz="1300" baseline="30000" dirty="0">
              <a:solidFill>
                <a:srgbClr val="FFFFFF"/>
              </a:solidFill>
              <a:ea typeface="+mn-ea"/>
            </a:endParaRPr>
          </a:p>
        </p:txBody>
      </p:sp>
      <p:graphicFrame>
        <p:nvGraphicFramePr>
          <p:cNvPr id="11" name="Chart 10"/>
          <p:cNvGraphicFramePr>
            <a:graphicFrameLocks/>
          </p:cNvGraphicFramePr>
          <p:nvPr>
            <p:extLst>
              <p:ext uri="{D42A27DB-BD31-4B8C-83A1-F6EECF244321}">
                <p14:modId xmlns:p14="http://schemas.microsoft.com/office/powerpoint/2010/main" val="1292844620"/>
              </p:ext>
            </p:extLst>
          </p:nvPr>
        </p:nvGraphicFramePr>
        <p:xfrm>
          <a:off x="152439" y="1400323"/>
          <a:ext cx="8877299" cy="473526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
          <p:cNvSpPr txBox="1">
            <a:spLocks noChangeArrowheads="1"/>
          </p:cNvSpPr>
          <p:nvPr/>
        </p:nvSpPr>
        <p:spPr bwMode="auto">
          <a:xfrm>
            <a:off x="4883612" y="4505881"/>
            <a:ext cx="788988"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rgbClr val="000000"/>
                </a:solidFill>
                <a:latin typeface="Helvetica" charset="0"/>
                <a:ea typeface="Geneva"/>
                <a:cs typeface="Geneva"/>
              </a:defRPr>
            </a:lvl1pPr>
            <a:lvl2pPr marL="742950" indent="-285750">
              <a:spcBef>
                <a:spcPct val="20000"/>
              </a:spcBef>
              <a:buChar char="–"/>
              <a:defRPr sz="2800">
                <a:solidFill>
                  <a:srgbClr val="000000"/>
                </a:solidFill>
                <a:latin typeface="Helvetica" charset="0"/>
                <a:ea typeface="Geneva"/>
                <a:cs typeface="Geneva"/>
              </a:defRPr>
            </a:lvl2pPr>
            <a:lvl3pPr marL="1143000" indent="-228600">
              <a:spcBef>
                <a:spcPct val="20000"/>
              </a:spcBef>
              <a:buChar char="•"/>
              <a:defRPr sz="2400">
                <a:solidFill>
                  <a:srgbClr val="000000"/>
                </a:solidFill>
                <a:latin typeface="Helvetica" charset="0"/>
                <a:ea typeface="ＭＳ Ｐゴシック" pitchFamily="34" charset="-128"/>
                <a:cs typeface="Geneva"/>
              </a:defRPr>
            </a:lvl3pPr>
            <a:lvl4pPr marL="1600200" indent="-228600">
              <a:spcBef>
                <a:spcPct val="20000"/>
              </a:spcBef>
              <a:buChar char="–"/>
              <a:defRPr sz="2000">
                <a:solidFill>
                  <a:srgbClr val="000000"/>
                </a:solidFill>
                <a:latin typeface="Helvetica" charset="0"/>
                <a:ea typeface="ＭＳ Ｐゴシック" pitchFamily="34" charset="-128"/>
                <a:cs typeface="Geneva"/>
              </a:defRPr>
            </a:lvl4pPr>
            <a:lvl5pPr marL="2057400" indent="-228600">
              <a:spcBef>
                <a:spcPct val="20000"/>
              </a:spcBef>
              <a:buChar char="»"/>
              <a:defRPr sz="2000">
                <a:solidFill>
                  <a:srgbClr val="000000"/>
                </a:solidFill>
                <a:latin typeface="Helvetica" charset="0"/>
                <a:ea typeface="ＭＳ Ｐゴシック" pitchFamily="34" charset="-128"/>
                <a:cs typeface="Geneva"/>
              </a:defRPr>
            </a:lvl5pPr>
            <a:lvl6pPr marL="25146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6pPr>
            <a:lvl7pPr marL="29718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7pPr>
            <a:lvl8pPr marL="34290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8pPr>
            <a:lvl9pPr marL="38862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9pPr>
          </a:lstStyle>
          <a:p>
            <a:pPr algn="ctr">
              <a:spcBef>
                <a:spcPct val="0"/>
              </a:spcBef>
              <a:buFontTx/>
              <a:buNone/>
            </a:pPr>
            <a:r>
              <a:rPr lang="en-US" altLang="en-US" sz="1200" dirty="0">
                <a:solidFill>
                  <a:srgbClr val="C00000"/>
                </a:solidFill>
                <a:latin typeface="Garamond" pitchFamily="18" charset="0"/>
              </a:rPr>
              <a:t>Duke</a:t>
            </a:r>
          </a:p>
          <a:p>
            <a:pPr algn="ctr">
              <a:spcBef>
                <a:spcPct val="0"/>
              </a:spcBef>
              <a:buFontTx/>
              <a:buNone/>
            </a:pPr>
            <a:r>
              <a:rPr lang="en-US" altLang="en-US" sz="1200" dirty="0">
                <a:solidFill>
                  <a:srgbClr val="C00000"/>
                </a:solidFill>
                <a:latin typeface="Garamond" pitchFamily="18" charset="0"/>
              </a:rPr>
              <a:t>Progress</a:t>
            </a:r>
          </a:p>
        </p:txBody>
      </p:sp>
      <p:sp>
        <p:nvSpPr>
          <p:cNvPr id="13" name="TextBox 1"/>
          <p:cNvSpPr txBox="1">
            <a:spLocks noChangeArrowheads="1"/>
          </p:cNvSpPr>
          <p:nvPr/>
        </p:nvSpPr>
        <p:spPr bwMode="auto">
          <a:xfrm>
            <a:off x="4943937" y="4945619"/>
            <a:ext cx="66833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rgbClr val="000000"/>
                </a:solidFill>
                <a:latin typeface="Helvetica" charset="0"/>
                <a:ea typeface="Geneva"/>
                <a:cs typeface="Geneva"/>
              </a:defRPr>
            </a:lvl1pPr>
            <a:lvl2pPr marL="742950" indent="-285750">
              <a:spcBef>
                <a:spcPct val="20000"/>
              </a:spcBef>
              <a:buChar char="–"/>
              <a:defRPr sz="2800">
                <a:solidFill>
                  <a:srgbClr val="000000"/>
                </a:solidFill>
                <a:latin typeface="Helvetica" charset="0"/>
                <a:ea typeface="Geneva"/>
                <a:cs typeface="Geneva"/>
              </a:defRPr>
            </a:lvl2pPr>
            <a:lvl3pPr marL="1143000" indent="-228600">
              <a:spcBef>
                <a:spcPct val="20000"/>
              </a:spcBef>
              <a:buChar char="•"/>
              <a:defRPr sz="2400">
                <a:solidFill>
                  <a:srgbClr val="000000"/>
                </a:solidFill>
                <a:latin typeface="Helvetica" charset="0"/>
                <a:ea typeface="ＭＳ Ｐゴシック" pitchFamily="34" charset="-128"/>
                <a:cs typeface="Geneva"/>
              </a:defRPr>
            </a:lvl3pPr>
            <a:lvl4pPr marL="1600200" indent="-228600">
              <a:spcBef>
                <a:spcPct val="20000"/>
              </a:spcBef>
              <a:buChar char="–"/>
              <a:defRPr sz="2000">
                <a:solidFill>
                  <a:srgbClr val="000000"/>
                </a:solidFill>
                <a:latin typeface="Helvetica" charset="0"/>
                <a:ea typeface="ＭＳ Ｐゴシック" pitchFamily="34" charset="-128"/>
                <a:cs typeface="Geneva"/>
              </a:defRPr>
            </a:lvl4pPr>
            <a:lvl5pPr marL="2057400" indent="-228600">
              <a:spcBef>
                <a:spcPct val="20000"/>
              </a:spcBef>
              <a:buChar char="»"/>
              <a:defRPr sz="2000">
                <a:solidFill>
                  <a:srgbClr val="000000"/>
                </a:solidFill>
                <a:latin typeface="Helvetica" charset="0"/>
                <a:ea typeface="ＭＳ Ｐゴシック" pitchFamily="34" charset="-128"/>
                <a:cs typeface="Geneva"/>
              </a:defRPr>
            </a:lvl5pPr>
            <a:lvl6pPr marL="25146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6pPr>
            <a:lvl7pPr marL="29718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7pPr>
            <a:lvl8pPr marL="34290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8pPr>
            <a:lvl9pPr marL="38862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9pPr>
          </a:lstStyle>
          <a:p>
            <a:pPr algn="ctr">
              <a:spcBef>
                <a:spcPct val="0"/>
              </a:spcBef>
              <a:buFontTx/>
              <a:buNone/>
            </a:pPr>
            <a:r>
              <a:rPr lang="en-US" altLang="en-US" sz="1200" dirty="0">
                <a:solidFill>
                  <a:srgbClr val="0070C0"/>
                </a:solidFill>
                <a:latin typeface="Garamond" pitchFamily="18" charset="0"/>
              </a:rPr>
              <a:t>Duke</a:t>
            </a:r>
          </a:p>
          <a:p>
            <a:pPr algn="ctr">
              <a:spcBef>
                <a:spcPct val="0"/>
              </a:spcBef>
              <a:buFontTx/>
              <a:buNone/>
            </a:pPr>
            <a:r>
              <a:rPr lang="en-US" altLang="en-US" sz="1200" dirty="0">
                <a:solidFill>
                  <a:srgbClr val="0070C0"/>
                </a:solidFill>
                <a:latin typeface="Garamond" pitchFamily="18" charset="0"/>
              </a:rPr>
              <a:t>Carolinas</a:t>
            </a:r>
          </a:p>
        </p:txBody>
      </p:sp>
      <p:sp>
        <p:nvSpPr>
          <p:cNvPr id="14" name="TextBox 1"/>
          <p:cNvSpPr txBox="1">
            <a:spLocks noChangeArrowheads="1"/>
          </p:cNvSpPr>
          <p:nvPr/>
        </p:nvSpPr>
        <p:spPr bwMode="auto">
          <a:xfrm>
            <a:off x="3268662" y="1722438"/>
            <a:ext cx="7778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rgbClr val="000000"/>
                </a:solidFill>
                <a:latin typeface="Helvetica" charset="0"/>
                <a:ea typeface="Geneva"/>
                <a:cs typeface="Geneva"/>
              </a:defRPr>
            </a:lvl1pPr>
            <a:lvl2pPr marL="742950" indent="-285750">
              <a:spcBef>
                <a:spcPct val="20000"/>
              </a:spcBef>
              <a:buChar char="–"/>
              <a:defRPr sz="2800">
                <a:solidFill>
                  <a:srgbClr val="000000"/>
                </a:solidFill>
                <a:latin typeface="Helvetica" charset="0"/>
                <a:ea typeface="Geneva"/>
                <a:cs typeface="Geneva"/>
              </a:defRPr>
            </a:lvl2pPr>
            <a:lvl3pPr marL="1143000" indent="-228600">
              <a:spcBef>
                <a:spcPct val="20000"/>
              </a:spcBef>
              <a:buChar char="•"/>
              <a:defRPr sz="2400">
                <a:solidFill>
                  <a:srgbClr val="000000"/>
                </a:solidFill>
                <a:latin typeface="Helvetica" charset="0"/>
                <a:ea typeface="ＭＳ Ｐゴシック" pitchFamily="34" charset="-128"/>
                <a:cs typeface="Geneva"/>
              </a:defRPr>
            </a:lvl3pPr>
            <a:lvl4pPr marL="1600200" indent="-228600">
              <a:spcBef>
                <a:spcPct val="20000"/>
              </a:spcBef>
              <a:buChar char="–"/>
              <a:defRPr sz="2000">
                <a:solidFill>
                  <a:srgbClr val="000000"/>
                </a:solidFill>
                <a:latin typeface="Helvetica" charset="0"/>
                <a:ea typeface="ＭＳ Ｐゴシック" pitchFamily="34" charset="-128"/>
                <a:cs typeface="Geneva"/>
              </a:defRPr>
            </a:lvl4pPr>
            <a:lvl5pPr marL="2057400" indent="-228600">
              <a:spcBef>
                <a:spcPct val="20000"/>
              </a:spcBef>
              <a:buChar char="»"/>
              <a:defRPr sz="2000">
                <a:solidFill>
                  <a:srgbClr val="000000"/>
                </a:solidFill>
                <a:latin typeface="Helvetica" charset="0"/>
                <a:ea typeface="ＭＳ Ｐゴシック" pitchFamily="34" charset="-128"/>
                <a:cs typeface="Geneva"/>
              </a:defRPr>
            </a:lvl5pPr>
            <a:lvl6pPr marL="25146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6pPr>
            <a:lvl7pPr marL="29718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7pPr>
            <a:lvl8pPr marL="34290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8pPr>
            <a:lvl9pPr marL="38862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9pPr>
          </a:lstStyle>
          <a:p>
            <a:pPr algn="ctr">
              <a:spcBef>
                <a:spcPct val="0"/>
              </a:spcBef>
              <a:buFontTx/>
              <a:buNone/>
            </a:pPr>
            <a:r>
              <a:rPr lang="en-US" altLang="en-US" sz="1200" dirty="0">
                <a:solidFill>
                  <a:srgbClr val="C00000"/>
                </a:solidFill>
                <a:latin typeface="Garamond" pitchFamily="18" charset="0"/>
              </a:rPr>
              <a:t>Duke</a:t>
            </a:r>
          </a:p>
          <a:p>
            <a:pPr algn="ctr">
              <a:spcBef>
                <a:spcPct val="0"/>
              </a:spcBef>
              <a:buFontTx/>
              <a:buNone/>
            </a:pPr>
            <a:r>
              <a:rPr lang="en-US" altLang="en-US" sz="1200" dirty="0">
                <a:solidFill>
                  <a:srgbClr val="C00000"/>
                </a:solidFill>
                <a:latin typeface="Garamond" pitchFamily="18" charset="0"/>
              </a:rPr>
              <a:t>Progress</a:t>
            </a:r>
          </a:p>
        </p:txBody>
      </p:sp>
      <p:sp>
        <p:nvSpPr>
          <p:cNvPr id="15" name="TextBox 1"/>
          <p:cNvSpPr txBox="1">
            <a:spLocks noChangeArrowheads="1"/>
          </p:cNvSpPr>
          <p:nvPr/>
        </p:nvSpPr>
        <p:spPr bwMode="auto">
          <a:xfrm>
            <a:off x="2587625" y="1722438"/>
            <a:ext cx="6794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rgbClr val="000000"/>
                </a:solidFill>
                <a:latin typeface="Helvetica" charset="0"/>
                <a:ea typeface="Geneva"/>
                <a:cs typeface="Geneva"/>
              </a:defRPr>
            </a:lvl1pPr>
            <a:lvl2pPr marL="742950" indent="-285750">
              <a:spcBef>
                <a:spcPct val="20000"/>
              </a:spcBef>
              <a:buChar char="–"/>
              <a:defRPr sz="2800">
                <a:solidFill>
                  <a:srgbClr val="000000"/>
                </a:solidFill>
                <a:latin typeface="Helvetica" charset="0"/>
                <a:ea typeface="Geneva"/>
                <a:cs typeface="Geneva"/>
              </a:defRPr>
            </a:lvl2pPr>
            <a:lvl3pPr marL="1143000" indent="-228600">
              <a:spcBef>
                <a:spcPct val="20000"/>
              </a:spcBef>
              <a:buChar char="•"/>
              <a:defRPr sz="2400">
                <a:solidFill>
                  <a:srgbClr val="000000"/>
                </a:solidFill>
                <a:latin typeface="Helvetica" charset="0"/>
                <a:ea typeface="ＭＳ Ｐゴシック" pitchFamily="34" charset="-128"/>
                <a:cs typeface="Geneva"/>
              </a:defRPr>
            </a:lvl3pPr>
            <a:lvl4pPr marL="1600200" indent="-228600">
              <a:spcBef>
                <a:spcPct val="20000"/>
              </a:spcBef>
              <a:buChar char="–"/>
              <a:defRPr sz="2000">
                <a:solidFill>
                  <a:srgbClr val="000000"/>
                </a:solidFill>
                <a:latin typeface="Helvetica" charset="0"/>
                <a:ea typeface="ＭＳ Ｐゴシック" pitchFamily="34" charset="-128"/>
                <a:cs typeface="Geneva"/>
              </a:defRPr>
            </a:lvl4pPr>
            <a:lvl5pPr marL="2057400" indent="-228600">
              <a:spcBef>
                <a:spcPct val="20000"/>
              </a:spcBef>
              <a:buChar char="»"/>
              <a:defRPr sz="2000">
                <a:solidFill>
                  <a:srgbClr val="000000"/>
                </a:solidFill>
                <a:latin typeface="Helvetica" charset="0"/>
                <a:ea typeface="ＭＳ Ｐゴシック" pitchFamily="34" charset="-128"/>
                <a:cs typeface="Geneva"/>
              </a:defRPr>
            </a:lvl5pPr>
            <a:lvl6pPr marL="25146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6pPr>
            <a:lvl7pPr marL="29718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7pPr>
            <a:lvl8pPr marL="34290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8pPr>
            <a:lvl9pPr marL="38862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9pPr>
          </a:lstStyle>
          <a:p>
            <a:pPr algn="ctr">
              <a:spcBef>
                <a:spcPct val="0"/>
              </a:spcBef>
              <a:buFontTx/>
              <a:buNone/>
            </a:pPr>
            <a:r>
              <a:rPr lang="en-US" altLang="en-US" sz="1200" dirty="0">
                <a:solidFill>
                  <a:srgbClr val="0070C0"/>
                </a:solidFill>
                <a:latin typeface="Garamond" pitchFamily="18" charset="0"/>
              </a:rPr>
              <a:t>Duke</a:t>
            </a:r>
          </a:p>
          <a:p>
            <a:pPr algn="ctr">
              <a:spcBef>
                <a:spcPct val="0"/>
              </a:spcBef>
              <a:buFontTx/>
              <a:buNone/>
            </a:pPr>
            <a:r>
              <a:rPr lang="en-US" altLang="en-US" sz="1200" dirty="0">
                <a:solidFill>
                  <a:srgbClr val="0070C0"/>
                </a:solidFill>
                <a:latin typeface="Garamond" pitchFamily="18" charset="0"/>
              </a:rPr>
              <a:t>Carolinas</a:t>
            </a:r>
          </a:p>
        </p:txBody>
      </p:sp>
      <p:sp>
        <p:nvSpPr>
          <p:cNvPr id="16" name="TextBox 1"/>
          <p:cNvSpPr txBox="1">
            <a:spLocks noChangeArrowheads="1"/>
          </p:cNvSpPr>
          <p:nvPr/>
        </p:nvSpPr>
        <p:spPr bwMode="auto">
          <a:xfrm>
            <a:off x="1209675" y="5511800"/>
            <a:ext cx="73152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rgbClr val="000000"/>
                </a:solidFill>
                <a:latin typeface="Helvetica" charset="0"/>
                <a:ea typeface="Geneva"/>
                <a:cs typeface="Geneva"/>
              </a:defRPr>
            </a:lvl1pPr>
            <a:lvl2pPr marL="742950" indent="-285750">
              <a:spcBef>
                <a:spcPct val="20000"/>
              </a:spcBef>
              <a:buChar char="–"/>
              <a:defRPr sz="2800">
                <a:solidFill>
                  <a:srgbClr val="000000"/>
                </a:solidFill>
                <a:latin typeface="Helvetica" charset="0"/>
                <a:ea typeface="Geneva"/>
                <a:cs typeface="Geneva"/>
              </a:defRPr>
            </a:lvl2pPr>
            <a:lvl3pPr marL="1143000" indent="-228600">
              <a:spcBef>
                <a:spcPct val="20000"/>
              </a:spcBef>
              <a:buChar char="•"/>
              <a:defRPr sz="2400">
                <a:solidFill>
                  <a:srgbClr val="000000"/>
                </a:solidFill>
                <a:latin typeface="Helvetica" charset="0"/>
                <a:ea typeface="ＭＳ Ｐゴシック" pitchFamily="34" charset="-128"/>
                <a:cs typeface="Geneva"/>
              </a:defRPr>
            </a:lvl3pPr>
            <a:lvl4pPr marL="1600200" indent="-228600">
              <a:spcBef>
                <a:spcPct val="20000"/>
              </a:spcBef>
              <a:buChar char="–"/>
              <a:defRPr sz="2000">
                <a:solidFill>
                  <a:srgbClr val="000000"/>
                </a:solidFill>
                <a:latin typeface="Helvetica" charset="0"/>
                <a:ea typeface="ＭＳ Ｐゴシック" pitchFamily="34" charset="-128"/>
                <a:cs typeface="Geneva"/>
              </a:defRPr>
            </a:lvl4pPr>
            <a:lvl5pPr marL="2057400" indent="-228600">
              <a:spcBef>
                <a:spcPct val="20000"/>
              </a:spcBef>
              <a:buChar char="»"/>
              <a:defRPr sz="2000">
                <a:solidFill>
                  <a:srgbClr val="000000"/>
                </a:solidFill>
                <a:latin typeface="Helvetica" charset="0"/>
                <a:ea typeface="ＭＳ Ｐゴシック" pitchFamily="34" charset="-128"/>
                <a:cs typeface="Geneva"/>
              </a:defRPr>
            </a:lvl5pPr>
            <a:lvl6pPr marL="25146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6pPr>
            <a:lvl7pPr marL="29718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7pPr>
            <a:lvl8pPr marL="34290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8pPr>
            <a:lvl9pPr marL="38862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9pPr>
          </a:lstStyle>
          <a:p>
            <a:pPr>
              <a:spcBef>
                <a:spcPct val="50000"/>
              </a:spcBef>
              <a:buFontTx/>
              <a:buNone/>
            </a:pPr>
            <a:r>
              <a:rPr lang="en-US" altLang="en-US" sz="1100" b="0" dirty="0">
                <a:latin typeface="Calibri" pitchFamily="34" charset="0"/>
                <a:ea typeface="ＭＳ Ｐゴシック" pitchFamily="34" charset="-128"/>
              </a:rPr>
              <a:t>AAA                 AA+                  AA                   AA-                   A+                    A                     A-                  BBB+                BBB                BBB-               </a:t>
            </a:r>
          </a:p>
        </p:txBody>
      </p:sp>
      <p:sp>
        <p:nvSpPr>
          <p:cNvPr id="17" name="TextBox 1"/>
          <p:cNvSpPr txBox="1">
            <a:spLocks noChangeArrowheads="1"/>
          </p:cNvSpPr>
          <p:nvPr/>
        </p:nvSpPr>
        <p:spPr bwMode="auto">
          <a:xfrm>
            <a:off x="1209675" y="3883025"/>
            <a:ext cx="73152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rgbClr val="000000"/>
                </a:solidFill>
                <a:latin typeface="Helvetica" charset="0"/>
                <a:ea typeface="Geneva"/>
                <a:cs typeface="Geneva"/>
              </a:defRPr>
            </a:lvl1pPr>
            <a:lvl2pPr marL="742950" indent="-285750">
              <a:spcBef>
                <a:spcPct val="20000"/>
              </a:spcBef>
              <a:buChar char="–"/>
              <a:defRPr sz="2800">
                <a:solidFill>
                  <a:srgbClr val="000000"/>
                </a:solidFill>
                <a:latin typeface="Helvetica" charset="0"/>
                <a:ea typeface="Geneva"/>
                <a:cs typeface="Geneva"/>
              </a:defRPr>
            </a:lvl2pPr>
            <a:lvl3pPr marL="1143000" indent="-228600">
              <a:spcBef>
                <a:spcPct val="20000"/>
              </a:spcBef>
              <a:buChar char="•"/>
              <a:defRPr sz="2400">
                <a:solidFill>
                  <a:srgbClr val="000000"/>
                </a:solidFill>
                <a:latin typeface="Helvetica" charset="0"/>
                <a:ea typeface="ＭＳ Ｐゴシック" pitchFamily="34" charset="-128"/>
                <a:cs typeface="Geneva"/>
              </a:defRPr>
            </a:lvl3pPr>
            <a:lvl4pPr marL="1600200" indent="-228600">
              <a:spcBef>
                <a:spcPct val="20000"/>
              </a:spcBef>
              <a:buChar char="–"/>
              <a:defRPr sz="2000">
                <a:solidFill>
                  <a:srgbClr val="000000"/>
                </a:solidFill>
                <a:latin typeface="Helvetica" charset="0"/>
                <a:ea typeface="ＭＳ Ｐゴシック" pitchFamily="34" charset="-128"/>
                <a:cs typeface="Geneva"/>
              </a:defRPr>
            </a:lvl4pPr>
            <a:lvl5pPr marL="2057400" indent="-228600">
              <a:spcBef>
                <a:spcPct val="20000"/>
              </a:spcBef>
              <a:buChar char="»"/>
              <a:defRPr sz="2000">
                <a:solidFill>
                  <a:srgbClr val="000000"/>
                </a:solidFill>
                <a:latin typeface="Helvetica" charset="0"/>
                <a:ea typeface="ＭＳ Ｐゴシック" pitchFamily="34" charset="-128"/>
                <a:cs typeface="Geneva"/>
              </a:defRPr>
            </a:lvl5pPr>
            <a:lvl6pPr marL="25146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6pPr>
            <a:lvl7pPr marL="29718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7pPr>
            <a:lvl8pPr marL="34290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8pPr>
            <a:lvl9pPr marL="38862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9pPr>
          </a:lstStyle>
          <a:p>
            <a:pPr>
              <a:spcBef>
                <a:spcPct val="50000"/>
              </a:spcBef>
              <a:buFontTx/>
              <a:buNone/>
            </a:pPr>
            <a:r>
              <a:rPr lang="en-US" altLang="en-US" sz="1100" b="0">
                <a:latin typeface="Calibri" pitchFamily="34" charset="0"/>
                <a:ea typeface="ＭＳ Ｐゴシック" pitchFamily="34" charset="-128"/>
              </a:rPr>
              <a:t>AAA                 AA+                  AA                   AA-                   A+                    A                     A-                  BBB+                BBB                BBB-                </a:t>
            </a:r>
          </a:p>
        </p:txBody>
      </p:sp>
      <p:sp>
        <p:nvSpPr>
          <p:cNvPr id="19" name="TextBox 1"/>
          <p:cNvSpPr txBox="1">
            <a:spLocks noChangeArrowheads="1"/>
          </p:cNvSpPr>
          <p:nvPr/>
        </p:nvSpPr>
        <p:spPr bwMode="auto">
          <a:xfrm>
            <a:off x="1190625" y="2300288"/>
            <a:ext cx="73152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rgbClr val="000000"/>
                </a:solidFill>
                <a:latin typeface="Helvetica" charset="0"/>
                <a:ea typeface="Geneva"/>
                <a:cs typeface="Geneva"/>
              </a:defRPr>
            </a:lvl1pPr>
            <a:lvl2pPr marL="742950" indent="-285750">
              <a:spcBef>
                <a:spcPct val="20000"/>
              </a:spcBef>
              <a:buChar char="–"/>
              <a:defRPr sz="2800">
                <a:solidFill>
                  <a:srgbClr val="000000"/>
                </a:solidFill>
                <a:latin typeface="Helvetica" charset="0"/>
                <a:ea typeface="Geneva"/>
                <a:cs typeface="Geneva"/>
              </a:defRPr>
            </a:lvl2pPr>
            <a:lvl3pPr marL="1143000" indent="-228600">
              <a:spcBef>
                <a:spcPct val="20000"/>
              </a:spcBef>
              <a:buChar char="•"/>
              <a:defRPr sz="2400">
                <a:solidFill>
                  <a:srgbClr val="000000"/>
                </a:solidFill>
                <a:latin typeface="Helvetica" charset="0"/>
                <a:ea typeface="ＭＳ Ｐゴシック" pitchFamily="34" charset="-128"/>
                <a:cs typeface="Geneva"/>
              </a:defRPr>
            </a:lvl3pPr>
            <a:lvl4pPr marL="1600200" indent="-228600">
              <a:spcBef>
                <a:spcPct val="20000"/>
              </a:spcBef>
              <a:buChar char="–"/>
              <a:defRPr sz="2000">
                <a:solidFill>
                  <a:srgbClr val="000000"/>
                </a:solidFill>
                <a:latin typeface="Helvetica" charset="0"/>
                <a:ea typeface="ＭＳ Ｐゴシック" pitchFamily="34" charset="-128"/>
                <a:cs typeface="Geneva"/>
              </a:defRPr>
            </a:lvl4pPr>
            <a:lvl5pPr marL="2057400" indent="-228600">
              <a:spcBef>
                <a:spcPct val="20000"/>
              </a:spcBef>
              <a:buChar char="»"/>
              <a:defRPr sz="2000">
                <a:solidFill>
                  <a:srgbClr val="000000"/>
                </a:solidFill>
                <a:latin typeface="Helvetica" charset="0"/>
                <a:ea typeface="ＭＳ Ｐゴシック" pitchFamily="34" charset="-128"/>
                <a:cs typeface="Geneva"/>
              </a:defRPr>
            </a:lvl5pPr>
            <a:lvl6pPr marL="25146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6pPr>
            <a:lvl7pPr marL="29718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7pPr>
            <a:lvl8pPr marL="34290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8pPr>
            <a:lvl9pPr marL="38862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9pPr>
          </a:lstStyle>
          <a:p>
            <a:pPr>
              <a:spcBef>
                <a:spcPct val="50000"/>
              </a:spcBef>
              <a:buFontTx/>
              <a:buNone/>
            </a:pPr>
            <a:r>
              <a:rPr lang="en-US" altLang="en-US" sz="1100" b="0" dirty="0">
                <a:latin typeface="Calibri" pitchFamily="34" charset="0"/>
                <a:ea typeface="ＭＳ Ｐゴシック" pitchFamily="34" charset="-128"/>
              </a:rPr>
              <a:t>AAA                 Aa1                 Aa2                Aa3                   A1                    A2                   A3                  Baa1                 Baa2               Baa3                </a:t>
            </a:r>
          </a:p>
        </p:txBody>
      </p:sp>
      <p:sp>
        <p:nvSpPr>
          <p:cNvPr id="22" name="TextBox 1"/>
          <p:cNvSpPr txBox="1"/>
          <p:nvPr/>
        </p:nvSpPr>
        <p:spPr>
          <a:xfrm>
            <a:off x="5672598" y="4918745"/>
            <a:ext cx="725187" cy="31233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eaLnBrk="0" fontAlgn="base" hangingPunct="0">
              <a:spcBef>
                <a:spcPts val="0"/>
              </a:spcBef>
              <a:spcAft>
                <a:spcPct val="0"/>
              </a:spcAft>
            </a:pPr>
            <a:r>
              <a:rPr lang="en-US" sz="1200" b="1" kern="1200" dirty="0" smtClean="0">
                <a:solidFill>
                  <a:srgbClr val="00B050"/>
                </a:solidFill>
                <a:latin typeface="Garamond" pitchFamily="18" charset="0"/>
                <a:ea typeface="Geneva" charset="-128"/>
                <a:cs typeface="Garamond"/>
              </a:rPr>
              <a:t>Georgia</a:t>
            </a:r>
          </a:p>
          <a:p>
            <a:pPr algn="ctr" rtl="0" eaLnBrk="0" fontAlgn="base" hangingPunct="0">
              <a:spcBef>
                <a:spcPts val="0"/>
              </a:spcBef>
              <a:spcAft>
                <a:spcPct val="0"/>
              </a:spcAft>
            </a:pPr>
            <a:r>
              <a:rPr lang="en-US" sz="1200" b="1" kern="1200" dirty="0" smtClean="0">
                <a:solidFill>
                  <a:srgbClr val="00B050"/>
                </a:solidFill>
                <a:latin typeface="Garamond" pitchFamily="18" charset="0"/>
                <a:ea typeface="Geneva" charset="-128"/>
                <a:cs typeface="Garamond"/>
              </a:rPr>
              <a:t>Power</a:t>
            </a:r>
            <a:r>
              <a:rPr lang="en-US" sz="1200" b="1" kern="1200" baseline="30000" dirty="0" smtClean="0">
                <a:solidFill>
                  <a:srgbClr val="00B050"/>
                </a:solidFill>
                <a:latin typeface="Garamond" pitchFamily="18" charset="0"/>
                <a:ea typeface="Geneva" charset="-128"/>
                <a:cs typeface="Garamond"/>
              </a:rPr>
              <a:t>7</a:t>
            </a:r>
            <a:endParaRPr lang="en-US" sz="1200" b="1" kern="1200" baseline="30000" dirty="0">
              <a:solidFill>
                <a:srgbClr val="00B050"/>
              </a:solidFill>
              <a:latin typeface="Garamond" pitchFamily="18" charset="0"/>
              <a:ea typeface="Geneva" charset="-128"/>
              <a:cs typeface="Garamond"/>
            </a:endParaRPr>
          </a:p>
        </p:txBody>
      </p:sp>
      <p:sp>
        <p:nvSpPr>
          <p:cNvPr id="23" name="TextBox 1"/>
          <p:cNvSpPr txBox="1"/>
          <p:nvPr/>
        </p:nvSpPr>
        <p:spPr>
          <a:xfrm>
            <a:off x="5672599" y="3294082"/>
            <a:ext cx="725187" cy="31233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eaLnBrk="0" fontAlgn="base" hangingPunct="0">
              <a:spcBef>
                <a:spcPts val="0"/>
              </a:spcBef>
              <a:spcAft>
                <a:spcPct val="0"/>
              </a:spcAft>
            </a:pPr>
            <a:r>
              <a:rPr lang="en-US" sz="1200" b="1" kern="1200" dirty="0" smtClean="0">
                <a:solidFill>
                  <a:srgbClr val="00B050"/>
                </a:solidFill>
                <a:latin typeface="Garamond" pitchFamily="18" charset="0"/>
                <a:ea typeface="Geneva" charset="-128"/>
                <a:cs typeface="Garamond"/>
              </a:rPr>
              <a:t>Georgia</a:t>
            </a:r>
          </a:p>
          <a:p>
            <a:pPr algn="ctr" rtl="0" eaLnBrk="0" fontAlgn="base" hangingPunct="0">
              <a:spcBef>
                <a:spcPts val="0"/>
              </a:spcBef>
              <a:spcAft>
                <a:spcPct val="0"/>
              </a:spcAft>
            </a:pPr>
            <a:r>
              <a:rPr lang="en-US" sz="1200" b="1" kern="1200" dirty="0" smtClean="0">
                <a:solidFill>
                  <a:srgbClr val="00B050"/>
                </a:solidFill>
                <a:latin typeface="Garamond" pitchFamily="18" charset="0"/>
                <a:ea typeface="Geneva" charset="-128"/>
                <a:cs typeface="Garamond"/>
              </a:rPr>
              <a:t>Power</a:t>
            </a:r>
            <a:r>
              <a:rPr lang="en-US" sz="1200" b="1" kern="1200" baseline="30000" dirty="0" smtClean="0">
                <a:solidFill>
                  <a:srgbClr val="00B050"/>
                </a:solidFill>
                <a:latin typeface="Garamond" pitchFamily="18" charset="0"/>
                <a:ea typeface="Geneva" charset="-128"/>
                <a:cs typeface="Garamond"/>
              </a:rPr>
              <a:t>7</a:t>
            </a:r>
            <a:endParaRPr lang="en-US" sz="1200" b="1" kern="1200" baseline="30000" dirty="0">
              <a:solidFill>
                <a:srgbClr val="00B050"/>
              </a:solidFill>
              <a:latin typeface="Garamond" pitchFamily="18" charset="0"/>
              <a:ea typeface="Geneva" charset="-128"/>
              <a:cs typeface="Garamond"/>
            </a:endParaRPr>
          </a:p>
        </p:txBody>
      </p:sp>
      <p:sp>
        <p:nvSpPr>
          <p:cNvPr id="21" name="TextBox 10"/>
          <p:cNvSpPr txBox="1">
            <a:spLocks noChangeArrowheads="1"/>
          </p:cNvSpPr>
          <p:nvPr/>
        </p:nvSpPr>
        <p:spPr bwMode="auto">
          <a:xfrm>
            <a:off x="346533" y="5787293"/>
            <a:ext cx="43749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8600" indent="-228600">
              <a:spcBef>
                <a:spcPct val="20000"/>
              </a:spcBef>
              <a:buChar char="•"/>
              <a:defRPr sz="3200">
                <a:solidFill>
                  <a:srgbClr val="000000"/>
                </a:solidFill>
                <a:latin typeface="Helvetica" charset="0"/>
                <a:ea typeface="Geneva"/>
                <a:cs typeface="Geneva"/>
              </a:defRPr>
            </a:lvl1pPr>
            <a:lvl2pPr marL="742950" indent="-285750">
              <a:spcBef>
                <a:spcPct val="20000"/>
              </a:spcBef>
              <a:buChar char="–"/>
              <a:defRPr sz="2800">
                <a:solidFill>
                  <a:srgbClr val="000000"/>
                </a:solidFill>
                <a:latin typeface="Helvetica" charset="0"/>
                <a:ea typeface="Geneva"/>
                <a:cs typeface="Geneva"/>
              </a:defRPr>
            </a:lvl2pPr>
            <a:lvl3pPr marL="1143000" indent="-228600">
              <a:spcBef>
                <a:spcPct val="20000"/>
              </a:spcBef>
              <a:buChar char="•"/>
              <a:defRPr sz="2400">
                <a:solidFill>
                  <a:srgbClr val="000000"/>
                </a:solidFill>
                <a:latin typeface="Helvetica" charset="0"/>
                <a:ea typeface="ＭＳ Ｐゴシック" pitchFamily="34" charset="-128"/>
                <a:cs typeface="Geneva"/>
              </a:defRPr>
            </a:lvl3pPr>
            <a:lvl4pPr marL="1600200" indent="-228600">
              <a:spcBef>
                <a:spcPct val="20000"/>
              </a:spcBef>
              <a:buChar char="–"/>
              <a:defRPr sz="2000">
                <a:solidFill>
                  <a:srgbClr val="000000"/>
                </a:solidFill>
                <a:latin typeface="Helvetica" charset="0"/>
                <a:ea typeface="ＭＳ Ｐゴシック" pitchFamily="34" charset="-128"/>
                <a:cs typeface="Geneva"/>
              </a:defRPr>
            </a:lvl4pPr>
            <a:lvl5pPr marL="2057400" indent="-228600">
              <a:spcBef>
                <a:spcPct val="20000"/>
              </a:spcBef>
              <a:buChar char="»"/>
              <a:defRPr sz="2000">
                <a:solidFill>
                  <a:srgbClr val="000000"/>
                </a:solidFill>
                <a:latin typeface="Helvetica" charset="0"/>
                <a:ea typeface="ＭＳ Ｐゴシック" pitchFamily="34" charset="-128"/>
                <a:cs typeface="Geneva"/>
              </a:defRPr>
            </a:lvl5pPr>
            <a:lvl6pPr marL="25146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6pPr>
            <a:lvl7pPr marL="29718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7pPr>
            <a:lvl8pPr marL="34290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8pPr>
            <a:lvl9pPr marL="38862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9pPr>
          </a:lstStyle>
          <a:p>
            <a:pPr>
              <a:spcBef>
                <a:spcPct val="50000"/>
              </a:spcBef>
              <a:buFont typeface="+mj-lt"/>
              <a:buAutoNum type="arabicPeriod"/>
            </a:pPr>
            <a:r>
              <a:rPr lang="en-US" altLang="en-US" sz="800" b="0" dirty="0" smtClean="0">
                <a:latin typeface="Arial" pitchFamily="34" charset="0"/>
              </a:rPr>
              <a:t>Moody’s downgraded Santee </a:t>
            </a:r>
            <a:r>
              <a:rPr lang="en-US" altLang="en-US" sz="800" b="0" dirty="0">
                <a:latin typeface="Arial" pitchFamily="34" charset="0"/>
              </a:rPr>
              <a:t>Cooper’s A1 long term rating </a:t>
            </a:r>
            <a:r>
              <a:rPr lang="en-US" altLang="en-US" sz="800" b="0" dirty="0" smtClean="0">
                <a:latin typeface="Arial" pitchFamily="34" charset="0"/>
              </a:rPr>
              <a:t> to A2 and left the negative</a:t>
            </a:r>
          </a:p>
          <a:p>
            <a:pPr marL="0" indent="0">
              <a:spcBef>
                <a:spcPct val="50000"/>
              </a:spcBef>
              <a:buNone/>
            </a:pPr>
            <a:r>
              <a:rPr lang="en-US" altLang="en-US" sz="800" b="0" dirty="0">
                <a:latin typeface="Arial" pitchFamily="34" charset="0"/>
              </a:rPr>
              <a:t>        </a:t>
            </a:r>
            <a:r>
              <a:rPr lang="en-US" altLang="en-US" sz="800" b="0" dirty="0" smtClean="0">
                <a:latin typeface="Arial" pitchFamily="34" charset="0"/>
              </a:rPr>
              <a:t>outlook on August </a:t>
            </a:r>
            <a:r>
              <a:rPr lang="en-US" altLang="en-US" sz="800" b="0" dirty="0">
                <a:latin typeface="Arial" pitchFamily="34" charset="0"/>
              </a:rPr>
              <a:t>17, </a:t>
            </a:r>
            <a:r>
              <a:rPr lang="en-US" altLang="en-US" sz="800" b="0" dirty="0" smtClean="0">
                <a:latin typeface="Arial" pitchFamily="34" charset="0"/>
              </a:rPr>
              <a:t>2018</a:t>
            </a:r>
            <a:endParaRPr lang="en-US" altLang="en-US" sz="800" b="0" dirty="0">
              <a:latin typeface="Arial" pitchFamily="34" charset="0"/>
            </a:endParaRPr>
          </a:p>
          <a:p>
            <a:pPr marL="0" indent="0">
              <a:spcBef>
                <a:spcPct val="50000"/>
              </a:spcBef>
              <a:buNone/>
            </a:pPr>
            <a:r>
              <a:rPr lang="en-US" altLang="en-US" sz="800" b="0" dirty="0" smtClean="0">
                <a:latin typeface="Arial" pitchFamily="34" charset="0"/>
              </a:rPr>
              <a:t>2.     SCE&amp;G </a:t>
            </a:r>
            <a:r>
              <a:rPr lang="en-US" altLang="en-US" sz="800" b="0" dirty="0">
                <a:latin typeface="Arial" pitchFamily="34" charset="0"/>
              </a:rPr>
              <a:t>was downgraded by Moody’s on 2/5/2018</a:t>
            </a:r>
          </a:p>
          <a:p>
            <a:pPr marL="0" indent="0">
              <a:spcBef>
                <a:spcPct val="50000"/>
              </a:spcBef>
              <a:buNone/>
            </a:pPr>
            <a:r>
              <a:rPr lang="en-US" altLang="en-US" sz="800" b="0" dirty="0" smtClean="0">
                <a:latin typeface="Arial" pitchFamily="34" charset="0"/>
              </a:rPr>
              <a:t>3.     Fitch withdrew Duke Carolinas and Duke Progress ratings in April 2017</a:t>
            </a:r>
          </a:p>
          <a:p>
            <a:pPr marL="0" indent="0">
              <a:spcBef>
                <a:spcPct val="50000"/>
              </a:spcBef>
              <a:buNone/>
            </a:pPr>
            <a:r>
              <a:rPr lang="en-US" altLang="en-US" sz="800" b="0" dirty="0" smtClean="0">
                <a:latin typeface="Arial" pitchFamily="34" charset="0"/>
              </a:rPr>
              <a:t>4.     Fitch placed Santee Cooper’s A+ rating on Rating Watch Negative on March 7, 2018</a:t>
            </a:r>
          </a:p>
        </p:txBody>
      </p:sp>
      <p:sp>
        <p:nvSpPr>
          <p:cNvPr id="24" name="TextBox 10"/>
          <p:cNvSpPr txBox="1">
            <a:spLocks noChangeArrowheads="1"/>
          </p:cNvSpPr>
          <p:nvPr/>
        </p:nvSpPr>
        <p:spPr bwMode="auto">
          <a:xfrm>
            <a:off x="4622063" y="5770359"/>
            <a:ext cx="4134782"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spcBef>
                <a:spcPct val="20000"/>
              </a:spcBef>
              <a:buChar char="•"/>
              <a:defRPr sz="3200">
                <a:solidFill>
                  <a:srgbClr val="000000"/>
                </a:solidFill>
                <a:latin typeface="Helvetica" charset="0"/>
                <a:ea typeface="Geneva"/>
                <a:cs typeface="Geneva"/>
              </a:defRPr>
            </a:lvl1pPr>
            <a:lvl2pPr marL="742950" indent="-285750">
              <a:spcBef>
                <a:spcPct val="20000"/>
              </a:spcBef>
              <a:buChar char="–"/>
              <a:defRPr sz="2800">
                <a:solidFill>
                  <a:srgbClr val="000000"/>
                </a:solidFill>
                <a:latin typeface="Helvetica" charset="0"/>
                <a:ea typeface="Geneva"/>
                <a:cs typeface="Geneva"/>
              </a:defRPr>
            </a:lvl2pPr>
            <a:lvl3pPr marL="1143000" indent="-228600">
              <a:spcBef>
                <a:spcPct val="20000"/>
              </a:spcBef>
              <a:buChar char="•"/>
              <a:defRPr sz="2400">
                <a:solidFill>
                  <a:srgbClr val="000000"/>
                </a:solidFill>
                <a:latin typeface="Helvetica" charset="0"/>
                <a:ea typeface="ＭＳ Ｐゴシック" pitchFamily="34" charset="-128"/>
                <a:cs typeface="Geneva"/>
              </a:defRPr>
            </a:lvl3pPr>
            <a:lvl4pPr marL="1600200" indent="-228600">
              <a:spcBef>
                <a:spcPct val="20000"/>
              </a:spcBef>
              <a:buChar char="–"/>
              <a:defRPr sz="2000">
                <a:solidFill>
                  <a:srgbClr val="000000"/>
                </a:solidFill>
                <a:latin typeface="Helvetica" charset="0"/>
                <a:ea typeface="ＭＳ Ｐゴシック" pitchFamily="34" charset="-128"/>
                <a:cs typeface="Geneva"/>
              </a:defRPr>
            </a:lvl4pPr>
            <a:lvl5pPr marL="2057400" indent="-228600">
              <a:spcBef>
                <a:spcPct val="20000"/>
              </a:spcBef>
              <a:buChar char="»"/>
              <a:defRPr sz="2000">
                <a:solidFill>
                  <a:srgbClr val="000000"/>
                </a:solidFill>
                <a:latin typeface="Helvetica" charset="0"/>
                <a:ea typeface="ＭＳ Ｐゴシック" pitchFamily="34" charset="-128"/>
                <a:cs typeface="Geneva"/>
              </a:defRPr>
            </a:lvl5pPr>
            <a:lvl6pPr marL="25146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6pPr>
            <a:lvl7pPr marL="29718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7pPr>
            <a:lvl8pPr marL="34290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8pPr>
            <a:lvl9pPr marL="38862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9pPr>
          </a:lstStyle>
          <a:p>
            <a:pPr marL="0" indent="0">
              <a:spcBef>
                <a:spcPct val="50000"/>
              </a:spcBef>
              <a:buNone/>
            </a:pPr>
            <a:r>
              <a:rPr lang="en-US" altLang="en-US" sz="800" b="0" dirty="0" smtClean="0">
                <a:latin typeface="Arial" pitchFamily="34" charset="0"/>
              </a:rPr>
              <a:t>5.     SCE&amp;G </a:t>
            </a:r>
            <a:r>
              <a:rPr lang="en-US" altLang="en-US" sz="800" b="0" dirty="0">
                <a:latin typeface="Arial" pitchFamily="34" charset="0"/>
              </a:rPr>
              <a:t>downgraded to BBB+ by Fitch and A- by S&amp;P on September 29, 2017</a:t>
            </a:r>
          </a:p>
          <a:p>
            <a:pPr>
              <a:spcBef>
                <a:spcPct val="50000"/>
              </a:spcBef>
              <a:buAutoNum type="arabicPeriod" startAt="6"/>
            </a:pPr>
            <a:r>
              <a:rPr lang="en-US" altLang="en-US" sz="800" b="0" dirty="0" smtClean="0">
                <a:latin typeface="Arial" pitchFamily="34" charset="0"/>
              </a:rPr>
              <a:t>S&amp;P affirmed Santee Cooper’s A+ rating and left the negative  outlook on August 21, 2018</a:t>
            </a:r>
          </a:p>
          <a:p>
            <a:pPr>
              <a:spcBef>
                <a:spcPct val="50000"/>
              </a:spcBef>
              <a:buAutoNum type="arabicPeriod" startAt="6"/>
            </a:pPr>
            <a:r>
              <a:rPr lang="en-US" altLang="en-US" sz="800" b="0" dirty="0" smtClean="0">
                <a:latin typeface="Arial" pitchFamily="34" charset="0"/>
              </a:rPr>
              <a:t>Georgia Power was downgraded by Moody’s (8/8/2018) and Fitch (8/10/2018) and placed on credit watch by all three agencies.</a:t>
            </a:r>
          </a:p>
          <a:p>
            <a:pPr>
              <a:spcBef>
                <a:spcPct val="50000"/>
              </a:spcBef>
              <a:buAutoNum type="arabicPeriod" startAt="6"/>
            </a:pPr>
            <a:r>
              <a:rPr lang="en-US" altLang="en-US" sz="800" b="0" dirty="0" smtClean="0">
                <a:latin typeface="Arial" pitchFamily="34" charset="0"/>
              </a:rPr>
              <a:t>SCE&amp;G was downgraded by Fitch (8/8/2018) and S&amp;P (8/9/2018), to BBB and BBB+, respectively</a:t>
            </a:r>
          </a:p>
        </p:txBody>
      </p:sp>
      <p:sp>
        <p:nvSpPr>
          <p:cNvPr id="20" name="Text Box 2"/>
          <p:cNvSpPr txBox="1">
            <a:spLocks noChangeArrowheads="1"/>
          </p:cNvSpPr>
          <p:nvPr/>
        </p:nvSpPr>
        <p:spPr bwMode="auto">
          <a:xfrm>
            <a:off x="150776" y="285548"/>
            <a:ext cx="7610624"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000" b="1">
                <a:solidFill>
                  <a:schemeClr val="tx1"/>
                </a:solidFill>
                <a:latin typeface="Arial" charset="0"/>
              </a:defRPr>
            </a:lvl1pPr>
            <a:lvl2pPr marL="742950" indent="-285750">
              <a:defRPr sz="1000" b="1">
                <a:solidFill>
                  <a:schemeClr val="tx1"/>
                </a:solidFill>
                <a:latin typeface="Arial" charset="0"/>
              </a:defRPr>
            </a:lvl2pPr>
            <a:lvl3pPr marL="1143000" indent="-228600">
              <a:defRPr sz="1000" b="1">
                <a:solidFill>
                  <a:schemeClr val="tx1"/>
                </a:solidFill>
                <a:latin typeface="Arial" charset="0"/>
              </a:defRPr>
            </a:lvl3pPr>
            <a:lvl4pPr marL="1600200" indent="-228600">
              <a:defRPr sz="1000" b="1">
                <a:solidFill>
                  <a:schemeClr val="tx1"/>
                </a:solidFill>
                <a:latin typeface="Arial" charset="0"/>
              </a:defRPr>
            </a:lvl4pPr>
            <a:lvl5pPr marL="2057400" indent="-228600">
              <a:defRPr sz="1000" b="1">
                <a:solidFill>
                  <a:schemeClr val="tx1"/>
                </a:solidFill>
                <a:latin typeface="Arial" charset="0"/>
              </a:defRPr>
            </a:lvl5pPr>
            <a:lvl6pPr marL="2514600" indent="-228600" eaLnBrk="0" fontAlgn="base" hangingPunct="0">
              <a:spcBef>
                <a:spcPct val="50000"/>
              </a:spcBef>
              <a:spcAft>
                <a:spcPct val="0"/>
              </a:spcAft>
              <a:defRPr sz="1000" b="1">
                <a:solidFill>
                  <a:schemeClr val="tx1"/>
                </a:solidFill>
                <a:latin typeface="Arial" charset="0"/>
              </a:defRPr>
            </a:lvl6pPr>
            <a:lvl7pPr marL="2971800" indent="-228600" eaLnBrk="0" fontAlgn="base" hangingPunct="0">
              <a:spcBef>
                <a:spcPct val="50000"/>
              </a:spcBef>
              <a:spcAft>
                <a:spcPct val="0"/>
              </a:spcAft>
              <a:defRPr sz="1000" b="1">
                <a:solidFill>
                  <a:schemeClr val="tx1"/>
                </a:solidFill>
                <a:latin typeface="Arial" charset="0"/>
              </a:defRPr>
            </a:lvl7pPr>
            <a:lvl8pPr marL="3429000" indent="-228600" eaLnBrk="0" fontAlgn="base" hangingPunct="0">
              <a:spcBef>
                <a:spcPct val="50000"/>
              </a:spcBef>
              <a:spcAft>
                <a:spcPct val="0"/>
              </a:spcAft>
              <a:defRPr sz="1000" b="1">
                <a:solidFill>
                  <a:schemeClr val="tx1"/>
                </a:solidFill>
                <a:latin typeface="Arial" charset="0"/>
              </a:defRPr>
            </a:lvl8pPr>
            <a:lvl9pPr marL="3886200" indent="-228600" eaLnBrk="0" fontAlgn="base" hangingPunct="0">
              <a:spcBef>
                <a:spcPct val="50000"/>
              </a:spcBef>
              <a:spcAft>
                <a:spcPct val="0"/>
              </a:spcAft>
              <a:defRPr sz="1000" b="1">
                <a:solidFill>
                  <a:schemeClr val="tx1"/>
                </a:solidFill>
                <a:latin typeface="Arial" charset="0"/>
              </a:defRPr>
            </a:lvl9pPr>
          </a:lstStyle>
          <a:p>
            <a:pPr>
              <a:lnSpc>
                <a:spcPct val="90000"/>
              </a:lnSpc>
              <a:spcBef>
                <a:spcPct val="0"/>
              </a:spcBef>
            </a:pPr>
            <a:r>
              <a:rPr kumimoji="1" lang="en-US" sz="2400" dirty="0" smtClean="0">
                <a:solidFill>
                  <a:srgbClr val="066332"/>
                </a:solidFill>
                <a:latin typeface="Arial" panose="020B0604020202020204" pitchFamily="34" charset="0"/>
                <a:cs typeface="Arial" panose="020B0604020202020204" pitchFamily="34" charset="0"/>
              </a:rPr>
              <a:t>Credit Ratings Compared</a:t>
            </a:r>
          </a:p>
          <a:p>
            <a:pPr>
              <a:lnSpc>
                <a:spcPct val="90000"/>
              </a:lnSpc>
              <a:spcBef>
                <a:spcPct val="0"/>
              </a:spcBef>
            </a:pPr>
            <a:r>
              <a:rPr kumimoji="1" lang="en-US" sz="2400" dirty="0">
                <a:solidFill>
                  <a:srgbClr val="066332"/>
                </a:solidFill>
                <a:latin typeface="Arial" panose="020B0604020202020204" pitchFamily="34" charset="0"/>
                <a:cs typeface="Arial" panose="020B0604020202020204" pitchFamily="34" charset="0"/>
              </a:rPr>
              <a:t>t</a:t>
            </a:r>
            <a:r>
              <a:rPr kumimoji="1" lang="en-US" sz="2400" dirty="0" smtClean="0">
                <a:solidFill>
                  <a:srgbClr val="066332"/>
                </a:solidFill>
                <a:latin typeface="Arial" panose="020B0604020202020204" pitchFamily="34" charset="0"/>
                <a:cs typeface="Arial" panose="020B0604020202020204" pitchFamily="34" charset="0"/>
              </a:rPr>
              <a:t>o Investor Owned Utilities</a:t>
            </a:r>
            <a:endParaRPr kumimoji="1" lang="en-US" sz="2400" dirty="0">
              <a:solidFill>
                <a:srgbClr val="066332"/>
              </a:solidFill>
              <a:latin typeface="Arial" panose="020B0604020202020204" pitchFamily="34" charset="0"/>
              <a:cs typeface="Arial" panose="020B0604020202020204" pitchFamily="34" charset="0"/>
            </a:endParaRPr>
          </a:p>
        </p:txBody>
      </p:sp>
      <p:sp>
        <p:nvSpPr>
          <p:cNvPr id="18" name="Slide Number Placeholder 33"/>
          <p:cNvSpPr>
            <a:spLocks noGrp="1"/>
          </p:cNvSpPr>
          <p:nvPr>
            <p:ph type="sldNum" sz="quarter" idx="12"/>
          </p:nvPr>
        </p:nvSpPr>
        <p:spPr>
          <a:xfrm>
            <a:off x="6837218" y="6502019"/>
            <a:ext cx="2133600" cy="365125"/>
          </a:xfrm>
        </p:spPr>
        <p:txBody>
          <a:bodyPr/>
          <a:lstStyle/>
          <a:p>
            <a:pPr>
              <a:defRPr/>
            </a:pPr>
            <a:endParaRPr lang="en-US" dirty="0" smtClean="0"/>
          </a:p>
          <a:p>
            <a:pPr>
              <a:defRPr/>
            </a:pPr>
            <a:fld id="{AE584412-7F4F-4709-8555-B5D2E36C3DD3}" type="slidenum">
              <a:rPr lang="en-US">
                <a:solidFill>
                  <a:schemeClr val="accent1">
                    <a:lumMod val="50000"/>
                  </a:schemeClr>
                </a:solidFill>
              </a:rPr>
              <a:pPr>
                <a:defRPr/>
              </a:pPr>
              <a:t>33</a:t>
            </a:fld>
            <a:endParaRPr lang="en-US" dirty="0">
              <a:solidFill>
                <a:schemeClr val="accent1">
                  <a:lumMod val="50000"/>
                </a:schemeClr>
              </a:solidFill>
            </a:endParaRPr>
          </a:p>
        </p:txBody>
      </p:sp>
    </p:spTree>
    <p:extLst>
      <p:ext uri="{BB962C8B-B14F-4D97-AF65-F5344CB8AC3E}">
        <p14:creationId xmlns:p14="http://schemas.microsoft.com/office/powerpoint/2010/main" val="259204445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1826228258"/>
              </p:ext>
            </p:extLst>
          </p:nvPr>
        </p:nvGraphicFramePr>
        <p:xfrm>
          <a:off x="150776" y="1588948"/>
          <a:ext cx="8877299" cy="4735265"/>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1"/>
          <p:cNvSpPr txBox="1">
            <a:spLocks noChangeArrowheads="1"/>
          </p:cNvSpPr>
          <p:nvPr/>
        </p:nvSpPr>
        <p:spPr bwMode="auto">
          <a:xfrm>
            <a:off x="4894724" y="2014520"/>
            <a:ext cx="777875" cy="374650"/>
          </a:xfrm>
          <a:prstGeom prst="rect">
            <a:avLst/>
          </a:prstGeom>
          <a:noFill/>
          <a:ln>
            <a:noFill/>
          </a:ln>
          <a:extLst/>
        </p:spPr>
        <p:txBody>
          <a:bodyPr wrap="none"/>
          <a:lstStyle>
            <a:lvl1pPr>
              <a:spcBef>
                <a:spcPct val="20000"/>
              </a:spcBef>
              <a:buChar char="•"/>
              <a:defRPr sz="3200">
                <a:solidFill>
                  <a:srgbClr val="000000"/>
                </a:solidFill>
                <a:latin typeface="Helvetica" charset="0"/>
                <a:ea typeface="Geneva"/>
                <a:cs typeface="Geneva"/>
              </a:defRPr>
            </a:lvl1pPr>
            <a:lvl2pPr marL="742950" indent="-285750">
              <a:spcBef>
                <a:spcPct val="20000"/>
              </a:spcBef>
              <a:buChar char="–"/>
              <a:defRPr sz="2800">
                <a:solidFill>
                  <a:srgbClr val="000000"/>
                </a:solidFill>
                <a:latin typeface="Helvetica" charset="0"/>
                <a:ea typeface="Geneva"/>
                <a:cs typeface="Geneva"/>
              </a:defRPr>
            </a:lvl2pPr>
            <a:lvl3pPr marL="1143000" indent="-228600">
              <a:spcBef>
                <a:spcPct val="20000"/>
              </a:spcBef>
              <a:buChar char="•"/>
              <a:defRPr sz="2400">
                <a:solidFill>
                  <a:srgbClr val="000000"/>
                </a:solidFill>
                <a:latin typeface="Helvetica" charset="0"/>
                <a:ea typeface="ＭＳ Ｐゴシック" pitchFamily="34" charset="-128"/>
                <a:cs typeface="Geneva"/>
              </a:defRPr>
            </a:lvl3pPr>
            <a:lvl4pPr marL="1600200" indent="-228600">
              <a:spcBef>
                <a:spcPct val="20000"/>
              </a:spcBef>
              <a:buChar char="–"/>
              <a:defRPr sz="2000">
                <a:solidFill>
                  <a:srgbClr val="000000"/>
                </a:solidFill>
                <a:latin typeface="Helvetica" charset="0"/>
                <a:ea typeface="ＭＳ Ｐゴシック" pitchFamily="34" charset="-128"/>
                <a:cs typeface="Geneva"/>
              </a:defRPr>
            </a:lvl4pPr>
            <a:lvl5pPr marL="2057400" indent="-228600">
              <a:spcBef>
                <a:spcPct val="20000"/>
              </a:spcBef>
              <a:buChar char="»"/>
              <a:defRPr sz="2000">
                <a:solidFill>
                  <a:srgbClr val="000000"/>
                </a:solidFill>
                <a:latin typeface="Helvetica" charset="0"/>
                <a:ea typeface="ＭＳ Ｐゴシック" pitchFamily="34" charset="-128"/>
                <a:cs typeface="Geneva"/>
              </a:defRPr>
            </a:lvl5pPr>
            <a:lvl6pPr marL="25146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6pPr>
            <a:lvl7pPr marL="29718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7pPr>
            <a:lvl8pPr marL="34290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8pPr>
            <a:lvl9pPr marL="38862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9pPr>
          </a:lstStyle>
          <a:p>
            <a:pPr algn="ctr">
              <a:spcBef>
                <a:spcPct val="0"/>
              </a:spcBef>
              <a:buFontTx/>
              <a:buNone/>
            </a:pPr>
            <a:r>
              <a:rPr lang="en-US" altLang="en-US" sz="1200" dirty="0" smtClean="0">
                <a:solidFill>
                  <a:srgbClr val="00B0F0"/>
                </a:solidFill>
                <a:latin typeface="Garamond" pitchFamily="18" charset="0"/>
              </a:rPr>
              <a:t>NCMPA1</a:t>
            </a:r>
            <a:endParaRPr lang="en-US" altLang="en-US" sz="1200" dirty="0">
              <a:solidFill>
                <a:srgbClr val="00B0F0"/>
              </a:solidFill>
              <a:latin typeface="Garamond" pitchFamily="18" charset="0"/>
            </a:endParaRPr>
          </a:p>
        </p:txBody>
      </p:sp>
      <p:sp>
        <p:nvSpPr>
          <p:cNvPr id="5" name="Rectangle 14"/>
          <p:cNvSpPr>
            <a:spLocks noChangeArrowheads="1"/>
          </p:cNvSpPr>
          <p:nvPr>
            <p:custDataLst>
              <p:tags r:id="rId1"/>
            </p:custDataLst>
          </p:nvPr>
        </p:nvSpPr>
        <p:spPr bwMode="gray">
          <a:xfrm>
            <a:off x="150776" y="1151227"/>
            <a:ext cx="8606068" cy="274320"/>
          </a:xfrm>
          <a:prstGeom prst="rect">
            <a:avLst/>
          </a:prstGeom>
          <a:solidFill>
            <a:srgbClr val="275937"/>
          </a:solidFill>
          <a:ln w="6350" algn="ctr">
            <a:noFill/>
            <a:miter lim="800000"/>
            <a:headEnd/>
            <a:tailEnd/>
          </a:ln>
        </p:spPr>
        <p:txBody>
          <a:bodyPr lIns="0" tIns="16404" rIns="0" bIns="16404" anchor="ctr"/>
          <a:lstStyle/>
          <a:p>
            <a:pPr algn="ctr" defTabSz="683739">
              <a:defRPr/>
            </a:pPr>
            <a:r>
              <a:rPr lang="en-US" sz="1300" dirty="0" smtClean="0">
                <a:solidFill>
                  <a:srgbClr val="FFFFFF"/>
                </a:solidFill>
              </a:rPr>
              <a:t>Santee Cooper Compared to Other Utilities Senior Secured Debt Rating (7/10/2018)</a:t>
            </a:r>
            <a:endParaRPr lang="en-US" sz="1300" baseline="30000" dirty="0">
              <a:solidFill>
                <a:srgbClr val="FFFFFF"/>
              </a:solidFill>
              <a:ea typeface="+mn-ea"/>
            </a:endParaRPr>
          </a:p>
        </p:txBody>
      </p:sp>
      <p:sp>
        <p:nvSpPr>
          <p:cNvPr id="14" name="TextBox 1"/>
          <p:cNvSpPr txBox="1">
            <a:spLocks noChangeArrowheads="1"/>
          </p:cNvSpPr>
          <p:nvPr/>
        </p:nvSpPr>
        <p:spPr bwMode="auto">
          <a:xfrm>
            <a:off x="4867275" y="2216687"/>
            <a:ext cx="7778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rgbClr val="000000"/>
                </a:solidFill>
                <a:latin typeface="Helvetica" charset="0"/>
                <a:ea typeface="Geneva"/>
                <a:cs typeface="Geneva"/>
              </a:defRPr>
            </a:lvl1pPr>
            <a:lvl2pPr marL="742950" indent="-285750">
              <a:spcBef>
                <a:spcPct val="20000"/>
              </a:spcBef>
              <a:buChar char="–"/>
              <a:defRPr sz="2800">
                <a:solidFill>
                  <a:srgbClr val="000000"/>
                </a:solidFill>
                <a:latin typeface="Helvetica" charset="0"/>
                <a:ea typeface="Geneva"/>
                <a:cs typeface="Geneva"/>
              </a:defRPr>
            </a:lvl2pPr>
            <a:lvl3pPr marL="1143000" indent="-228600">
              <a:spcBef>
                <a:spcPct val="20000"/>
              </a:spcBef>
              <a:buChar char="•"/>
              <a:defRPr sz="2400">
                <a:solidFill>
                  <a:srgbClr val="000000"/>
                </a:solidFill>
                <a:latin typeface="Helvetica" charset="0"/>
                <a:ea typeface="ＭＳ Ｐゴシック" pitchFamily="34" charset="-128"/>
                <a:cs typeface="Geneva"/>
              </a:defRPr>
            </a:lvl3pPr>
            <a:lvl4pPr marL="1600200" indent="-228600">
              <a:spcBef>
                <a:spcPct val="20000"/>
              </a:spcBef>
              <a:buChar char="–"/>
              <a:defRPr sz="2000">
                <a:solidFill>
                  <a:srgbClr val="000000"/>
                </a:solidFill>
                <a:latin typeface="Helvetica" charset="0"/>
                <a:ea typeface="ＭＳ Ｐゴシック" pitchFamily="34" charset="-128"/>
                <a:cs typeface="Geneva"/>
              </a:defRPr>
            </a:lvl4pPr>
            <a:lvl5pPr marL="2057400" indent="-228600">
              <a:spcBef>
                <a:spcPct val="20000"/>
              </a:spcBef>
              <a:buChar char="»"/>
              <a:defRPr sz="2000">
                <a:solidFill>
                  <a:srgbClr val="000000"/>
                </a:solidFill>
                <a:latin typeface="Helvetica" charset="0"/>
                <a:ea typeface="ＭＳ Ｐゴシック" pitchFamily="34" charset="-128"/>
                <a:cs typeface="Geneva"/>
              </a:defRPr>
            </a:lvl5pPr>
            <a:lvl6pPr marL="25146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6pPr>
            <a:lvl7pPr marL="29718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7pPr>
            <a:lvl8pPr marL="34290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8pPr>
            <a:lvl9pPr marL="38862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9pPr>
          </a:lstStyle>
          <a:p>
            <a:pPr algn="ctr">
              <a:spcBef>
                <a:spcPct val="0"/>
              </a:spcBef>
              <a:buFontTx/>
              <a:buNone/>
            </a:pPr>
            <a:r>
              <a:rPr lang="en-US" altLang="en-US" sz="1200" dirty="0" smtClean="0">
                <a:solidFill>
                  <a:srgbClr val="C00000"/>
                </a:solidFill>
                <a:latin typeface="Garamond" pitchFamily="18" charset="0"/>
              </a:rPr>
              <a:t>MEAG</a:t>
            </a:r>
            <a:r>
              <a:rPr lang="en-US" altLang="en-US" sz="1200" baseline="30000" dirty="0" smtClean="0">
                <a:solidFill>
                  <a:srgbClr val="C00000"/>
                </a:solidFill>
                <a:latin typeface="Garamond" pitchFamily="18" charset="0"/>
              </a:rPr>
              <a:t>4</a:t>
            </a:r>
            <a:endParaRPr lang="en-US" altLang="en-US" sz="1200" baseline="30000" dirty="0">
              <a:solidFill>
                <a:srgbClr val="C00000"/>
              </a:solidFill>
              <a:latin typeface="Garamond" pitchFamily="18" charset="0"/>
            </a:endParaRPr>
          </a:p>
        </p:txBody>
      </p:sp>
      <p:sp>
        <p:nvSpPr>
          <p:cNvPr id="15" name="TextBox 1"/>
          <p:cNvSpPr txBox="1">
            <a:spLocks noChangeArrowheads="1"/>
          </p:cNvSpPr>
          <p:nvPr/>
        </p:nvSpPr>
        <p:spPr bwMode="auto">
          <a:xfrm>
            <a:off x="2587625" y="2112672"/>
            <a:ext cx="6794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rgbClr val="000000"/>
                </a:solidFill>
                <a:latin typeface="Helvetica" charset="0"/>
                <a:ea typeface="Geneva"/>
                <a:cs typeface="Geneva"/>
              </a:defRPr>
            </a:lvl1pPr>
            <a:lvl2pPr marL="742950" indent="-285750">
              <a:spcBef>
                <a:spcPct val="20000"/>
              </a:spcBef>
              <a:buChar char="–"/>
              <a:defRPr sz="2800">
                <a:solidFill>
                  <a:srgbClr val="000000"/>
                </a:solidFill>
                <a:latin typeface="Helvetica" charset="0"/>
                <a:ea typeface="Geneva"/>
                <a:cs typeface="Geneva"/>
              </a:defRPr>
            </a:lvl2pPr>
            <a:lvl3pPr marL="1143000" indent="-228600">
              <a:spcBef>
                <a:spcPct val="20000"/>
              </a:spcBef>
              <a:buChar char="•"/>
              <a:defRPr sz="2400">
                <a:solidFill>
                  <a:srgbClr val="000000"/>
                </a:solidFill>
                <a:latin typeface="Helvetica" charset="0"/>
                <a:ea typeface="ＭＳ Ｐゴシック" pitchFamily="34" charset="-128"/>
                <a:cs typeface="Geneva"/>
              </a:defRPr>
            </a:lvl3pPr>
            <a:lvl4pPr marL="1600200" indent="-228600">
              <a:spcBef>
                <a:spcPct val="20000"/>
              </a:spcBef>
              <a:buChar char="–"/>
              <a:defRPr sz="2000">
                <a:solidFill>
                  <a:srgbClr val="000000"/>
                </a:solidFill>
                <a:latin typeface="Helvetica" charset="0"/>
                <a:ea typeface="ＭＳ Ｐゴシック" pitchFamily="34" charset="-128"/>
                <a:cs typeface="Geneva"/>
              </a:defRPr>
            </a:lvl4pPr>
            <a:lvl5pPr marL="2057400" indent="-228600">
              <a:spcBef>
                <a:spcPct val="20000"/>
              </a:spcBef>
              <a:buChar char="»"/>
              <a:defRPr sz="2000">
                <a:solidFill>
                  <a:srgbClr val="000000"/>
                </a:solidFill>
                <a:latin typeface="Helvetica" charset="0"/>
                <a:ea typeface="ＭＳ Ｐゴシック" pitchFamily="34" charset="-128"/>
                <a:cs typeface="Geneva"/>
              </a:defRPr>
            </a:lvl5pPr>
            <a:lvl6pPr marL="25146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6pPr>
            <a:lvl7pPr marL="29718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7pPr>
            <a:lvl8pPr marL="34290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8pPr>
            <a:lvl9pPr marL="38862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9pPr>
          </a:lstStyle>
          <a:p>
            <a:pPr algn="ctr">
              <a:spcBef>
                <a:spcPct val="0"/>
              </a:spcBef>
              <a:buFontTx/>
              <a:buNone/>
            </a:pPr>
            <a:r>
              <a:rPr lang="en-US" altLang="en-US" sz="1200" dirty="0" smtClean="0">
                <a:solidFill>
                  <a:srgbClr val="0070C0"/>
                </a:solidFill>
                <a:latin typeface="Garamond" pitchFamily="18" charset="0"/>
              </a:rPr>
              <a:t>OUC</a:t>
            </a:r>
            <a:endParaRPr lang="en-US" altLang="en-US" sz="1200" dirty="0">
              <a:solidFill>
                <a:srgbClr val="0070C0"/>
              </a:solidFill>
              <a:latin typeface="Garamond" pitchFamily="18" charset="0"/>
            </a:endParaRPr>
          </a:p>
        </p:txBody>
      </p:sp>
      <p:sp>
        <p:nvSpPr>
          <p:cNvPr id="16" name="TextBox 1"/>
          <p:cNvSpPr txBox="1">
            <a:spLocks noChangeArrowheads="1"/>
          </p:cNvSpPr>
          <p:nvPr/>
        </p:nvSpPr>
        <p:spPr bwMode="auto">
          <a:xfrm>
            <a:off x="1176800" y="5815794"/>
            <a:ext cx="73152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rgbClr val="000000"/>
                </a:solidFill>
                <a:latin typeface="Helvetica" charset="0"/>
                <a:ea typeface="Geneva"/>
                <a:cs typeface="Geneva"/>
              </a:defRPr>
            </a:lvl1pPr>
            <a:lvl2pPr marL="742950" indent="-285750">
              <a:spcBef>
                <a:spcPct val="20000"/>
              </a:spcBef>
              <a:buChar char="–"/>
              <a:defRPr sz="2800">
                <a:solidFill>
                  <a:srgbClr val="000000"/>
                </a:solidFill>
                <a:latin typeface="Helvetica" charset="0"/>
                <a:ea typeface="Geneva"/>
                <a:cs typeface="Geneva"/>
              </a:defRPr>
            </a:lvl2pPr>
            <a:lvl3pPr marL="1143000" indent="-228600">
              <a:spcBef>
                <a:spcPct val="20000"/>
              </a:spcBef>
              <a:buChar char="•"/>
              <a:defRPr sz="2400">
                <a:solidFill>
                  <a:srgbClr val="000000"/>
                </a:solidFill>
                <a:latin typeface="Helvetica" charset="0"/>
                <a:ea typeface="ＭＳ Ｐゴシック" pitchFamily="34" charset="-128"/>
                <a:cs typeface="Geneva"/>
              </a:defRPr>
            </a:lvl3pPr>
            <a:lvl4pPr marL="1600200" indent="-228600">
              <a:spcBef>
                <a:spcPct val="20000"/>
              </a:spcBef>
              <a:buChar char="–"/>
              <a:defRPr sz="2000">
                <a:solidFill>
                  <a:srgbClr val="000000"/>
                </a:solidFill>
                <a:latin typeface="Helvetica" charset="0"/>
                <a:ea typeface="ＭＳ Ｐゴシック" pitchFamily="34" charset="-128"/>
                <a:cs typeface="Geneva"/>
              </a:defRPr>
            </a:lvl4pPr>
            <a:lvl5pPr marL="2057400" indent="-228600">
              <a:spcBef>
                <a:spcPct val="20000"/>
              </a:spcBef>
              <a:buChar char="»"/>
              <a:defRPr sz="2000">
                <a:solidFill>
                  <a:srgbClr val="000000"/>
                </a:solidFill>
                <a:latin typeface="Helvetica" charset="0"/>
                <a:ea typeface="ＭＳ Ｐゴシック" pitchFamily="34" charset="-128"/>
                <a:cs typeface="Geneva"/>
              </a:defRPr>
            </a:lvl5pPr>
            <a:lvl6pPr marL="25146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6pPr>
            <a:lvl7pPr marL="29718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7pPr>
            <a:lvl8pPr marL="34290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8pPr>
            <a:lvl9pPr marL="38862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9pPr>
          </a:lstStyle>
          <a:p>
            <a:pPr>
              <a:spcBef>
                <a:spcPct val="50000"/>
              </a:spcBef>
              <a:buFontTx/>
              <a:buNone/>
            </a:pPr>
            <a:r>
              <a:rPr lang="en-US" altLang="en-US" sz="1100" b="0" dirty="0">
                <a:latin typeface="Calibri" pitchFamily="34" charset="0"/>
                <a:ea typeface="ＭＳ Ｐゴシック" pitchFamily="34" charset="-128"/>
              </a:rPr>
              <a:t>AAA                 AA+                  AA                   </a:t>
            </a:r>
            <a:r>
              <a:rPr lang="en-US" altLang="en-US" sz="1100" b="0" dirty="0" err="1">
                <a:latin typeface="Calibri" pitchFamily="34" charset="0"/>
                <a:ea typeface="ＭＳ Ｐゴシック" pitchFamily="34" charset="-128"/>
              </a:rPr>
              <a:t>AA</a:t>
            </a:r>
            <a:r>
              <a:rPr lang="en-US" altLang="en-US" sz="1100" b="0" dirty="0">
                <a:latin typeface="Calibri" pitchFamily="34" charset="0"/>
                <a:ea typeface="ＭＳ Ｐゴシック" pitchFamily="34" charset="-128"/>
              </a:rPr>
              <a:t>-                   A+                    A                     </a:t>
            </a:r>
            <a:r>
              <a:rPr lang="en-US" altLang="en-US" sz="1100" b="0" dirty="0" err="1">
                <a:latin typeface="Calibri" pitchFamily="34" charset="0"/>
                <a:ea typeface="ＭＳ Ｐゴシック" pitchFamily="34" charset="-128"/>
              </a:rPr>
              <a:t>A</a:t>
            </a:r>
            <a:r>
              <a:rPr lang="en-US" altLang="en-US" sz="1100" b="0" dirty="0">
                <a:latin typeface="Calibri" pitchFamily="34" charset="0"/>
                <a:ea typeface="ＭＳ Ｐゴシック" pitchFamily="34" charset="-128"/>
              </a:rPr>
              <a:t>-                  BBB+                BBB                </a:t>
            </a:r>
            <a:r>
              <a:rPr lang="en-US" altLang="en-US" sz="1100" b="0" dirty="0" err="1">
                <a:latin typeface="Calibri" pitchFamily="34" charset="0"/>
                <a:ea typeface="ＭＳ Ｐゴシック" pitchFamily="34" charset="-128"/>
              </a:rPr>
              <a:t>BBB</a:t>
            </a:r>
            <a:r>
              <a:rPr lang="en-US" altLang="en-US" sz="1100" b="0" dirty="0">
                <a:latin typeface="Calibri" pitchFamily="34" charset="0"/>
                <a:ea typeface="ＭＳ Ｐゴシック" pitchFamily="34" charset="-128"/>
              </a:rPr>
              <a:t>-               </a:t>
            </a:r>
          </a:p>
        </p:txBody>
      </p:sp>
      <p:sp>
        <p:nvSpPr>
          <p:cNvPr id="17" name="TextBox 1"/>
          <p:cNvSpPr txBox="1">
            <a:spLocks noChangeArrowheads="1"/>
          </p:cNvSpPr>
          <p:nvPr/>
        </p:nvSpPr>
        <p:spPr bwMode="auto">
          <a:xfrm>
            <a:off x="1209675" y="4175125"/>
            <a:ext cx="73152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rgbClr val="000000"/>
                </a:solidFill>
                <a:latin typeface="Helvetica" charset="0"/>
                <a:ea typeface="Geneva"/>
                <a:cs typeface="Geneva"/>
              </a:defRPr>
            </a:lvl1pPr>
            <a:lvl2pPr marL="742950" indent="-285750">
              <a:spcBef>
                <a:spcPct val="20000"/>
              </a:spcBef>
              <a:buChar char="–"/>
              <a:defRPr sz="2800">
                <a:solidFill>
                  <a:srgbClr val="000000"/>
                </a:solidFill>
                <a:latin typeface="Helvetica" charset="0"/>
                <a:ea typeface="Geneva"/>
                <a:cs typeface="Geneva"/>
              </a:defRPr>
            </a:lvl2pPr>
            <a:lvl3pPr marL="1143000" indent="-228600">
              <a:spcBef>
                <a:spcPct val="20000"/>
              </a:spcBef>
              <a:buChar char="•"/>
              <a:defRPr sz="2400">
                <a:solidFill>
                  <a:srgbClr val="000000"/>
                </a:solidFill>
                <a:latin typeface="Helvetica" charset="0"/>
                <a:ea typeface="ＭＳ Ｐゴシック" pitchFamily="34" charset="-128"/>
                <a:cs typeface="Geneva"/>
              </a:defRPr>
            </a:lvl3pPr>
            <a:lvl4pPr marL="1600200" indent="-228600">
              <a:spcBef>
                <a:spcPct val="20000"/>
              </a:spcBef>
              <a:buChar char="–"/>
              <a:defRPr sz="2000">
                <a:solidFill>
                  <a:srgbClr val="000000"/>
                </a:solidFill>
                <a:latin typeface="Helvetica" charset="0"/>
                <a:ea typeface="ＭＳ Ｐゴシック" pitchFamily="34" charset="-128"/>
                <a:cs typeface="Geneva"/>
              </a:defRPr>
            </a:lvl4pPr>
            <a:lvl5pPr marL="2057400" indent="-228600">
              <a:spcBef>
                <a:spcPct val="20000"/>
              </a:spcBef>
              <a:buChar char="»"/>
              <a:defRPr sz="2000">
                <a:solidFill>
                  <a:srgbClr val="000000"/>
                </a:solidFill>
                <a:latin typeface="Helvetica" charset="0"/>
                <a:ea typeface="ＭＳ Ｐゴシック" pitchFamily="34" charset="-128"/>
                <a:cs typeface="Geneva"/>
              </a:defRPr>
            </a:lvl5pPr>
            <a:lvl6pPr marL="25146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6pPr>
            <a:lvl7pPr marL="29718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7pPr>
            <a:lvl8pPr marL="34290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8pPr>
            <a:lvl9pPr marL="38862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9pPr>
          </a:lstStyle>
          <a:p>
            <a:pPr>
              <a:spcBef>
                <a:spcPct val="50000"/>
              </a:spcBef>
              <a:buFontTx/>
              <a:buNone/>
            </a:pPr>
            <a:r>
              <a:rPr lang="en-US" altLang="en-US" sz="1100" b="0" dirty="0">
                <a:latin typeface="Calibri" pitchFamily="34" charset="0"/>
                <a:ea typeface="ＭＳ Ｐゴシック" pitchFamily="34" charset="-128"/>
              </a:rPr>
              <a:t>AAA                 AA+                  AA                   </a:t>
            </a:r>
            <a:r>
              <a:rPr lang="en-US" altLang="en-US" sz="1100" b="0" dirty="0" err="1">
                <a:latin typeface="Calibri" pitchFamily="34" charset="0"/>
                <a:ea typeface="ＭＳ Ｐゴシック" pitchFamily="34" charset="-128"/>
              </a:rPr>
              <a:t>AA</a:t>
            </a:r>
            <a:r>
              <a:rPr lang="en-US" altLang="en-US" sz="1100" b="0" dirty="0">
                <a:latin typeface="Calibri" pitchFamily="34" charset="0"/>
                <a:ea typeface="ＭＳ Ｐゴシック" pitchFamily="34" charset="-128"/>
              </a:rPr>
              <a:t>-                   A+                    A                     </a:t>
            </a:r>
            <a:r>
              <a:rPr lang="en-US" altLang="en-US" sz="1100" b="0" dirty="0" err="1">
                <a:latin typeface="Calibri" pitchFamily="34" charset="0"/>
                <a:ea typeface="ＭＳ Ｐゴシック" pitchFamily="34" charset="-128"/>
              </a:rPr>
              <a:t>A</a:t>
            </a:r>
            <a:r>
              <a:rPr lang="en-US" altLang="en-US" sz="1100" b="0" dirty="0">
                <a:latin typeface="Calibri" pitchFamily="34" charset="0"/>
                <a:ea typeface="ＭＳ Ｐゴシック" pitchFamily="34" charset="-128"/>
              </a:rPr>
              <a:t>-                  BBB+                BBB                </a:t>
            </a:r>
            <a:r>
              <a:rPr lang="en-US" altLang="en-US" sz="1100" b="0" dirty="0" err="1">
                <a:latin typeface="Calibri" pitchFamily="34" charset="0"/>
                <a:ea typeface="ＭＳ Ｐゴシック" pitchFamily="34" charset="-128"/>
              </a:rPr>
              <a:t>BBB</a:t>
            </a:r>
            <a:r>
              <a:rPr lang="en-US" altLang="en-US" sz="1100" b="0" dirty="0">
                <a:latin typeface="Calibri" pitchFamily="34" charset="0"/>
                <a:ea typeface="ＭＳ Ｐゴシック" pitchFamily="34" charset="-128"/>
              </a:rPr>
              <a:t>-                </a:t>
            </a:r>
          </a:p>
        </p:txBody>
      </p:sp>
      <p:sp>
        <p:nvSpPr>
          <p:cNvPr id="19" name="TextBox 1"/>
          <p:cNvSpPr txBox="1">
            <a:spLocks noChangeArrowheads="1"/>
          </p:cNvSpPr>
          <p:nvPr/>
        </p:nvSpPr>
        <p:spPr bwMode="auto">
          <a:xfrm>
            <a:off x="1209675" y="2591337"/>
            <a:ext cx="73152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rgbClr val="000000"/>
                </a:solidFill>
                <a:latin typeface="Helvetica" charset="0"/>
                <a:ea typeface="Geneva"/>
                <a:cs typeface="Geneva"/>
              </a:defRPr>
            </a:lvl1pPr>
            <a:lvl2pPr marL="742950" indent="-285750">
              <a:spcBef>
                <a:spcPct val="20000"/>
              </a:spcBef>
              <a:buChar char="–"/>
              <a:defRPr sz="2800">
                <a:solidFill>
                  <a:srgbClr val="000000"/>
                </a:solidFill>
                <a:latin typeface="Helvetica" charset="0"/>
                <a:ea typeface="Geneva"/>
                <a:cs typeface="Geneva"/>
              </a:defRPr>
            </a:lvl2pPr>
            <a:lvl3pPr marL="1143000" indent="-228600">
              <a:spcBef>
                <a:spcPct val="20000"/>
              </a:spcBef>
              <a:buChar char="•"/>
              <a:defRPr sz="2400">
                <a:solidFill>
                  <a:srgbClr val="000000"/>
                </a:solidFill>
                <a:latin typeface="Helvetica" charset="0"/>
                <a:ea typeface="ＭＳ Ｐゴシック" pitchFamily="34" charset="-128"/>
                <a:cs typeface="Geneva"/>
              </a:defRPr>
            </a:lvl3pPr>
            <a:lvl4pPr marL="1600200" indent="-228600">
              <a:spcBef>
                <a:spcPct val="20000"/>
              </a:spcBef>
              <a:buChar char="–"/>
              <a:defRPr sz="2000">
                <a:solidFill>
                  <a:srgbClr val="000000"/>
                </a:solidFill>
                <a:latin typeface="Helvetica" charset="0"/>
                <a:ea typeface="ＭＳ Ｐゴシック" pitchFamily="34" charset="-128"/>
                <a:cs typeface="Geneva"/>
              </a:defRPr>
            </a:lvl4pPr>
            <a:lvl5pPr marL="2057400" indent="-228600">
              <a:spcBef>
                <a:spcPct val="20000"/>
              </a:spcBef>
              <a:buChar char="»"/>
              <a:defRPr sz="2000">
                <a:solidFill>
                  <a:srgbClr val="000000"/>
                </a:solidFill>
                <a:latin typeface="Helvetica" charset="0"/>
                <a:ea typeface="ＭＳ Ｐゴシック" pitchFamily="34" charset="-128"/>
                <a:cs typeface="Geneva"/>
              </a:defRPr>
            </a:lvl5pPr>
            <a:lvl6pPr marL="25146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6pPr>
            <a:lvl7pPr marL="29718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7pPr>
            <a:lvl8pPr marL="34290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8pPr>
            <a:lvl9pPr marL="38862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9pPr>
          </a:lstStyle>
          <a:p>
            <a:pPr>
              <a:spcBef>
                <a:spcPct val="50000"/>
              </a:spcBef>
              <a:buFontTx/>
              <a:buNone/>
            </a:pPr>
            <a:r>
              <a:rPr lang="en-US" altLang="en-US" sz="1100" b="0" dirty="0">
                <a:latin typeface="Calibri" pitchFamily="34" charset="0"/>
                <a:ea typeface="ＭＳ Ｐゴシック" pitchFamily="34" charset="-128"/>
              </a:rPr>
              <a:t>AAA                 Aa1                 Aa2                Aa3                   A1                    A2                   A3                  Baa1                 Baa2               Baa3                </a:t>
            </a:r>
          </a:p>
        </p:txBody>
      </p:sp>
      <p:sp>
        <p:nvSpPr>
          <p:cNvPr id="21" name="TextBox 1"/>
          <p:cNvSpPr txBox="1">
            <a:spLocks noChangeArrowheads="1"/>
          </p:cNvSpPr>
          <p:nvPr/>
        </p:nvSpPr>
        <p:spPr bwMode="auto">
          <a:xfrm>
            <a:off x="2587625" y="3791327"/>
            <a:ext cx="6794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rgbClr val="000000"/>
                </a:solidFill>
                <a:latin typeface="Helvetica" charset="0"/>
                <a:ea typeface="Geneva"/>
                <a:cs typeface="Geneva"/>
              </a:defRPr>
            </a:lvl1pPr>
            <a:lvl2pPr marL="742950" indent="-285750">
              <a:spcBef>
                <a:spcPct val="20000"/>
              </a:spcBef>
              <a:buChar char="–"/>
              <a:defRPr sz="2800">
                <a:solidFill>
                  <a:srgbClr val="000000"/>
                </a:solidFill>
                <a:latin typeface="Helvetica" charset="0"/>
                <a:ea typeface="Geneva"/>
                <a:cs typeface="Geneva"/>
              </a:defRPr>
            </a:lvl2pPr>
            <a:lvl3pPr marL="1143000" indent="-228600">
              <a:spcBef>
                <a:spcPct val="20000"/>
              </a:spcBef>
              <a:buChar char="•"/>
              <a:defRPr sz="2400">
                <a:solidFill>
                  <a:srgbClr val="000000"/>
                </a:solidFill>
                <a:latin typeface="Helvetica" charset="0"/>
                <a:ea typeface="ＭＳ Ｐゴシック" pitchFamily="34" charset="-128"/>
                <a:cs typeface="Geneva"/>
              </a:defRPr>
            </a:lvl3pPr>
            <a:lvl4pPr marL="1600200" indent="-228600">
              <a:spcBef>
                <a:spcPct val="20000"/>
              </a:spcBef>
              <a:buChar char="–"/>
              <a:defRPr sz="2000">
                <a:solidFill>
                  <a:srgbClr val="000000"/>
                </a:solidFill>
                <a:latin typeface="Helvetica" charset="0"/>
                <a:ea typeface="ＭＳ Ｐゴシック" pitchFamily="34" charset="-128"/>
                <a:cs typeface="Geneva"/>
              </a:defRPr>
            </a:lvl4pPr>
            <a:lvl5pPr marL="2057400" indent="-228600">
              <a:spcBef>
                <a:spcPct val="20000"/>
              </a:spcBef>
              <a:buChar char="»"/>
              <a:defRPr sz="2000">
                <a:solidFill>
                  <a:srgbClr val="000000"/>
                </a:solidFill>
                <a:latin typeface="Helvetica" charset="0"/>
                <a:ea typeface="ＭＳ Ｐゴシック" pitchFamily="34" charset="-128"/>
                <a:cs typeface="Geneva"/>
              </a:defRPr>
            </a:lvl5pPr>
            <a:lvl6pPr marL="25146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6pPr>
            <a:lvl7pPr marL="29718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7pPr>
            <a:lvl8pPr marL="34290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8pPr>
            <a:lvl9pPr marL="38862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9pPr>
          </a:lstStyle>
          <a:p>
            <a:pPr algn="ctr">
              <a:spcBef>
                <a:spcPct val="0"/>
              </a:spcBef>
              <a:buFontTx/>
              <a:buNone/>
            </a:pPr>
            <a:r>
              <a:rPr lang="en-US" altLang="en-US" sz="1200" dirty="0" smtClean="0">
                <a:solidFill>
                  <a:srgbClr val="0070C0"/>
                </a:solidFill>
                <a:latin typeface="Garamond" pitchFamily="18" charset="0"/>
              </a:rPr>
              <a:t>OUC</a:t>
            </a:r>
            <a:endParaRPr lang="en-US" altLang="en-US" sz="1200" dirty="0">
              <a:solidFill>
                <a:srgbClr val="0070C0"/>
              </a:solidFill>
              <a:latin typeface="Garamond" pitchFamily="18" charset="0"/>
            </a:endParaRPr>
          </a:p>
        </p:txBody>
      </p:sp>
      <p:sp>
        <p:nvSpPr>
          <p:cNvPr id="24" name="TextBox 1"/>
          <p:cNvSpPr txBox="1">
            <a:spLocks noChangeArrowheads="1"/>
          </p:cNvSpPr>
          <p:nvPr/>
        </p:nvSpPr>
        <p:spPr bwMode="auto">
          <a:xfrm>
            <a:off x="2587625" y="5335083"/>
            <a:ext cx="6794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rgbClr val="000000"/>
                </a:solidFill>
                <a:latin typeface="Helvetica" charset="0"/>
                <a:ea typeface="Geneva"/>
                <a:cs typeface="Geneva"/>
              </a:defRPr>
            </a:lvl1pPr>
            <a:lvl2pPr marL="742950" indent="-285750">
              <a:spcBef>
                <a:spcPct val="20000"/>
              </a:spcBef>
              <a:buChar char="–"/>
              <a:defRPr sz="2800">
                <a:solidFill>
                  <a:srgbClr val="000000"/>
                </a:solidFill>
                <a:latin typeface="Helvetica" charset="0"/>
                <a:ea typeface="Geneva"/>
                <a:cs typeface="Geneva"/>
              </a:defRPr>
            </a:lvl2pPr>
            <a:lvl3pPr marL="1143000" indent="-228600">
              <a:spcBef>
                <a:spcPct val="20000"/>
              </a:spcBef>
              <a:buChar char="•"/>
              <a:defRPr sz="2400">
                <a:solidFill>
                  <a:srgbClr val="000000"/>
                </a:solidFill>
                <a:latin typeface="Helvetica" charset="0"/>
                <a:ea typeface="ＭＳ Ｐゴシック" pitchFamily="34" charset="-128"/>
                <a:cs typeface="Geneva"/>
              </a:defRPr>
            </a:lvl3pPr>
            <a:lvl4pPr marL="1600200" indent="-228600">
              <a:spcBef>
                <a:spcPct val="20000"/>
              </a:spcBef>
              <a:buChar char="–"/>
              <a:defRPr sz="2000">
                <a:solidFill>
                  <a:srgbClr val="000000"/>
                </a:solidFill>
                <a:latin typeface="Helvetica" charset="0"/>
                <a:ea typeface="ＭＳ Ｐゴシック" pitchFamily="34" charset="-128"/>
                <a:cs typeface="Geneva"/>
              </a:defRPr>
            </a:lvl4pPr>
            <a:lvl5pPr marL="2057400" indent="-228600">
              <a:spcBef>
                <a:spcPct val="20000"/>
              </a:spcBef>
              <a:buChar char="»"/>
              <a:defRPr sz="2000">
                <a:solidFill>
                  <a:srgbClr val="000000"/>
                </a:solidFill>
                <a:latin typeface="Helvetica" charset="0"/>
                <a:ea typeface="ＭＳ Ｐゴシック" pitchFamily="34" charset="-128"/>
                <a:cs typeface="Geneva"/>
              </a:defRPr>
            </a:lvl5pPr>
            <a:lvl6pPr marL="25146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6pPr>
            <a:lvl7pPr marL="29718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7pPr>
            <a:lvl8pPr marL="34290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8pPr>
            <a:lvl9pPr marL="38862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9pPr>
          </a:lstStyle>
          <a:p>
            <a:pPr algn="ctr">
              <a:spcBef>
                <a:spcPct val="0"/>
              </a:spcBef>
              <a:buFontTx/>
              <a:buNone/>
            </a:pPr>
            <a:r>
              <a:rPr lang="en-US" altLang="en-US" sz="1200" dirty="0" smtClean="0">
                <a:solidFill>
                  <a:srgbClr val="0070C0"/>
                </a:solidFill>
                <a:latin typeface="Garamond" pitchFamily="18" charset="0"/>
              </a:rPr>
              <a:t>OUC</a:t>
            </a:r>
            <a:endParaRPr lang="en-US" altLang="en-US" sz="1200" dirty="0">
              <a:solidFill>
                <a:srgbClr val="0070C0"/>
              </a:solidFill>
              <a:latin typeface="Garamond" pitchFamily="18" charset="0"/>
            </a:endParaRPr>
          </a:p>
        </p:txBody>
      </p:sp>
      <p:sp>
        <p:nvSpPr>
          <p:cNvPr id="25" name="TextBox 1"/>
          <p:cNvSpPr txBox="1">
            <a:spLocks noChangeArrowheads="1"/>
          </p:cNvSpPr>
          <p:nvPr/>
        </p:nvSpPr>
        <p:spPr bwMode="auto">
          <a:xfrm>
            <a:off x="4924619" y="3800475"/>
            <a:ext cx="7778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rgbClr val="000000"/>
                </a:solidFill>
                <a:latin typeface="Helvetica" charset="0"/>
                <a:ea typeface="Geneva"/>
                <a:cs typeface="Geneva"/>
              </a:defRPr>
            </a:lvl1pPr>
            <a:lvl2pPr marL="742950" indent="-285750">
              <a:spcBef>
                <a:spcPct val="20000"/>
              </a:spcBef>
              <a:buChar char="–"/>
              <a:defRPr sz="2800">
                <a:solidFill>
                  <a:srgbClr val="000000"/>
                </a:solidFill>
                <a:latin typeface="Helvetica" charset="0"/>
                <a:ea typeface="Geneva"/>
                <a:cs typeface="Geneva"/>
              </a:defRPr>
            </a:lvl2pPr>
            <a:lvl3pPr marL="1143000" indent="-228600">
              <a:spcBef>
                <a:spcPct val="20000"/>
              </a:spcBef>
              <a:buChar char="•"/>
              <a:defRPr sz="2400">
                <a:solidFill>
                  <a:srgbClr val="000000"/>
                </a:solidFill>
                <a:latin typeface="Helvetica" charset="0"/>
                <a:ea typeface="ＭＳ Ｐゴシック" pitchFamily="34" charset="-128"/>
                <a:cs typeface="Geneva"/>
              </a:defRPr>
            </a:lvl3pPr>
            <a:lvl4pPr marL="1600200" indent="-228600">
              <a:spcBef>
                <a:spcPct val="20000"/>
              </a:spcBef>
              <a:buChar char="–"/>
              <a:defRPr sz="2000">
                <a:solidFill>
                  <a:srgbClr val="000000"/>
                </a:solidFill>
                <a:latin typeface="Helvetica" charset="0"/>
                <a:ea typeface="ＭＳ Ｐゴシック" pitchFamily="34" charset="-128"/>
                <a:cs typeface="Geneva"/>
              </a:defRPr>
            </a:lvl4pPr>
            <a:lvl5pPr marL="2057400" indent="-228600">
              <a:spcBef>
                <a:spcPct val="20000"/>
              </a:spcBef>
              <a:buChar char="»"/>
              <a:defRPr sz="2000">
                <a:solidFill>
                  <a:srgbClr val="000000"/>
                </a:solidFill>
                <a:latin typeface="Helvetica" charset="0"/>
                <a:ea typeface="ＭＳ Ｐゴシック" pitchFamily="34" charset="-128"/>
                <a:cs typeface="Geneva"/>
              </a:defRPr>
            </a:lvl5pPr>
            <a:lvl6pPr marL="25146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6pPr>
            <a:lvl7pPr marL="29718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7pPr>
            <a:lvl8pPr marL="34290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8pPr>
            <a:lvl9pPr marL="38862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9pPr>
          </a:lstStyle>
          <a:p>
            <a:pPr algn="ctr">
              <a:spcBef>
                <a:spcPct val="0"/>
              </a:spcBef>
              <a:buFontTx/>
              <a:buNone/>
            </a:pPr>
            <a:r>
              <a:rPr lang="en-US" altLang="en-US" sz="1200" dirty="0" smtClean="0">
                <a:solidFill>
                  <a:srgbClr val="C00000"/>
                </a:solidFill>
                <a:latin typeface="Garamond" pitchFamily="18" charset="0"/>
              </a:rPr>
              <a:t>MEAG</a:t>
            </a:r>
            <a:r>
              <a:rPr lang="en-US" altLang="en-US" sz="1200" baseline="30000" dirty="0" smtClean="0">
                <a:solidFill>
                  <a:srgbClr val="C00000"/>
                </a:solidFill>
                <a:latin typeface="Garamond" pitchFamily="18" charset="0"/>
              </a:rPr>
              <a:t>4</a:t>
            </a:r>
            <a:endParaRPr lang="en-US" altLang="en-US" sz="1200" baseline="30000" dirty="0">
              <a:solidFill>
                <a:srgbClr val="C00000"/>
              </a:solidFill>
              <a:latin typeface="Garamond" pitchFamily="18" charset="0"/>
            </a:endParaRPr>
          </a:p>
        </p:txBody>
      </p:sp>
      <p:sp>
        <p:nvSpPr>
          <p:cNvPr id="26" name="TextBox 1"/>
          <p:cNvSpPr txBox="1">
            <a:spLocks noChangeArrowheads="1"/>
          </p:cNvSpPr>
          <p:nvPr/>
        </p:nvSpPr>
        <p:spPr bwMode="auto">
          <a:xfrm>
            <a:off x="4895764" y="5320795"/>
            <a:ext cx="7778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rgbClr val="000000"/>
                </a:solidFill>
                <a:latin typeface="Helvetica" charset="0"/>
                <a:ea typeface="Geneva"/>
                <a:cs typeface="Geneva"/>
              </a:defRPr>
            </a:lvl1pPr>
            <a:lvl2pPr marL="742950" indent="-285750">
              <a:spcBef>
                <a:spcPct val="20000"/>
              </a:spcBef>
              <a:buChar char="–"/>
              <a:defRPr sz="2800">
                <a:solidFill>
                  <a:srgbClr val="000000"/>
                </a:solidFill>
                <a:latin typeface="Helvetica" charset="0"/>
                <a:ea typeface="Geneva"/>
                <a:cs typeface="Geneva"/>
              </a:defRPr>
            </a:lvl2pPr>
            <a:lvl3pPr marL="1143000" indent="-228600">
              <a:spcBef>
                <a:spcPct val="20000"/>
              </a:spcBef>
              <a:buChar char="•"/>
              <a:defRPr sz="2400">
                <a:solidFill>
                  <a:srgbClr val="000000"/>
                </a:solidFill>
                <a:latin typeface="Helvetica" charset="0"/>
                <a:ea typeface="ＭＳ Ｐゴシック" pitchFamily="34" charset="-128"/>
                <a:cs typeface="Geneva"/>
              </a:defRPr>
            </a:lvl3pPr>
            <a:lvl4pPr marL="1600200" indent="-228600">
              <a:spcBef>
                <a:spcPct val="20000"/>
              </a:spcBef>
              <a:buChar char="–"/>
              <a:defRPr sz="2000">
                <a:solidFill>
                  <a:srgbClr val="000000"/>
                </a:solidFill>
                <a:latin typeface="Helvetica" charset="0"/>
                <a:ea typeface="ＭＳ Ｐゴシック" pitchFamily="34" charset="-128"/>
                <a:cs typeface="Geneva"/>
              </a:defRPr>
            </a:lvl4pPr>
            <a:lvl5pPr marL="2057400" indent="-228600">
              <a:spcBef>
                <a:spcPct val="20000"/>
              </a:spcBef>
              <a:buChar char="»"/>
              <a:defRPr sz="2000">
                <a:solidFill>
                  <a:srgbClr val="000000"/>
                </a:solidFill>
                <a:latin typeface="Helvetica" charset="0"/>
                <a:ea typeface="ＭＳ Ｐゴシック" pitchFamily="34" charset="-128"/>
                <a:cs typeface="Geneva"/>
              </a:defRPr>
            </a:lvl5pPr>
            <a:lvl6pPr marL="25146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6pPr>
            <a:lvl7pPr marL="29718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7pPr>
            <a:lvl8pPr marL="34290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8pPr>
            <a:lvl9pPr marL="38862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9pPr>
          </a:lstStyle>
          <a:p>
            <a:pPr algn="ctr">
              <a:spcBef>
                <a:spcPct val="0"/>
              </a:spcBef>
              <a:buFontTx/>
              <a:buNone/>
            </a:pPr>
            <a:r>
              <a:rPr lang="en-US" altLang="en-US" sz="1200" dirty="0" smtClean="0">
                <a:solidFill>
                  <a:srgbClr val="C00000"/>
                </a:solidFill>
                <a:latin typeface="Garamond" pitchFamily="18" charset="0"/>
              </a:rPr>
              <a:t>MEAG</a:t>
            </a:r>
            <a:r>
              <a:rPr lang="en-US" altLang="en-US" sz="1200" baseline="30000" dirty="0" smtClean="0">
                <a:solidFill>
                  <a:srgbClr val="C00000"/>
                </a:solidFill>
                <a:latin typeface="Garamond" pitchFamily="18" charset="0"/>
              </a:rPr>
              <a:t>4</a:t>
            </a:r>
            <a:endParaRPr lang="en-US" altLang="en-US" sz="1200" baseline="30000" dirty="0">
              <a:solidFill>
                <a:srgbClr val="C00000"/>
              </a:solidFill>
              <a:latin typeface="Garamond" pitchFamily="18" charset="0"/>
            </a:endParaRPr>
          </a:p>
        </p:txBody>
      </p:sp>
      <p:sp>
        <p:nvSpPr>
          <p:cNvPr id="29" name="TextBox 1"/>
          <p:cNvSpPr txBox="1">
            <a:spLocks noChangeArrowheads="1"/>
          </p:cNvSpPr>
          <p:nvPr/>
        </p:nvSpPr>
        <p:spPr bwMode="auto">
          <a:xfrm>
            <a:off x="4954280" y="3596858"/>
            <a:ext cx="7778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rgbClr val="000000"/>
                </a:solidFill>
                <a:latin typeface="Helvetica" charset="0"/>
                <a:ea typeface="Geneva"/>
                <a:cs typeface="Geneva"/>
              </a:defRPr>
            </a:lvl1pPr>
            <a:lvl2pPr marL="742950" indent="-285750">
              <a:spcBef>
                <a:spcPct val="20000"/>
              </a:spcBef>
              <a:buChar char="–"/>
              <a:defRPr sz="2800">
                <a:solidFill>
                  <a:srgbClr val="000000"/>
                </a:solidFill>
                <a:latin typeface="Helvetica" charset="0"/>
                <a:ea typeface="Geneva"/>
                <a:cs typeface="Geneva"/>
              </a:defRPr>
            </a:lvl2pPr>
            <a:lvl3pPr marL="1143000" indent="-228600">
              <a:spcBef>
                <a:spcPct val="20000"/>
              </a:spcBef>
              <a:buChar char="•"/>
              <a:defRPr sz="2400">
                <a:solidFill>
                  <a:srgbClr val="000000"/>
                </a:solidFill>
                <a:latin typeface="Helvetica" charset="0"/>
                <a:ea typeface="ＭＳ Ｐゴシック" pitchFamily="34" charset="-128"/>
                <a:cs typeface="Geneva"/>
              </a:defRPr>
            </a:lvl3pPr>
            <a:lvl4pPr marL="1600200" indent="-228600">
              <a:spcBef>
                <a:spcPct val="20000"/>
              </a:spcBef>
              <a:buChar char="–"/>
              <a:defRPr sz="2000">
                <a:solidFill>
                  <a:srgbClr val="000000"/>
                </a:solidFill>
                <a:latin typeface="Helvetica" charset="0"/>
                <a:ea typeface="ＭＳ Ｐゴシック" pitchFamily="34" charset="-128"/>
                <a:cs typeface="Geneva"/>
              </a:defRPr>
            </a:lvl4pPr>
            <a:lvl5pPr marL="2057400" indent="-228600">
              <a:spcBef>
                <a:spcPct val="20000"/>
              </a:spcBef>
              <a:buChar char="»"/>
              <a:defRPr sz="2000">
                <a:solidFill>
                  <a:srgbClr val="000000"/>
                </a:solidFill>
                <a:latin typeface="Helvetica" charset="0"/>
                <a:ea typeface="ＭＳ Ｐゴシック" pitchFamily="34" charset="-128"/>
                <a:cs typeface="Geneva"/>
              </a:defRPr>
            </a:lvl5pPr>
            <a:lvl6pPr marL="25146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6pPr>
            <a:lvl7pPr marL="29718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7pPr>
            <a:lvl8pPr marL="34290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8pPr>
            <a:lvl9pPr marL="38862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9pPr>
          </a:lstStyle>
          <a:p>
            <a:pPr algn="ctr">
              <a:spcBef>
                <a:spcPct val="0"/>
              </a:spcBef>
              <a:buFontTx/>
              <a:buNone/>
            </a:pPr>
            <a:r>
              <a:rPr lang="en-US" altLang="en-US" sz="1200" dirty="0" smtClean="0">
                <a:solidFill>
                  <a:srgbClr val="00B0F0"/>
                </a:solidFill>
                <a:latin typeface="Garamond" pitchFamily="18" charset="0"/>
              </a:rPr>
              <a:t>NCMPA1</a:t>
            </a:r>
            <a:endParaRPr lang="en-US" altLang="en-US" sz="1200" dirty="0">
              <a:solidFill>
                <a:srgbClr val="00B0F0"/>
              </a:solidFill>
              <a:latin typeface="Garamond" pitchFamily="18" charset="0"/>
            </a:endParaRPr>
          </a:p>
        </p:txBody>
      </p:sp>
      <p:sp>
        <p:nvSpPr>
          <p:cNvPr id="30" name="TextBox 1"/>
          <p:cNvSpPr txBox="1">
            <a:spLocks noChangeArrowheads="1"/>
          </p:cNvSpPr>
          <p:nvPr/>
        </p:nvSpPr>
        <p:spPr bwMode="auto">
          <a:xfrm>
            <a:off x="4924386" y="5108512"/>
            <a:ext cx="7778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rgbClr val="000000"/>
                </a:solidFill>
                <a:latin typeface="Helvetica" charset="0"/>
                <a:ea typeface="Geneva"/>
                <a:cs typeface="Geneva"/>
              </a:defRPr>
            </a:lvl1pPr>
            <a:lvl2pPr marL="742950" indent="-285750">
              <a:spcBef>
                <a:spcPct val="20000"/>
              </a:spcBef>
              <a:buChar char="–"/>
              <a:defRPr sz="2800">
                <a:solidFill>
                  <a:srgbClr val="000000"/>
                </a:solidFill>
                <a:latin typeface="Helvetica" charset="0"/>
                <a:ea typeface="Geneva"/>
                <a:cs typeface="Geneva"/>
              </a:defRPr>
            </a:lvl2pPr>
            <a:lvl3pPr marL="1143000" indent="-228600">
              <a:spcBef>
                <a:spcPct val="20000"/>
              </a:spcBef>
              <a:buChar char="•"/>
              <a:defRPr sz="2400">
                <a:solidFill>
                  <a:srgbClr val="000000"/>
                </a:solidFill>
                <a:latin typeface="Helvetica" charset="0"/>
                <a:ea typeface="ＭＳ Ｐゴシック" pitchFamily="34" charset="-128"/>
                <a:cs typeface="Geneva"/>
              </a:defRPr>
            </a:lvl3pPr>
            <a:lvl4pPr marL="1600200" indent="-228600">
              <a:spcBef>
                <a:spcPct val="20000"/>
              </a:spcBef>
              <a:buChar char="–"/>
              <a:defRPr sz="2000">
                <a:solidFill>
                  <a:srgbClr val="000000"/>
                </a:solidFill>
                <a:latin typeface="Helvetica" charset="0"/>
                <a:ea typeface="ＭＳ Ｐゴシック" pitchFamily="34" charset="-128"/>
                <a:cs typeface="Geneva"/>
              </a:defRPr>
            </a:lvl4pPr>
            <a:lvl5pPr marL="2057400" indent="-228600">
              <a:spcBef>
                <a:spcPct val="20000"/>
              </a:spcBef>
              <a:buChar char="»"/>
              <a:defRPr sz="2000">
                <a:solidFill>
                  <a:srgbClr val="000000"/>
                </a:solidFill>
                <a:latin typeface="Helvetica" charset="0"/>
                <a:ea typeface="ＭＳ Ｐゴシック" pitchFamily="34" charset="-128"/>
                <a:cs typeface="Geneva"/>
              </a:defRPr>
            </a:lvl5pPr>
            <a:lvl6pPr marL="25146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6pPr>
            <a:lvl7pPr marL="29718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7pPr>
            <a:lvl8pPr marL="34290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8pPr>
            <a:lvl9pPr marL="38862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9pPr>
          </a:lstStyle>
          <a:p>
            <a:pPr algn="ctr">
              <a:spcBef>
                <a:spcPct val="0"/>
              </a:spcBef>
              <a:buFontTx/>
              <a:buNone/>
            </a:pPr>
            <a:r>
              <a:rPr lang="en-US" altLang="en-US" sz="1200" dirty="0" smtClean="0">
                <a:solidFill>
                  <a:srgbClr val="00B0F0"/>
                </a:solidFill>
                <a:latin typeface="Garamond" pitchFamily="18" charset="0"/>
              </a:rPr>
              <a:t>NCMPA1</a:t>
            </a:r>
            <a:endParaRPr lang="en-US" altLang="en-US" sz="1200" dirty="0">
              <a:solidFill>
                <a:srgbClr val="00B0F0"/>
              </a:solidFill>
              <a:latin typeface="Garamond" pitchFamily="18" charset="0"/>
            </a:endParaRPr>
          </a:p>
        </p:txBody>
      </p:sp>
      <p:sp>
        <p:nvSpPr>
          <p:cNvPr id="22" name="TextBox 10"/>
          <p:cNvSpPr txBox="1">
            <a:spLocks noChangeArrowheads="1"/>
          </p:cNvSpPr>
          <p:nvPr/>
        </p:nvSpPr>
        <p:spPr bwMode="auto">
          <a:xfrm>
            <a:off x="58563" y="6025344"/>
            <a:ext cx="88991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spcBef>
                <a:spcPct val="20000"/>
              </a:spcBef>
              <a:buChar char="•"/>
              <a:defRPr sz="3200">
                <a:solidFill>
                  <a:srgbClr val="000000"/>
                </a:solidFill>
                <a:latin typeface="Helvetica" charset="0"/>
                <a:ea typeface="Geneva"/>
                <a:cs typeface="Geneva"/>
              </a:defRPr>
            </a:lvl1pPr>
            <a:lvl2pPr marL="742950" indent="-285750">
              <a:spcBef>
                <a:spcPct val="20000"/>
              </a:spcBef>
              <a:buChar char="–"/>
              <a:defRPr sz="2800">
                <a:solidFill>
                  <a:srgbClr val="000000"/>
                </a:solidFill>
                <a:latin typeface="Helvetica" charset="0"/>
                <a:ea typeface="Geneva"/>
                <a:cs typeface="Geneva"/>
              </a:defRPr>
            </a:lvl2pPr>
            <a:lvl3pPr marL="1143000" indent="-228600">
              <a:spcBef>
                <a:spcPct val="20000"/>
              </a:spcBef>
              <a:buChar char="•"/>
              <a:defRPr sz="2400">
                <a:solidFill>
                  <a:srgbClr val="000000"/>
                </a:solidFill>
                <a:latin typeface="Helvetica" charset="0"/>
                <a:ea typeface="ＭＳ Ｐゴシック" pitchFamily="34" charset="-128"/>
                <a:cs typeface="Geneva"/>
              </a:defRPr>
            </a:lvl3pPr>
            <a:lvl4pPr marL="1600200" indent="-228600">
              <a:spcBef>
                <a:spcPct val="20000"/>
              </a:spcBef>
              <a:buChar char="–"/>
              <a:defRPr sz="2000">
                <a:solidFill>
                  <a:srgbClr val="000000"/>
                </a:solidFill>
                <a:latin typeface="Helvetica" charset="0"/>
                <a:ea typeface="ＭＳ Ｐゴシック" pitchFamily="34" charset="-128"/>
                <a:cs typeface="Geneva"/>
              </a:defRPr>
            </a:lvl4pPr>
            <a:lvl5pPr marL="2057400" indent="-228600">
              <a:spcBef>
                <a:spcPct val="20000"/>
              </a:spcBef>
              <a:buChar char="»"/>
              <a:defRPr sz="2000">
                <a:solidFill>
                  <a:srgbClr val="000000"/>
                </a:solidFill>
                <a:latin typeface="Helvetica" charset="0"/>
                <a:ea typeface="ＭＳ Ｐゴシック" pitchFamily="34" charset="-128"/>
                <a:cs typeface="Geneva"/>
              </a:defRPr>
            </a:lvl5pPr>
            <a:lvl6pPr marL="25146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6pPr>
            <a:lvl7pPr marL="29718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7pPr>
            <a:lvl8pPr marL="34290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8pPr>
            <a:lvl9pPr marL="3886200" indent="-228600" eaLnBrk="0" fontAlgn="base" hangingPunct="0">
              <a:spcBef>
                <a:spcPct val="20000"/>
              </a:spcBef>
              <a:spcAft>
                <a:spcPct val="0"/>
              </a:spcAft>
              <a:buChar char="»"/>
              <a:defRPr sz="2000">
                <a:solidFill>
                  <a:srgbClr val="000000"/>
                </a:solidFill>
                <a:latin typeface="Helvetica" charset="0"/>
                <a:ea typeface="ＭＳ Ｐゴシック" pitchFamily="34" charset="-128"/>
                <a:cs typeface="Geneva"/>
              </a:defRPr>
            </a:lvl9pPr>
          </a:lstStyle>
          <a:p>
            <a:pPr>
              <a:spcBef>
                <a:spcPct val="50000"/>
              </a:spcBef>
              <a:buFont typeface="+mj-lt"/>
              <a:buAutoNum type="arabicPeriod"/>
            </a:pPr>
            <a:r>
              <a:rPr lang="en-US" altLang="en-US" sz="800" b="0" dirty="0">
                <a:latin typeface="Arial" pitchFamily="34" charset="0"/>
              </a:rPr>
              <a:t>Moody’s downgraded Santee Cooper’s A1 long term rating  to A2 and left the </a:t>
            </a:r>
            <a:r>
              <a:rPr lang="en-US" altLang="en-US" sz="800" b="0" dirty="0" smtClean="0">
                <a:latin typeface="Arial" pitchFamily="34" charset="0"/>
              </a:rPr>
              <a:t>negative </a:t>
            </a:r>
            <a:r>
              <a:rPr lang="en-US" altLang="en-US" sz="800" b="0" dirty="0">
                <a:latin typeface="Arial" pitchFamily="34" charset="0"/>
              </a:rPr>
              <a:t>outlook on August 17, 2018</a:t>
            </a:r>
          </a:p>
          <a:p>
            <a:pPr marL="0" indent="0">
              <a:spcBef>
                <a:spcPct val="50000"/>
              </a:spcBef>
              <a:buNone/>
            </a:pPr>
            <a:r>
              <a:rPr lang="en-US" altLang="en-US" sz="800" b="0" dirty="0" smtClean="0">
                <a:latin typeface="Arial" pitchFamily="34" charset="0"/>
              </a:rPr>
              <a:t>2      Fitch </a:t>
            </a:r>
            <a:r>
              <a:rPr lang="en-US" altLang="en-US" sz="800" b="0" dirty="0">
                <a:latin typeface="Arial" pitchFamily="34" charset="0"/>
              </a:rPr>
              <a:t>placed Santee Cooper’s A+ rating on Rating Watch Negative on March 7, </a:t>
            </a:r>
            <a:r>
              <a:rPr lang="en-US" altLang="en-US" sz="800" b="0" dirty="0" smtClean="0">
                <a:latin typeface="Arial" pitchFamily="34" charset="0"/>
              </a:rPr>
              <a:t>2018.</a:t>
            </a:r>
            <a:endParaRPr lang="en-US" altLang="en-US" sz="800" b="0" dirty="0">
              <a:latin typeface="Arial" pitchFamily="34" charset="0"/>
            </a:endParaRPr>
          </a:p>
          <a:p>
            <a:pPr>
              <a:spcBef>
                <a:spcPct val="50000"/>
              </a:spcBef>
              <a:buAutoNum type="arabicPeriod" startAt="6"/>
            </a:pPr>
            <a:r>
              <a:rPr lang="en-US" altLang="en-US" sz="800" b="0" dirty="0">
                <a:latin typeface="Arial" pitchFamily="34" charset="0"/>
              </a:rPr>
              <a:t>S&amp;P affirmed Santee Cooper’s A+ rating and left the negative  outlook on August 21, 2018</a:t>
            </a:r>
          </a:p>
          <a:p>
            <a:pPr>
              <a:spcBef>
                <a:spcPct val="50000"/>
              </a:spcBef>
              <a:buAutoNum type="arabicPeriod" startAt="3"/>
            </a:pPr>
            <a:r>
              <a:rPr lang="en-US" altLang="en-US" sz="800" b="0" dirty="0" err="1" smtClean="0">
                <a:latin typeface="Arial" pitchFamily="34" charset="0"/>
              </a:rPr>
              <a:t>MEAG</a:t>
            </a:r>
            <a:r>
              <a:rPr lang="en-US" altLang="en-US" sz="800" b="0" dirty="0" smtClean="0">
                <a:latin typeface="Arial" pitchFamily="34" charset="0"/>
              </a:rPr>
              <a:t> Power’s rating outlook was changed to negative by Moody’s (8/14/2018), negative by S&amp;P (8/14/2018), and Rating Watch Negative by Fitch (8/10/2018)</a:t>
            </a:r>
            <a:endParaRPr lang="en-US" altLang="en-US" sz="800" b="0" dirty="0">
              <a:latin typeface="Arial" pitchFamily="34" charset="0"/>
            </a:endParaRPr>
          </a:p>
        </p:txBody>
      </p:sp>
      <p:sp>
        <p:nvSpPr>
          <p:cNvPr id="27" name="Text Box 2"/>
          <p:cNvSpPr txBox="1">
            <a:spLocks noChangeArrowheads="1"/>
          </p:cNvSpPr>
          <p:nvPr/>
        </p:nvSpPr>
        <p:spPr bwMode="auto">
          <a:xfrm>
            <a:off x="150776" y="312215"/>
            <a:ext cx="7610624"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000" b="1">
                <a:solidFill>
                  <a:schemeClr val="tx1"/>
                </a:solidFill>
                <a:latin typeface="Arial" charset="0"/>
              </a:defRPr>
            </a:lvl1pPr>
            <a:lvl2pPr marL="742950" indent="-285750">
              <a:defRPr sz="1000" b="1">
                <a:solidFill>
                  <a:schemeClr val="tx1"/>
                </a:solidFill>
                <a:latin typeface="Arial" charset="0"/>
              </a:defRPr>
            </a:lvl2pPr>
            <a:lvl3pPr marL="1143000" indent="-228600">
              <a:defRPr sz="1000" b="1">
                <a:solidFill>
                  <a:schemeClr val="tx1"/>
                </a:solidFill>
                <a:latin typeface="Arial" charset="0"/>
              </a:defRPr>
            </a:lvl3pPr>
            <a:lvl4pPr marL="1600200" indent="-228600">
              <a:defRPr sz="1000" b="1">
                <a:solidFill>
                  <a:schemeClr val="tx1"/>
                </a:solidFill>
                <a:latin typeface="Arial" charset="0"/>
              </a:defRPr>
            </a:lvl4pPr>
            <a:lvl5pPr marL="2057400" indent="-228600">
              <a:defRPr sz="1000" b="1">
                <a:solidFill>
                  <a:schemeClr val="tx1"/>
                </a:solidFill>
                <a:latin typeface="Arial" charset="0"/>
              </a:defRPr>
            </a:lvl5pPr>
            <a:lvl6pPr marL="2514600" indent="-228600" eaLnBrk="0" fontAlgn="base" hangingPunct="0">
              <a:spcBef>
                <a:spcPct val="50000"/>
              </a:spcBef>
              <a:spcAft>
                <a:spcPct val="0"/>
              </a:spcAft>
              <a:defRPr sz="1000" b="1">
                <a:solidFill>
                  <a:schemeClr val="tx1"/>
                </a:solidFill>
                <a:latin typeface="Arial" charset="0"/>
              </a:defRPr>
            </a:lvl6pPr>
            <a:lvl7pPr marL="2971800" indent="-228600" eaLnBrk="0" fontAlgn="base" hangingPunct="0">
              <a:spcBef>
                <a:spcPct val="50000"/>
              </a:spcBef>
              <a:spcAft>
                <a:spcPct val="0"/>
              </a:spcAft>
              <a:defRPr sz="1000" b="1">
                <a:solidFill>
                  <a:schemeClr val="tx1"/>
                </a:solidFill>
                <a:latin typeface="Arial" charset="0"/>
              </a:defRPr>
            </a:lvl7pPr>
            <a:lvl8pPr marL="3429000" indent="-228600" eaLnBrk="0" fontAlgn="base" hangingPunct="0">
              <a:spcBef>
                <a:spcPct val="50000"/>
              </a:spcBef>
              <a:spcAft>
                <a:spcPct val="0"/>
              </a:spcAft>
              <a:defRPr sz="1000" b="1">
                <a:solidFill>
                  <a:schemeClr val="tx1"/>
                </a:solidFill>
                <a:latin typeface="Arial" charset="0"/>
              </a:defRPr>
            </a:lvl8pPr>
            <a:lvl9pPr marL="3886200" indent="-228600" eaLnBrk="0" fontAlgn="base" hangingPunct="0">
              <a:spcBef>
                <a:spcPct val="50000"/>
              </a:spcBef>
              <a:spcAft>
                <a:spcPct val="0"/>
              </a:spcAft>
              <a:defRPr sz="1000" b="1">
                <a:solidFill>
                  <a:schemeClr val="tx1"/>
                </a:solidFill>
                <a:latin typeface="Arial" charset="0"/>
              </a:defRPr>
            </a:lvl9pPr>
          </a:lstStyle>
          <a:p>
            <a:pPr>
              <a:lnSpc>
                <a:spcPct val="90000"/>
              </a:lnSpc>
              <a:spcBef>
                <a:spcPct val="0"/>
              </a:spcBef>
            </a:pPr>
            <a:r>
              <a:rPr kumimoji="1" lang="en-US" sz="2400" dirty="0" smtClean="0">
                <a:solidFill>
                  <a:srgbClr val="066332"/>
                </a:solidFill>
                <a:latin typeface="Arial" panose="020B0604020202020204" pitchFamily="34" charset="0"/>
                <a:cs typeface="Arial" panose="020B0604020202020204" pitchFamily="34" charset="0"/>
              </a:rPr>
              <a:t>Credit Ratings Compared</a:t>
            </a:r>
          </a:p>
          <a:p>
            <a:pPr>
              <a:lnSpc>
                <a:spcPct val="90000"/>
              </a:lnSpc>
              <a:spcBef>
                <a:spcPct val="0"/>
              </a:spcBef>
            </a:pPr>
            <a:r>
              <a:rPr kumimoji="1" lang="en-US" sz="2400" dirty="0" smtClean="0">
                <a:solidFill>
                  <a:srgbClr val="066332"/>
                </a:solidFill>
                <a:latin typeface="Arial" panose="020B0604020202020204" pitchFamily="34" charset="0"/>
                <a:cs typeface="Arial" panose="020B0604020202020204" pitchFamily="34" charset="0"/>
              </a:rPr>
              <a:t>to Other Public Power</a:t>
            </a:r>
            <a:endParaRPr kumimoji="1" lang="en-US" sz="2400" dirty="0">
              <a:solidFill>
                <a:srgbClr val="066332"/>
              </a:solidFill>
              <a:latin typeface="Arial" panose="020B0604020202020204" pitchFamily="34" charset="0"/>
              <a:cs typeface="Arial" panose="020B0604020202020204" pitchFamily="34" charset="0"/>
            </a:endParaRPr>
          </a:p>
        </p:txBody>
      </p:sp>
      <p:sp>
        <p:nvSpPr>
          <p:cNvPr id="20" name="TextBox 1"/>
          <p:cNvSpPr txBox="1"/>
          <p:nvPr/>
        </p:nvSpPr>
        <p:spPr>
          <a:xfrm>
            <a:off x="4924386" y="1552957"/>
            <a:ext cx="742941" cy="489153"/>
          </a:xfrm>
          <a:prstGeom prst="rect">
            <a:avLst/>
          </a:prstGeom>
          <a:solidFill>
            <a:srgbClr val="275937"/>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eaLnBrk="0" fontAlgn="base" hangingPunct="0">
              <a:spcBef>
                <a:spcPts val="0"/>
              </a:spcBef>
              <a:spcAft>
                <a:spcPct val="0"/>
              </a:spcAft>
            </a:pPr>
            <a:r>
              <a:rPr lang="en-US" sz="1200" b="1" kern="1200" dirty="0">
                <a:solidFill>
                  <a:schemeClr val="bg1"/>
                </a:solidFill>
                <a:latin typeface="Garamond" pitchFamily="18" charset="0"/>
                <a:ea typeface="Geneva" charset="-128"/>
                <a:cs typeface="Garamond"/>
              </a:rPr>
              <a:t>Santee </a:t>
            </a:r>
          </a:p>
          <a:p>
            <a:pPr algn="ctr" rtl="0" eaLnBrk="0" fontAlgn="base" hangingPunct="0">
              <a:spcBef>
                <a:spcPts val="0"/>
              </a:spcBef>
              <a:spcAft>
                <a:spcPct val="0"/>
              </a:spcAft>
            </a:pPr>
            <a:r>
              <a:rPr lang="en-US" sz="1200" b="1" kern="1200" dirty="0" smtClean="0">
                <a:solidFill>
                  <a:schemeClr val="bg1"/>
                </a:solidFill>
                <a:latin typeface="Garamond" pitchFamily="18" charset="0"/>
                <a:ea typeface="Geneva" charset="-128"/>
                <a:cs typeface="Garamond"/>
              </a:rPr>
              <a:t>Cooper</a:t>
            </a:r>
            <a:r>
              <a:rPr lang="en-US" sz="1200" b="1" kern="1200" baseline="30000" dirty="0" smtClean="0">
                <a:solidFill>
                  <a:schemeClr val="bg1"/>
                </a:solidFill>
                <a:latin typeface="Garamond" pitchFamily="18" charset="0"/>
                <a:ea typeface="Geneva" charset="-128"/>
                <a:cs typeface="Garamond"/>
              </a:rPr>
              <a:t>1</a:t>
            </a:r>
            <a:endParaRPr lang="en-US" sz="1200" b="1" kern="1200" baseline="30000" dirty="0">
              <a:solidFill>
                <a:schemeClr val="bg1"/>
              </a:solidFill>
              <a:latin typeface="Garamond" pitchFamily="18" charset="0"/>
              <a:ea typeface="Geneva" charset="-128"/>
              <a:cs typeface="Garamond"/>
            </a:endParaRPr>
          </a:p>
        </p:txBody>
      </p:sp>
      <p:sp>
        <p:nvSpPr>
          <p:cNvPr id="23" name="Slide Number Placeholder 33"/>
          <p:cNvSpPr>
            <a:spLocks noGrp="1"/>
          </p:cNvSpPr>
          <p:nvPr>
            <p:ph type="sldNum" sz="quarter" idx="12"/>
          </p:nvPr>
        </p:nvSpPr>
        <p:spPr>
          <a:xfrm>
            <a:off x="6837218" y="6502019"/>
            <a:ext cx="2133600" cy="365125"/>
          </a:xfrm>
        </p:spPr>
        <p:txBody>
          <a:bodyPr/>
          <a:lstStyle/>
          <a:p>
            <a:pPr>
              <a:defRPr/>
            </a:pPr>
            <a:endParaRPr lang="en-US" dirty="0" smtClean="0"/>
          </a:p>
          <a:p>
            <a:pPr>
              <a:defRPr/>
            </a:pPr>
            <a:fld id="{AE584412-7F4F-4709-8555-B5D2E36C3DD3}" type="slidenum">
              <a:rPr lang="en-US">
                <a:solidFill>
                  <a:schemeClr val="accent1">
                    <a:lumMod val="50000"/>
                  </a:schemeClr>
                </a:solidFill>
              </a:rPr>
              <a:pPr>
                <a:defRPr/>
              </a:pPr>
              <a:t>34</a:t>
            </a:fld>
            <a:endParaRPr lang="en-US" dirty="0">
              <a:solidFill>
                <a:schemeClr val="accent1">
                  <a:lumMod val="50000"/>
                </a:schemeClr>
              </a:solidFill>
            </a:endParaRPr>
          </a:p>
        </p:txBody>
      </p:sp>
    </p:spTree>
    <p:extLst>
      <p:ext uri="{BB962C8B-B14F-4D97-AF65-F5344CB8AC3E}">
        <p14:creationId xmlns:p14="http://schemas.microsoft.com/office/powerpoint/2010/main" val="53495159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963" y="1121228"/>
            <a:ext cx="8229600" cy="4975225"/>
          </a:xfrm>
        </p:spPr>
        <p:txBody>
          <a:bodyPr/>
          <a:lstStyle/>
          <a:p>
            <a:pPr>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The credit agencies identified the following strengths and challenges for Santee Cooper:</a:t>
            </a:r>
          </a:p>
          <a:p>
            <a:pPr lvl="1">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Strengths</a:t>
            </a:r>
          </a:p>
          <a:p>
            <a:pPr lvl="2">
              <a:buFont typeface="Aharoni" panose="02010803020104030203" pitchFamily="2" charset="-79"/>
              <a:buChar char="–"/>
            </a:pPr>
            <a:r>
              <a:rPr lang="en-US" sz="1400" dirty="0" smtClean="0">
                <a:latin typeface="Arial" panose="020B0604020202020204" pitchFamily="34" charset="0"/>
                <a:cs typeface="Arial" panose="020B0604020202020204" pitchFamily="34" charset="0"/>
              </a:rPr>
              <a:t>Board has full authority to establish rates</a:t>
            </a:r>
          </a:p>
          <a:p>
            <a:pPr lvl="2">
              <a:buFont typeface="Aharoni" panose="02010803020104030203" pitchFamily="2" charset="-79"/>
              <a:buChar char="–"/>
            </a:pPr>
            <a:r>
              <a:rPr lang="en-US" sz="1400" kern="1200" dirty="0">
                <a:ea typeface="ＭＳ Ｐゴシック" pitchFamily="34" charset="-128"/>
                <a:cs typeface="Arial" pitchFamily="34" charset="0"/>
              </a:rPr>
              <a:t>Automatic rate adjustments on over 75%</a:t>
            </a:r>
            <a:r>
              <a:rPr lang="en-US" sz="1400" kern="1200" dirty="0">
                <a:solidFill>
                  <a:srgbClr val="FF0000"/>
                </a:solidFill>
                <a:ea typeface="ＭＳ Ｐゴシック" pitchFamily="34" charset="-128"/>
                <a:cs typeface="Arial" pitchFamily="34" charset="0"/>
              </a:rPr>
              <a:t> </a:t>
            </a:r>
            <a:r>
              <a:rPr lang="en-US" sz="1400" kern="1200" dirty="0">
                <a:ea typeface="ＭＳ Ｐゴシック" pitchFamily="34" charset="-128"/>
                <a:cs typeface="Arial" pitchFamily="34" charset="0"/>
              </a:rPr>
              <a:t>of costs. </a:t>
            </a:r>
            <a:endParaRPr lang="en-US" sz="1400" kern="1200" dirty="0" smtClean="0">
              <a:ea typeface="ＭＳ Ｐゴシック" pitchFamily="34" charset="-128"/>
              <a:cs typeface="Arial" pitchFamily="34" charset="0"/>
            </a:endParaRPr>
          </a:p>
          <a:p>
            <a:pPr lvl="2">
              <a:buFont typeface="Aharoni" panose="02010803020104030203" pitchFamily="2" charset="-79"/>
              <a:buChar char="–"/>
            </a:pPr>
            <a:r>
              <a:rPr lang="en-US" sz="1400" dirty="0" smtClean="0">
                <a:latin typeface="Arial" panose="020B0604020202020204" pitchFamily="34" charset="0"/>
                <a:cs typeface="Arial" panose="020B0604020202020204" pitchFamily="34" charset="0"/>
              </a:rPr>
              <a:t>Long-term contract with Central to 2058</a:t>
            </a:r>
          </a:p>
          <a:p>
            <a:pPr lvl="2">
              <a:buFont typeface="Aharoni" panose="02010803020104030203" pitchFamily="2" charset="-79"/>
              <a:buChar char="–"/>
            </a:pPr>
            <a:r>
              <a:rPr lang="en-US" sz="1400" dirty="0" smtClean="0">
                <a:latin typeface="Arial" panose="020B0604020202020204" pitchFamily="34" charset="0"/>
                <a:cs typeface="Arial" panose="020B0604020202020204" pitchFamily="34" charset="0"/>
              </a:rPr>
              <a:t>Competitive rates</a:t>
            </a:r>
          </a:p>
          <a:p>
            <a:pPr lvl="2">
              <a:buFont typeface="Aharoni" panose="02010803020104030203" pitchFamily="2" charset="-79"/>
              <a:buChar char="–"/>
            </a:pPr>
            <a:r>
              <a:rPr lang="en-US" sz="1400" dirty="0" smtClean="0">
                <a:latin typeface="Arial" panose="020B0604020202020204" pitchFamily="34" charset="0"/>
                <a:cs typeface="Arial" panose="020B0604020202020204" pitchFamily="34" charset="0"/>
              </a:rPr>
              <a:t>Long-term record of sound financial metrics</a:t>
            </a:r>
          </a:p>
          <a:p>
            <a:pPr lvl="2">
              <a:buFont typeface="Aharoni" panose="02010803020104030203" pitchFamily="2" charset="-79"/>
              <a:buChar char="–"/>
            </a:pPr>
            <a:r>
              <a:rPr lang="en-US" sz="1400" dirty="0" smtClean="0">
                <a:latin typeface="Arial" panose="020B0604020202020204" pitchFamily="34" charset="0"/>
                <a:cs typeface="Arial" panose="020B0604020202020204" pitchFamily="34" charset="0"/>
              </a:rPr>
              <a:t>Strong generation performance with below-average power production costs</a:t>
            </a:r>
          </a:p>
          <a:p>
            <a:pPr lvl="2">
              <a:buFont typeface="Aharoni" panose="02010803020104030203" pitchFamily="2" charset="-79"/>
              <a:buChar char="–"/>
            </a:pPr>
            <a:r>
              <a:rPr lang="en-US" sz="1400" dirty="0" smtClean="0">
                <a:latin typeface="Arial" panose="020B0604020202020204" pitchFamily="34" charset="0"/>
                <a:cs typeface="Arial" panose="020B0604020202020204" pitchFamily="34" charset="0"/>
              </a:rPr>
              <a:t>Economy positive for customer sales growth</a:t>
            </a:r>
          </a:p>
          <a:p>
            <a:pPr lvl="2">
              <a:buFont typeface="Aharoni" panose="02010803020104030203" pitchFamily="2" charset="-79"/>
              <a:buChar char="–"/>
            </a:pPr>
            <a:r>
              <a:rPr lang="en-US" sz="1400" dirty="0" smtClean="0">
                <a:latin typeface="Arial" panose="020B0604020202020204" pitchFamily="34" charset="0"/>
                <a:cs typeface="Arial" panose="020B0604020202020204" pitchFamily="34" charset="0"/>
              </a:rPr>
              <a:t>Broad and diverse customer base</a:t>
            </a:r>
            <a:endParaRPr lang="en-US" sz="1400" dirty="0">
              <a:latin typeface="Arial" panose="020B0604020202020204" pitchFamily="34" charset="0"/>
              <a:cs typeface="Arial" panose="020B0604020202020204" pitchFamily="34" charset="0"/>
            </a:endParaRPr>
          </a:p>
          <a:p>
            <a:pPr marL="914400" lvl="2" indent="0">
              <a:buNone/>
            </a:pPr>
            <a:endParaRPr lang="en-US" sz="80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Challenges</a:t>
            </a:r>
          </a:p>
          <a:p>
            <a:pPr lvl="2">
              <a:buFont typeface="Aharoni" panose="02010803020104030203" pitchFamily="2" charset="-79"/>
              <a:buChar char="–"/>
            </a:pPr>
            <a:r>
              <a:rPr lang="en-US" sz="1400" dirty="0" smtClean="0">
                <a:latin typeface="Arial" panose="020B0604020202020204" pitchFamily="34" charset="0"/>
                <a:cs typeface="Arial" panose="020B0604020202020204" pitchFamily="34" charset="0"/>
              </a:rPr>
              <a:t>Lack of governance certainty and further political influence on Santee Cooper operations</a:t>
            </a:r>
          </a:p>
          <a:p>
            <a:pPr lvl="2">
              <a:buFont typeface="Aharoni" panose="02010803020104030203" pitchFamily="2" charset="-79"/>
              <a:buChar char="–"/>
            </a:pPr>
            <a:r>
              <a:rPr lang="en-US" sz="1400" dirty="0" smtClean="0">
                <a:latin typeface="Arial" panose="020B0604020202020204" pitchFamily="34" charset="0"/>
                <a:cs typeface="Arial" panose="020B0604020202020204" pitchFamily="34" charset="0"/>
              </a:rPr>
              <a:t>High leverage</a:t>
            </a:r>
          </a:p>
          <a:p>
            <a:pPr lvl="2">
              <a:buFont typeface="Aharoni" panose="02010803020104030203" pitchFamily="2" charset="-79"/>
              <a:buChar char="–"/>
            </a:pPr>
            <a:r>
              <a:rPr lang="en-US" sz="1400" dirty="0" smtClean="0">
                <a:latin typeface="Arial" panose="020B0604020202020204" pitchFamily="34" charset="0"/>
                <a:cs typeface="Arial" panose="020B0604020202020204" pitchFamily="34" charset="0"/>
              </a:rPr>
              <a:t>Central litigation</a:t>
            </a:r>
            <a:endParaRPr lang="en-US" sz="1400" dirty="0">
              <a:latin typeface="Arial" panose="020B0604020202020204" pitchFamily="34" charset="0"/>
              <a:cs typeface="Arial" panose="020B0604020202020204" pitchFamily="34" charset="0"/>
            </a:endParaRPr>
          </a:p>
          <a:p>
            <a:pPr lvl="2">
              <a:buFont typeface="Aharoni" panose="02010803020104030203" pitchFamily="2" charset="-79"/>
              <a:buChar char="–"/>
            </a:pPr>
            <a:r>
              <a:rPr lang="en-US" sz="1400" dirty="0">
                <a:latin typeface="Arial" panose="020B0604020202020204" pitchFamily="34" charset="0"/>
                <a:cs typeface="Arial" panose="020B0604020202020204" pitchFamily="34" charset="0"/>
              </a:rPr>
              <a:t>Authority’s ability to collect nuclear costs in rates</a:t>
            </a:r>
          </a:p>
          <a:p>
            <a:pPr lvl="2">
              <a:buFont typeface="Aharoni" panose="02010803020104030203" pitchFamily="2" charset="-79"/>
              <a:buChar char="–"/>
            </a:pPr>
            <a:r>
              <a:rPr lang="en-US" sz="1400" dirty="0" smtClean="0">
                <a:latin typeface="Arial" panose="020B0604020202020204" pitchFamily="34" charset="0"/>
                <a:cs typeface="Arial" panose="020B0604020202020204" pitchFamily="34" charset="0"/>
              </a:rPr>
              <a:t>Potential restrictions </a:t>
            </a:r>
            <a:r>
              <a:rPr lang="en-US" sz="1400" dirty="0">
                <a:latin typeface="Arial" panose="020B0604020202020204" pitchFamily="34" charset="0"/>
                <a:cs typeface="Arial" panose="020B0604020202020204" pitchFamily="34" charset="0"/>
              </a:rPr>
              <a:t>on rate setting </a:t>
            </a:r>
            <a:r>
              <a:rPr lang="en-US" sz="1400" dirty="0" smtClean="0">
                <a:latin typeface="Arial" panose="020B0604020202020204" pitchFamily="34" charset="0"/>
                <a:cs typeface="Arial" panose="020B0604020202020204" pitchFamily="34" charset="0"/>
              </a:rPr>
              <a:t>autonomy</a:t>
            </a:r>
          </a:p>
          <a:p>
            <a:pPr lvl="2">
              <a:buFont typeface="Aharoni" panose="02010803020104030203" pitchFamily="2" charset="-79"/>
              <a:buChar char="–"/>
            </a:pPr>
            <a:r>
              <a:rPr lang="en-US" sz="1400" dirty="0">
                <a:latin typeface="Arial" panose="020B0604020202020204" pitchFamily="34" charset="0"/>
                <a:cs typeface="Arial" panose="020B0604020202020204" pitchFamily="34" charset="0"/>
              </a:rPr>
              <a:t>Potential sale of the Authority</a:t>
            </a:r>
          </a:p>
          <a:p>
            <a:pPr marL="914400" lvl="2" indent="0">
              <a:buNone/>
            </a:pPr>
            <a:endParaRPr lang="en-US" sz="1600" dirty="0">
              <a:latin typeface="Arial" panose="020B0604020202020204" pitchFamily="34" charset="0"/>
              <a:cs typeface="Arial" panose="020B0604020202020204" pitchFamily="34" charset="0"/>
            </a:endParaRPr>
          </a:p>
          <a:p>
            <a:pPr marL="0" indent="0">
              <a:buNone/>
            </a:pPr>
            <a:endParaRPr lang="en-US" sz="40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6" name="Rectangle 15"/>
          <p:cNvSpPr txBox="1">
            <a:spLocks noChangeArrowheads="1"/>
          </p:cNvSpPr>
          <p:nvPr>
            <p:custDataLst>
              <p:tags r:id="rId1"/>
            </p:custDataLst>
          </p:nvPr>
        </p:nvSpPr>
        <p:spPr bwMode="auto">
          <a:xfrm>
            <a:off x="190363" y="42770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lvl1pPr algn="l" rtl="0" eaLnBrk="0" fontAlgn="base" hangingPunct="0">
              <a:spcBef>
                <a:spcPct val="0"/>
              </a:spcBef>
              <a:spcAft>
                <a:spcPct val="0"/>
              </a:spcAft>
              <a:defRPr sz="4000" b="1">
                <a:solidFill>
                  <a:srgbClr val="066332"/>
                </a:solidFill>
                <a:latin typeface="Garamond"/>
                <a:ea typeface="Geneva" charset="-128"/>
                <a:cs typeface="Garamond"/>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092" algn="l" rtl="0" eaLnBrk="1" fontAlgn="base" hangingPunct="1">
              <a:spcBef>
                <a:spcPct val="0"/>
              </a:spcBef>
              <a:spcAft>
                <a:spcPct val="0"/>
              </a:spcAft>
              <a:defRPr sz="4000" b="1">
                <a:solidFill>
                  <a:schemeClr val="tx1"/>
                </a:solidFill>
                <a:latin typeface="Adobe Garamond Pro" charset="0"/>
              </a:defRPr>
            </a:lvl6pPr>
            <a:lvl7pPr marL="914186" algn="l" rtl="0" eaLnBrk="1" fontAlgn="base" hangingPunct="1">
              <a:spcBef>
                <a:spcPct val="0"/>
              </a:spcBef>
              <a:spcAft>
                <a:spcPct val="0"/>
              </a:spcAft>
              <a:defRPr sz="4000" b="1">
                <a:solidFill>
                  <a:schemeClr val="tx1"/>
                </a:solidFill>
                <a:latin typeface="Adobe Garamond Pro" charset="0"/>
              </a:defRPr>
            </a:lvl7pPr>
            <a:lvl8pPr marL="1371279" algn="l" rtl="0" eaLnBrk="1" fontAlgn="base" hangingPunct="1">
              <a:spcBef>
                <a:spcPct val="0"/>
              </a:spcBef>
              <a:spcAft>
                <a:spcPct val="0"/>
              </a:spcAft>
              <a:defRPr sz="4000" b="1">
                <a:solidFill>
                  <a:schemeClr val="tx1"/>
                </a:solidFill>
                <a:latin typeface="Adobe Garamond Pro" charset="0"/>
              </a:defRPr>
            </a:lvl8pPr>
            <a:lvl9pPr marL="1828373" algn="l" rtl="0" eaLnBrk="1" fontAlgn="base" hangingPunct="1">
              <a:spcBef>
                <a:spcPct val="0"/>
              </a:spcBef>
              <a:spcAft>
                <a:spcPct val="0"/>
              </a:spcAft>
              <a:defRPr sz="4000" b="1">
                <a:solidFill>
                  <a:schemeClr val="tx1"/>
                </a:solidFill>
                <a:latin typeface="Adobe Garamond Pro" charset="0"/>
              </a:defRPr>
            </a:lvl9pPr>
          </a:lstStyle>
          <a:p>
            <a:r>
              <a:rPr lang="en-US" sz="2400" kern="0" dirty="0" smtClean="0">
                <a:latin typeface="Arial" panose="020B0604020202020204" pitchFamily="34" charset="0"/>
                <a:cs typeface="Arial" panose="020B0604020202020204" pitchFamily="34" charset="0"/>
              </a:rPr>
              <a:t>Credit Rating Agency </a:t>
            </a:r>
            <a:endParaRPr lang="en-US" sz="2400" kern="0" dirty="0">
              <a:latin typeface="Arial" panose="020B0604020202020204" pitchFamily="34" charset="0"/>
              <a:cs typeface="Arial" panose="020B0604020202020204" pitchFamily="34" charset="0"/>
            </a:endParaRPr>
          </a:p>
          <a:p>
            <a:r>
              <a:rPr lang="en-US" sz="2400" kern="0" dirty="0" smtClean="0">
                <a:latin typeface="Arial" panose="020B0604020202020204" pitchFamily="34" charset="0"/>
                <a:cs typeface="Arial" panose="020B0604020202020204" pitchFamily="34" charset="0"/>
              </a:rPr>
              <a:t>Strengths &amp; Challenges</a:t>
            </a:r>
          </a:p>
        </p:txBody>
      </p:sp>
      <p:sp>
        <p:nvSpPr>
          <p:cNvPr id="7" name="Slide Number Placeholder 33"/>
          <p:cNvSpPr>
            <a:spLocks noGrp="1"/>
          </p:cNvSpPr>
          <p:nvPr>
            <p:ph type="sldNum" sz="quarter" idx="12"/>
          </p:nvPr>
        </p:nvSpPr>
        <p:spPr>
          <a:xfrm>
            <a:off x="6837218" y="6502019"/>
            <a:ext cx="2133600" cy="365125"/>
          </a:xfrm>
        </p:spPr>
        <p:txBody>
          <a:bodyPr/>
          <a:lstStyle/>
          <a:p>
            <a:pPr>
              <a:defRPr/>
            </a:pPr>
            <a:endParaRPr lang="en-US" dirty="0" smtClean="0"/>
          </a:p>
          <a:p>
            <a:pPr>
              <a:defRPr/>
            </a:pPr>
            <a:fld id="{AE584412-7F4F-4709-8555-B5D2E36C3DD3}" type="slidenum">
              <a:rPr lang="en-US">
                <a:solidFill>
                  <a:schemeClr val="accent1">
                    <a:lumMod val="50000"/>
                  </a:schemeClr>
                </a:solidFill>
              </a:rPr>
              <a:pPr>
                <a:defRPr/>
              </a:pPr>
              <a:t>35</a:t>
            </a:fld>
            <a:endParaRPr lang="en-US" dirty="0">
              <a:solidFill>
                <a:schemeClr val="accent1">
                  <a:lumMod val="50000"/>
                </a:schemeClr>
              </a:solidFill>
            </a:endParaRPr>
          </a:p>
        </p:txBody>
      </p:sp>
    </p:spTree>
    <p:extLst>
      <p:ext uri="{BB962C8B-B14F-4D97-AF65-F5344CB8AC3E}">
        <p14:creationId xmlns:p14="http://schemas.microsoft.com/office/powerpoint/2010/main" val="194857565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6000" b="1" dirty="0" smtClean="0">
              <a:solidFill>
                <a:srgbClr val="066332"/>
              </a:solidFill>
              <a:latin typeface="Arial" panose="020B0604020202020204" pitchFamily="34" charset="0"/>
              <a:cs typeface="Arial" panose="020B0604020202020204" pitchFamily="34" charset="0"/>
            </a:endParaRPr>
          </a:p>
          <a:p>
            <a:pPr marL="0" indent="0" algn="ctr">
              <a:buNone/>
            </a:pPr>
            <a:r>
              <a:rPr lang="en-US" sz="4800" b="1" dirty="0" smtClean="0">
                <a:solidFill>
                  <a:srgbClr val="066332"/>
                </a:solidFill>
                <a:latin typeface="Arial" panose="020B0604020202020204" pitchFamily="34" charset="0"/>
                <a:cs typeface="Arial" panose="020B0604020202020204" pitchFamily="34" charset="0"/>
              </a:rPr>
              <a:t>Cost Components</a:t>
            </a:r>
            <a:endParaRPr lang="en-US" sz="4800" b="1" dirty="0">
              <a:solidFill>
                <a:srgbClr val="066332"/>
              </a:solidFill>
              <a:latin typeface="Arial" panose="020B0604020202020204" pitchFamily="34" charset="0"/>
              <a:cs typeface="Arial" panose="020B0604020202020204" pitchFamily="34" charset="0"/>
            </a:endParaRPr>
          </a:p>
          <a:p>
            <a:endParaRPr lang="en-US" dirty="0"/>
          </a:p>
        </p:txBody>
      </p:sp>
      <p:sp>
        <p:nvSpPr>
          <p:cNvPr id="4" name="Slide Number Placeholder 33"/>
          <p:cNvSpPr>
            <a:spLocks noGrp="1"/>
          </p:cNvSpPr>
          <p:nvPr>
            <p:ph type="sldNum" sz="quarter" idx="12"/>
          </p:nvPr>
        </p:nvSpPr>
        <p:spPr>
          <a:xfrm>
            <a:off x="6837218" y="6502019"/>
            <a:ext cx="2133600" cy="365125"/>
          </a:xfrm>
        </p:spPr>
        <p:txBody>
          <a:bodyPr/>
          <a:lstStyle/>
          <a:p>
            <a:pPr>
              <a:defRPr/>
            </a:pPr>
            <a:endParaRPr lang="en-US" dirty="0" smtClean="0"/>
          </a:p>
          <a:p>
            <a:pPr>
              <a:defRPr/>
            </a:pPr>
            <a:fld id="{AE584412-7F4F-4709-8555-B5D2E36C3DD3}" type="slidenum">
              <a:rPr lang="en-US">
                <a:solidFill>
                  <a:schemeClr val="accent1">
                    <a:lumMod val="50000"/>
                  </a:schemeClr>
                </a:solidFill>
              </a:rPr>
              <a:pPr>
                <a:defRPr/>
              </a:pPr>
              <a:t>36</a:t>
            </a:fld>
            <a:endParaRPr lang="en-US" dirty="0">
              <a:solidFill>
                <a:schemeClr val="accent1">
                  <a:lumMod val="50000"/>
                </a:schemeClr>
              </a:solidFill>
            </a:endParaRPr>
          </a:p>
        </p:txBody>
      </p:sp>
    </p:spTree>
    <p:extLst>
      <p:ext uri="{BB962C8B-B14F-4D97-AF65-F5344CB8AC3E}">
        <p14:creationId xmlns:p14="http://schemas.microsoft.com/office/powerpoint/2010/main" val="400992957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6"/>
          <p:cNvSpPr>
            <a:spLocks noChangeArrowheads="1"/>
          </p:cNvSpPr>
          <p:nvPr/>
        </p:nvSpPr>
        <p:spPr bwMode="auto">
          <a:xfrm>
            <a:off x="247139" y="1918814"/>
            <a:ext cx="4312161" cy="2651760"/>
          </a:xfrm>
          <a:prstGeom prst="rect">
            <a:avLst/>
          </a:prstGeom>
          <a:ln>
            <a:solidFill>
              <a:srgbClr val="000000"/>
            </a:solidFill>
            <a:headEnd/>
            <a:tailEnd/>
          </a:ln>
          <a:extLst/>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Char char="•"/>
              <a:defRPr sz="3200">
                <a:solidFill>
                  <a:srgbClr val="000000"/>
                </a:solidFill>
                <a:latin typeface="Helvetica" charset="0"/>
                <a:ea typeface="Geneva" charset="0"/>
                <a:cs typeface="Geneva" charset="0"/>
              </a:defRPr>
            </a:lvl1pPr>
            <a:lvl2pPr marL="742950" indent="-285750">
              <a:spcBef>
                <a:spcPct val="20000"/>
              </a:spcBef>
              <a:buChar char="–"/>
              <a:defRPr sz="2800">
                <a:solidFill>
                  <a:srgbClr val="000000"/>
                </a:solidFill>
                <a:latin typeface="Helvetica" charset="0"/>
                <a:ea typeface="Geneva" charset="0"/>
                <a:cs typeface="Geneva" charset="0"/>
              </a:defRPr>
            </a:lvl2pPr>
            <a:lvl3pPr marL="1143000" indent="-228600">
              <a:spcBef>
                <a:spcPct val="20000"/>
              </a:spcBef>
              <a:buChar char="•"/>
              <a:defRPr sz="2400">
                <a:solidFill>
                  <a:srgbClr val="000000"/>
                </a:solidFill>
                <a:latin typeface="Helvetica" charset="0"/>
                <a:ea typeface="ＭＳ Ｐゴシック" pitchFamily="34" charset="-128"/>
              </a:defRPr>
            </a:lvl3pPr>
            <a:lvl4pPr marL="1600200" indent="-228600">
              <a:spcBef>
                <a:spcPct val="20000"/>
              </a:spcBef>
              <a:buChar char="–"/>
              <a:defRPr sz="2000">
                <a:solidFill>
                  <a:srgbClr val="000000"/>
                </a:solidFill>
                <a:latin typeface="Helvetica" charset="0"/>
                <a:ea typeface="ＭＳ Ｐゴシック" pitchFamily="34" charset="-128"/>
              </a:defRPr>
            </a:lvl4pPr>
            <a:lvl5pPr marL="2057400" indent="-228600">
              <a:spcBef>
                <a:spcPct val="20000"/>
              </a:spcBef>
              <a:buChar char="»"/>
              <a:defRPr sz="2000">
                <a:solidFill>
                  <a:srgbClr val="000000"/>
                </a:solidFill>
                <a:latin typeface="Helvetica" charset="0"/>
                <a:ea typeface="ＭＳ Ｐゴシック" pitchFamily="34" charset="-128"/>
              </a:defRPr>
            </a:lvl5pPr>
            <a:lvl6pPr marL="2514600" indent="-228600" eaLnBrk="0" fontAlgn="base" hangingPunct="0">
              <a:spcBef>
                <a:spcPct val="20000"/>
              </a:spcBef>
              <a:spcAft>
                <a:spcPct val="0"/>
              </a:spcAft>
              <a:buChar char="»"/>
              <a:defRPr sz="2000">
                <a:solidFill>
                  <a:srgbClr val="000000"/>
                </a:solidFill>
                <a:latin typeface="Helvetica" charset="0"/>
                <a:ea typeface="ＭＳ Ｐゴシック" pitchFamily="34" charset="-128"/>
              </a:defRPr>
            </a:lvl6pPr>
            <a:lvl7pPr marL="2971800" indent="-228600" eaLnBrk="0" fontAlgn="base" hangingPunct="0">
              <a:spcBef>
                <a:spcPct val="20000"/>
              </a:spcBef>
              <a:spcAft>
                <a:spcPct val="0"/>
              </a:spcAft>
              <a:buChar char="»"/>
              <a:defRPr sz="2000">
                <a:solidFill>
                  <a:srgbClr val="000000"/>
                </a:solidFill>
                <a:latin typeface="Helvetica" charset="0"/>
                <a:ea typeface="ＭＳ Ｐゴシック" pitchFamily="34" charset="-128"/>
              </a:defRPr>
            </a:lvl7pPr>
            <a:lvl8pPr marL="3429000" indent="-228600" eaLnBrk="0" fontAlgn="base" hangingPunct="0">
              <a:spcBef>
                <a:spcPct val="20000"/>
              </a:spcBef>
              <a:spcAft>
                <a:spcPct val="0"/>
              </a:spcAft>
              <a:buChar char="»"/>
              <a:defRPr sz="2000">
                <a:solidFill>
                  <a:srgbClr val="000000"/>
                </a:solidFill>
                <a:latin typeface="Helvetica" charset="0"/>
                <a:ea typeface="ＭＳ Ｐゴシック" pitchFamily="34" charset="-128"/>
              </a:defRPr>
            </a:lvl8pPr>
            <a:lvl9pPr marL="3886200" indent="-228600" eaLnBrk="0" fontAlgn="base" hangingPunct="0">
              <a:spcBef>
                <a:spcPct val="20000"/>
              </a:spcBef>
              <a:spcAft>
                <a:spcPct val="0"/>
              </a:spcAft>
              <a:buChar char="»"/>
              <a:defRPr sz="2000">
                <a:solidFill>
                  <a:srgbClr val="000000"/>
                </a:solidFill>
                <a:latin typeface="Helvetica"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000" b="1" i="0" u="none" strike="noStrike" kern="1200" cap="none" spc="0" normalizeH="0" baseline="0" noProof="0">
              <a:ln>
                <a:noFill/>
              </a:ln>
              <a:solidFill>
                <a:srgbClr val="FFFFFF"/>
              </a:solidFill>
              <a:effectLst/>
              <a:uLnTx/>
              <a:uFillTx/>
              <a:latin typeface="Arial" charset="0"/>
              <a:ea typeface="ＭＳ Ｐゴシック" pitchFamily="34" charset="-128"/>
            </a:endParaRPr>
          </a:p>
        </p:txBody>
      </p:sp>
      <p:sp>
        <p:nvSpPr>
          <p:cNvPr id="35" name="Rectangle 15"/>
          <p:cNvSpPr txBox="1">
            <a:spLocks noChangeArrowheads="1"/>
          </p:cNvSpPr>
          <p:nvPr>
            <p:custDataLst>
              <p:tags r:id="rId1"/>
            </p:custDataLst>
          </p:nvPr>
        </p:nvSpPr>
        <p:spPr bwMode="auto">
          <a:xfrm>
            <a:off x="192108" y="42770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defPPr>
              <a:defRPr lang="en-US"/>
            </a:defPPr>
            <a:lvl1pPr>
              <a:spcBef>
                <a:spcPct val="0"/>
              </a:spcBef>
              <a:defRPr sz="2000">
                <a:solidFill>
                  <a:srgbClr val="066332"/>
                </a:solidFill>
                <a:latin typeface="+mj-lt"/>
                <a:ea typeface="Geneva" charset="-128"/>
                <a:cs typeface="Arial" panose="020B0604020202020204" pitchFamily="34" charset="0"/>
              </a:defRPr>
            </a:lvl1pPr>
            <a:lvl2pPr>
              <a:spcBef>
                <a:spcPct val="0"/>
              </a:spcBef>
              <a:defRPr sz="4000">
                <a:solidFill>
                  <a:srgbClr val="066332"/>
                </a:solidFill>
                <a:latin typeface="Adobe Garamond Pro" charset="0"/>
                <a:ea typeface="Geneva" charset="-128"/>
                <a:cs typeface="Geneva" charset="-128"/>
              </a:defRPr>
            </a:lvl2pPr>
            <a:lvl3pPr>
              <a:spcBef>
                <a:spcPct val="0"/>
              </a:spcBef>
              <a:defRPr sz="4000">
                <a:solidFill>
                  <a:srgbClr val="066332"/>
                </a:solidFill>
                <a:latin typeface="Adobe Garamond Pro" charset="0"/>
                <a:ea typeface="Geneva" charset="-128"/>
                <a:cs typeface="Geneva" charset="-128"/>
              </a:defRPr>
            </a:lvl3pPr>
            <a:lvl4pPr>
              <a:spcBef>
                <a:spcPct val="0"/>
              </a:spcBef>
              <a:defRPr sz="4000">
                <a:solidFill>
                  <a:srgbClr val="066332"/>
                </a:solidFill>
                <a:latin typeface="Adobe Garamond Pro" charset="0"/>
                <a:ea typeface="Geneva" charset="-128"/>
                <a:cs typeface="Geneva" charset="-128"/>
              </a:defRPr>
            </a:lvl4pPr>
            <a:lvl5pPr>
              <a:spcBef>
                <a:spcPct val="0"/>
              </a:spcBef>
              <a:defRPr sz="4000">
                <a:solidFill>
                  <a:srgbClr val="066332"/>
                </a:solidFill>
                <a:latin typeface="Adobe Garamond Pro" charset="0"/>
                <a:ea typeface="Geneva" charset="-128"/>
                <a:cs typeface="Geneva" charset="-128"/>
              </a:defRPr>
            </a:lvl5pPr>
            <a:lvl6pPr marL="457092" fontAlgn="base">
              <a:spcBef>
                <a:spcPct val="0"/>
              </a:spcBef>
              <a:spcAft>
                <a:spcPct val="0"/>
              </a:spcAft>
              <a:defRPr sz="4000">
                <a:latin typeface="Adobe Garamond Pro" charset="0"/>
              </a:defRPr>
            </a:lvl6pPr>
            <a:lvl7pPr marL="914186" fontAlgn="base">
              <a:spcBef>
                <a:spcPct val="0"/>
              </a:spcBef>
              <a:spcAft>
                <a:spcPct val="0"/>
              </a:spcAft>
              <a:defRPr sz="4000">
                <a:latin typeface="Adobe Garamond Pro" charset="0"/>
              </a:defRPr>
            </a:lvl7pPr>
            <a:lvl8pPr marL="1371279" fontAlgn="base">
              <a:spcBef>
                <a:spcPct val="0"/>
              </a:spcBef>
              <a:spcAft>
                <a:spcPct val="0"/>
              </a:spcAft>
              <a:defRPr sz="4000">
                <a:latin typeface="Adobe Garamond Pro" charset="0"/>
              </a:defRPr>
            </a:lvl8pPr>
            <a:lvl9pPr marL="1828373" fontAlgn="base">
              <a:spcBef>
                <a:spcPct val="0"/>
              </a:spcBef>
              <a:spcAft>
                <a:spcPct val="0"/>
              </a:spcAft>
              <a:defRPr sz="4000">
                <a:latin typeface="Adobe Garamond Pro" charset="0"/>
              </a:defRPr>
            </a:lvl9pPr>
          </a:lstStyle>
          <a:p>
            <a:r>
              <a:rPr lang="en-US" dirty="0"/>
              <a:t>Santee Cooper Electric System:</a:t>
            </a:r>
          </a:p>
          <a:p>
            <a:r>
              <a:rPr lang="en-US" dirty="0"/>
              <a:t>Overview of Cost Components</a:t>
            </a:r>
          </a:p>
        </p:txBody>
      </p:sp>
      <p:sp>
        <p:nvSpPr>
          <p:cNvPr id="5" name="TextBox 4"/>
          <p:cNvSpPr txBox="1"/>
          <p:nvPr/>
        </p:nvSpPr>
        <p:spPr>
          <a:xfrm>
            <a:off x="239588" y="1772479"/>
            <a:ext cx="4520756" cy="3085460"/>
          </a:xfrm>
          <a:prstGeom prst="rect">
            <a:avLst/>
          </a:prstGeom>
          <a:noFill/>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400" b="0" i="0" u="sng"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0" u="sng"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COST </a:t>
            </a:r>
            <a:r>
              <a:rPr kumimoji="0" lang="en-US" sz="1400" b="0" i="0" u="sng"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OF SERVICE REVENUE </a:t>
            </a:r>
            <a:r>
              <a:rPr kumimoji="0" lang="en-US" sz="1400" b="0" i="0" u="sng"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REQUIREMENTS</a:t>
            </a:r>
          </a:p>
          <a:p>
            <a:pPr marL="0" marR="0" lvl="0" indent="0" algn="l" defTabSz="914400" rtl="0" eaLnBrk="0" fontAlgn="base" latinLnBrk="0" hangingPunct="0">
              <a:lnSpc>
                <a:spcPct val="100000"/>
              </a:lnSpc>
              <a:spcBef>
                <a:spcPts val="30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Fuel &amp; Purchased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Power</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0" fontAlgn="base" latinLnBrk="0" hangingPunct="0">
              <a:lnSpc>
                <a:spcPct val="100000"/>
              </a:lnSpc>
              <a:spcBef>
                <a:spcPts val="3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 Non-Fuel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O&amp;M</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0" fontAlgn="base" latinLnBrk="0" hangingPunct="0">
              <a:lnSpc>
                <a:spcPct val="100000"/>
              </a:lnSpc>
              <a:spcBef>
                <a:spcPts val="3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 Debt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Service</a:t>
            </a:r>
          </a:p>
          <a:p>
            <a:pPr marL="0" marR="0" lvl="0" indent="0" algn="l" defTabSz="914400" rtl="0" eaLnBrk="0" fontAlgn="base" latinLnBrk="0" hangingPunct="0">
              <a:lnSpc>
                <a:spcPct val="100000"/>
              </a:lnSpc>
              <a:spcBef>
                <a:spcPts val="30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Payment to State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&amp; Sums in Lieu</a:t>
            </a:r>
            <a:r>
              <a:rPr kumimoji="0" lang="en-US" sz="1400" b="0" i="0" u="none" strike="noStrike" kern="1200" cap="none" spc="0" normalizeH="0" noProof="0" dirty="0" smtClean="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(PTS,</a:t>
            </a:r>
            <a:r>
              <a:rPr kumimoji="0" lang="en-US" sz="1400" b="0" i="0" u="none" strike="noStrike" kern="1200" cap="none" spc="0" normalizeH="0" noProof="0" dirty="0" smtClean="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 </a:t>
            </a:r>
            <a:r>
              <a:rPr kumimoji="0" lang="en-US" sz="1400" b="0" i="0" u="none" strike="noStrike" kern="1200" cap="none" spc="0" normalizeH="0" noProof="0" dirty="0" err="1" smtClean="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SIL</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 </a:t>
            </a:r>
          </a:p>
          <a:p>
            <a:pPr marL="0" marR="0" lvl="0" indent="0" algn="l" defTabSz="914400" rtl="0" eaLnBrk="0" fontAlgn="base" latinLnBrk="0" hangingPunct="0">
              <a:lnSpc>
                <a:spcPct val="100000"/>
              </a:lnSpc>
              <a:spcBef>
                <a:spcPts val="30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Working Capital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(WC)</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   Subtotal</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Capital Improvement Fund (CIF)</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   </a:t>
            </a:r>
            <a:endPar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Total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Revenue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Requirement (“Cost”)</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p:txBody>
      </p:sp>
      <p:cxnSp>
        <p:nvCxnSpPr>
          <p:cNvPr id="7" name="Straight Connector 9"/>
          <p:cNvCxnSpPr>
            <a:cxnSpLocks noChangeShapeType="1"/>
          </p:cNvCxnSpPr>
          <p:nvPr/>
        </p:nvCxnSpPr>
        <p:spPr bwMode="auto">
          <a:xfrm>
            <a:off x="447918" y="3819551"/>
            <a:ext cx="3830837" cy="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sp>
        <p:nvSpPr>
          <p:cNvPr id="13" name="Text Box 4"/>
          <p:cNvSpPr txBox="1">
            <a:spLocks noChangeArrowheads="1"/>
          </p:cNvSpPr>
          <p:nvPr>
            <p:custDataLst>
              <p:tags r:id="rId2"/>
            </p:custDataLst>
          </p:nvPr>
        </p:nvSpPr>
        <p:spPr bwMode="auto">
          <a:xfrm>
            <a:off x="215900" y="1155700"/>
            <a:ext cx="8686800" cy="502920"/>
          </a:xfrm>
          <a:prstGeom prst="rect">
            <a:avLst/>
          </a:prstGeom>
          <a:solidFill>
            <a:srgbClr val="F7E8AA"/>
          </a:solidFill>
          <a:ln w="9525">
            <a:noFill/>
            <a:miter lim="800000"/>
            <a:headEnd/>
            <a:tailEnd/>
          </a:ln>
          <a:effectLst/>
        </p:spPr>
        <p:txBody>
          <a:bodyPr lIns="0" tIns="0" rIns="100584" bIns="18288" anchor="ctr"/>
          <a:lstStyle/>
          <a:p>
            <a:pPr algn="ctr">
              <a:spcBef>
                <a:spcPts val="0"/>
              </a:spcBef>
              <a:defRPr/>
            </a:pPr>
            <a:r>
              <a:rPr lang="en-GB" sz="1600" dirty="0" smtClean="0">
                <a:solidFill>
                  <a:srgbClr val="000000"/>
                </a:solidFill>
                <a:ea typeface="ＭＳ Ｐゴシック" pitchFamily="34" charset="-128"/>
              </a:rPr>
              <a:t>Fuel and Purchased Power account for ~42% of Santee Cooper’s costs</a:t>
            </a:r>
          </a:p>
        </p:txBody>
      </p:sp>
      <p:sp>
        <p:nvSpPr>
          <p:cNvPr id="2" name="TextBox 1"/>
          <p:cNvSpPr txBox="1"/>
          <p:nvPr/>
        </p:nvSpPr>
        <p:spPr>
          <a:xfrm>
            <a:off x="247139" y="4953293"/>
            <a:ext cx="4288369" cy="892552"/>
          </a:xfrm>
          <a:prstGeom prst="rect">
            <a:avLst/>
          </a:prstGeom>
          <a:ln>
            <a:solidFill>
              <a:srgbClr val="00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u="sng" dirty="0" smtClean="0">
                <a:solidFill>
                  <a:srgbClr val="000000"/>
                </a:solidFill>
              </a:rPr>
              <a:t>2018 Total Revenue Requirement </a:t>
            </a:r>
          </a:p>
          <a:p>
            <a:pPr algn="ctr">
              <a:spcBef>
                <a:spcPts val="0"/>
              </a:spcBef>
            </a:pPr>
            <a:r>
              <a:rPr lang="en-US" sz="1100" b="0" dirty="0" smtClean="0">
                <a:solidFill>
                  <a:srgbClr val="000000"/>
                </a:solidFill>
              </a:rPr>
              <a:t>(millions)</a:t>
            </a:r>
            <a:endParaRPr lang="en-US" sz="1100" b="0" baseline="30000" dirty="0" smtClean="0">
              <a:solidFill>
                <a:srgbClr val="000000"/>
              </a:solidFill>
            </a:endParaRPr>
          </a:p>
          <a:p>
            <a:pPr algn="ctr"/>
            <a:r>
              <a:rPr lang="en-US" sz="1600" b="0" dirty="0" smtClean="0">
                <a:solidFill>
                  <a:srgbClr val="000000"/>
                </a:solidFill>
              </a:rPr>
              <a:t>$1,723</a:t>
            </a:r>
          </a:p>
        </p:txBody>
      </p:sp>
      <p:graphicFrame>
        <p:nvGraphicFramePr>
          <p:cNvPr id="10" name="Chart 9"/>
          <p:cNvGraphicFramePr>
            <a:graphicFrameLocks/>
          </p:cNvGraphicFramePr>
          <p:nvPr>
            <p:extLst>
              <p:ext uri="{D42A27DB-BD31-4B8C-83A1-F6EECF244321}">
                <p14:modId xmlns:p14="http://schemas.microsoft.com/office/powerpoint/2010/main" val="128359809"/>
              </p:ext>
            </p:extLst>
          </p:nvPr>
        </p:nvGraphicFramePr>
        <p:xfrm>
          <a:off x="4355967" y="1624627"/>
          <a:ext cx="4933948" cy="4838700"/>
        </p:xfrm>
        <a:graphic>
          <a:graphicData uri="http://schemas.openxmlformats.org/drawingml/2006/chart">
            <c:chart xmlns:c="http://schemas.openxmlformats.org/drawingml/2006/chart" xmlns:r="http://schemas.openxmlformats.org/officeDocument/2006/relationships" r:id="rId5"/>
          </a:graphicData>
        </a:graphic>
      </p:graphicFrame>
      <p:sp>
        <p:nvSpPr>
          <p:cNvPr id="11" name="Slide Number Placeholder 33"/>
          <p:cNvSpPr>
            <a:spLocks noGrp="1"/>
          </p:cNvSpPr>
          <p:nvPr>
            <p:ph type="sldNum" sz="quarter" idx="12"/>
          </p:nvPr>
        </p:nvSpPr>
        <p:spPr>
          <a:xfrm>
            <a:off x="6837218" y="6502019"/>
            <a:ext cx="2133600" cy="365125"/>
          </a:xfrm>
        </p:spPr>
        <p:txBody>
          <a:bodyPr/>
          <a:lstStyle/>
          <a:p>
            <a:pPr>
              <a:defRPr/>
            </a:pPr>
            <a:endParaRPr lang="en-US" dirty="0" smtClean="0"/>
          </a:p>
          <a:p>
            <a:pPr>
              <a:defRPr/>
            </a:pPr>
            <a:fld id="{AE584412-7F4F-4709-8555-B5D2E36C3DD3}" type="slidenum">
              <a:rPr lang="en-US">
                <a:solidFill>
                  <a:schemeClr val="accent1">
                    <a:lumMod val="50000"/>
                  </a:schemeClr>
                </a:solidFill>
              </a:rPr>
              <a:pPr>
                <a:defRPr/>
              </a:pPr>
              <a:t>37</a:t>
            </a:fld>
            <a:endParaRPr lang="en-US" dirty="0">
              <a:solidFill>
                <a:schemeClr val="accent1">
                  <a:lumMod val="50000"/>
                </a:schemeClr>
              </a:solidFill>
            </a:endParaRPr>
          </a:p>
        </p:txBody>
      </p:sp>
    </p:spTree>
    <p:extLst>
      <p:ext uri="{BB962C8B-B14F-4D97-AF65-F5344CB8AC3E}">
        <p14:creationId xmlns:p14="http://schemas.microsoft.com/office/powerpoint/2010/main" val="363689230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5"/>
          <p:cNvSpPr txBox="1">
            <a:spLocks noChangeArrowheads="1"/>
          </p:cNvSpPr>
          <p:nvPr>
            <p:custDataLst>
              <p:tags r:id="rId2"/>
            </p:custDataLst>
          </p:nvPr>
        </p:nvSpPr>
        <p:spPr bwMode="auto">
          <a:xfrm>
            <a:off x="227014" y="427704"/>
            <a:ext cx="8569514"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lvl1pPr>
              <a:spcBef>
                <a:spcPct val="0"/>
              </a:spcBef>
              <a:defRPr sz="2800">
                <a:solidFill>
                  <a:srgbClr val="066332"/>
                </a:solidFill>
                <a:latin typeface="+mj-lt"/>
                <a:ea typeface="Geneva" charset="-128"/>
                <a:cs typeface="Arial" panose="020B0604020202020204" pitchFamily="34" charset="0"/>
              </a:defRPr>
            </a:lvl1pPr>
            <a:lvl2pPr>
              <a:spcBef>
                <a:spcPct val="0"/>
              </a:spcBef>
              <a:defRPr sz="4000">
                <a:solidFill>
                  <a:srgbClr val="066332"/>
                </a:solidFill>
                <a:latin typeface="Adobe Garamond Pro" charset="0"/>
                <a:ea typeface="Geneva" charset="-128"/>
                <a:cs typeface="Geneva" charset="-128"/>
              </a:defRPr>
            </a:lvl2pPr>
            <a:lvl3pPr>
              <a:spcBef>
                <a:spcPct val="0"/>
              </a:spcBef>
              <a:defRPr sz="4000">
                <a:solidFill>
                  <a:srgbClr val="066332"/>
                </a:solidFill>
                <a:latin typeface="Adobe Garamond Pro" charset="0"/>
                <a:ea typeface="Geneva" charset="-128"/>
                <a:cs typeface="Geneva" charset="-128"/>
              </a:defRPr>
            </a:lvl3pPr>
            <a:lvl4pPr>
              <a:spcBef>
                <a:spcPct val="0"/>
              </a:spcBef>
              <a:defRPr sz="4000">
                <a:solidFill>
                  <a:srgbClr val="066332"/>
                </a:solidFill>
                <a:latin typeface="Adobe Garamond Pro" charset="0"/>
                <a:ea typeface="Geneva" charset="-128"/>
                <a:cs typeface="Geneva" charset="-128"/>
              </a:defRPr>
            </a:lvl4pPr>
            <a:lvl5pPr>
              <a:spcBef>
                <a:spcPct val="0"/>
              </a:spcBef>
              <a:defRPr sz="4000">
                <a:solidFill>
                  <a:srgbClr val="066332"/>
                </a:solidFill>
                <a:latin typeface="Adobe Garamond Pro" charset="0"/>
                <a:ea typeface="Geneva" charset="-128"/>
                <a:cs typeface="Geneva" charset="-128"/>
              </a:defRPr>
            </a:lvl5pPr>
            <a:lvl6pPr marL="457092" fontAlgn="base">
              <a:spcBef>
                <a:spcPct val="0"/>
              </a:spcBef>
              <a:spcAft>
                <a:spcPct val="0"/>
              </a:spcAft>
              <a:defRPr sz="4000">
                <a:latin typeface="Adobe Garamond Pro" charset="0"/>
              </a:defRPr>
            </a:lvl6pPr>
            <a:lvl7pPr marL="914186" fontAlgn="base">
              <a:spcBef>
                <a:spcPct val="0"/>
              </a:spcBef>
              <a:spcAft>
                <a:spcPct val="0"/>
              </a:spcAft>
              <a:defRPr sz="4000">
                <a:latin typeface="Adobe Garamond Pro" charset="0"/>
              </a:defRPr>
            </a:lvl7pPr>
            <a:lvl8pPr marL="1371279" fontAlgn="base">
              <a:spcBef>
                <a:spcPct val="0"/>
              </a:spcBef>
              <a:spcAft>
                <a:spcPct val="0"/>
              </a:spcAft>
              <a:defRPr sz="4000">
                <a:latin typeface="Adobe Garamond Pro" charset="0"/>
              </a:defRPr>
            </a:lvl8pPr>
            <a:lvl9pPr marL="1828373" fontAlgn="base">
              <a:spcBef>
                <a:spcPct val="0"/>
              </a:spcBef>
              <a:spcAft>
                <a:spcPct val="0"/>
              </a:spcAft>
              <a:defRPr sz="4000">
                <a:latin typeface="Adobe Garamond Pro" charset="0"/>
              </a:defRPr>
            </a:lvl9pPr>
          </a:lstStyle>
          <a:p>
            <a:r>
              <a:rPr lang="en-US" sz="2000" dirty="0" smtClean="0"/>
              <a:t>Projected Revenue Requirements (2018 Budget)</a:t>
            </a:r>
            <a:endParaRPr lang="en-US" sz="2000" dirty="0"/>
          </a:p>
        </p:txBody>
      </p:sp>
      <p:sp>
        <p:nvSpPr>
          <p:cNvPr id="14" name="Content Placeholder 2"/>
          <p:cNvSpPr txBox="1">
            <a:spLocks/>
          </p:cNvSpPr>
          <p:nvPr/>
        </p:nvSpPr>
        <p:spPr bwMode="auto">
          <a:xfrm>
            <a:off x="249808" y="1305031"/>
            <a:ext cx="8641779" cy="13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noAutofit/>
          </a:bodyPr>
          <a:lstStyle>
            <a:lvl1pPr marL="341313" indent="-341313"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1363" indent="-284163" algn="l" rtl="0" eaLnBrk="0" fontAlgn="base" hangingPunct="0">
              <a:spcBef>
                <a:spcPct val="20000"/>
              </a:spcBef>
              <a:spcAft>
                <a:spcPct val="0"/>
              </a:spcAft>
              <a:buChar char="–"/>
              <a:defRPr sz="2800">
                <a:solidFill>
                  <a:srgbClr val="000000"/>
                </a:solidFill>
                <a:latin typeface="+mn-lt"/>
                <a:ea typeface="Geneva" charset="-128"/>
                <a:cs typeface="Geneva" pitchFamily="-106" charset="0"/>
              </a:defRPr>
            </a:lvl2pPr>
            <a:lvl3pPr marL="1141413" indent="-227013" algn="l" rtl="0" eaLnBrk="0" fontAlgn="base" hangingPunct="0">
              <a:spcBef>
                <a:spcPct val="20000"/>
              </a:spcBef>
              <a:spcAft>
                <a:spcPct val="0"/>
              </a:spcAft>
              <a:buChar char="•"/>
              <a:defRPr sz="2400">
                <a:solidFill>
                  <a:srgbClr val="000000"/>
                </a:solidFill>
                <a:latin typeface="+mn-lt"/>
                <a:ea typeface="ＭＳ Ｐゴシック" charset="-128"/>
              </a:defRPr>
            </a:lvl3pPr>
            <a:lvl4pPr marL="1598613" indent="-227013" algn="l" rtl="0" eaLnBrk="0" fontAlgn="base" hangingPunct="0">
              <a:spcBef>
                <a:spcPct val="20000"/>
              </a:spcBef>
              <a:spcAft>
                <a:spcPct val="0"/>
              </a:spcAft>
              <a:buChar char="–"/>
              <a:defRPr sz="2000">
                <a:solidFill>
                  <a:srgbClr val="000000"/>
                </a:solidFill>
                <a:latin typeface="+mn-lt"/>
                <a:ea typeface="ＭＳ Ｐゴシック" charset="-128"/>
              </a:defRPr>
            </a:lvl4pPr>
            <a:lvl5pPr marL="2055813" indent="-227013" algn="l" rtl="0" eaLnBrk="0" fontAlgn="base" hangingPunct="0">
              <a:spcBef>
                <a:spcPct val="20000"/>
              </a:spcBef>
              <a:spcAft>
                <a:spcPct val="0"/>
              </a:spcAft>
              <a:buChar char="»"/>
              <a:defRPr sz="2000">
                <a:solidFill>
                  <a:srgbClr val="000000"/>
                </a:solidFill>
                <a:latin typeface="+mn-lt"/>
                <a:ea typeface="ＭＳ Ｐゴシック" charset="-128"/>
              </a:defRPr>
            </a:lvl5pPr>
            <a:lvl6pPr marL="2514012" indent="-228546" algn="l" rtl="0" eaLnBrk="1" fontAlgn="base" hangingPunct="1">
              <a:spcBef>
                <a:spcPct val="20000"/>
              </a:spcBef>
              <a:spcAft>
                <a:spcPct val="0"/>
              </a:spcAft>
              <a:buChar char="»"/>
              <a:defRPr sz="2000">
                <a:solidFill>
                  <a:schemeClr val="tx1"/>
                </a:solidFill>
                <a:latin typeface="+mn-lt"/>
                <a:ea typeface="Geneva" charset="-128"/>
              </a:defRPr>
            </a:lvl6pPr>
            <a:lvl7pPr marL="2971106" indent="-228546" algn="l" rtl="0" eaLnBrk="1" fontAlgn="base" hangingPunct="1">
              <a:spcBef>
                <a:spcPct val="20000"/>
              </a:spcBef>
              <a:spcAft>
                <a:spcPct val="0"/>
              </a:spcAft>
              <a:buChar char="»"/>
              <a:defRPr sz="2000">
                <a:solidFill>
                  <a:schemeClr val="tx1"/>
                </a:solidFill>
                <a:latin typeface="+mn-lt"/>
                <a:ea typeface="Geneva" charset="-128"/>
              </a:defRPr>
            </a:lvl7pPr>
            <a:lvl8pPr marL="3428198" indent="-228546" algn="l" rtl="0" eaLnBrk="1" fontAlgn="base" hangingPunct="1">
              <a:spcBef>
                <a:spcPct val="20000"/>
              </a:spcBef>
              <a:spcAft>
                <a:spcPct val="0"/>
              </a:spcAft>
              <a:buChar char="»"/>
              <a:defRPr sz="2000">
                <a:solidFill>
                  <a:schemeClr val="tx1"/>
                </a:solidFill>
                <a:latin typeface="+mn-lt"/>
                <a:ea typeface="Geneva" charset="-128"/>
              </a:defRPr>
            </a:lvl8pPr>
            <a:lvl9pPr marL="3885292" indent="-228546" algn="l" rtl="0" eaLnBrk="1" fontAlgn="base" hangingPunct="1">
              <a:spcBef>
                <a:spcPct val="20000"/>
              </a:spcBef>
              <a:spcAft>
                <a:spcPct val="0"/>
              </a:spcAft>
              <a:buChar char="»"/>
              <a:defRPr sz="2000">
                <a:solidFill>
                  <a:schemeClr val="tx1"/>
                </a:solidFill>
                <a:latin typeface="+mn-lt"/>
                <a:ea typeface="Geneva" charset="-128"/>
              </a:defRPr>
            </a:lvl9pPr>
          </a:lstStyle>
          <a:p>
            <a:pPr algn="just">
              <a:buFont typeface="Wingdings" pitchFamily="2" charset="2"/>
              <a:buChar char="Ø"/>
            </a:pPr>
            <a:r>
              <a:rPr lang="en-US" sz="1400" b="0" dirty="0" smtClean="0">
                <a:latin typeface="Arial" pitchFamily="34" charset="0"/>
                <a:cs typeface="Arial" pitchFamily="34" charset="0"/>
              </a:rPr>
              <a:t>Combination of Non-Fuel O&amp;M and capital reductions lowered annual costs by ~$40 million on average </a:t>
            </a:r>
            <a:r>
              <a:rPr lang="en-US" sz="1400" b="0" dirty="0">
                <a:latin typeface="Arial" pitchFamily="34" charset="0"/>
                <a:cs typeface="Arial" pitchFamily="34" charset="0"/>
              </a:rPr>
              <a:t>from 2018-2020 compared to prior </a:t>
            </a:r>
            <a:r>
              <a:rPr lang="en-US" sz="1400" b="0" dirty="0" smtClean="0">
                <a:latin typeface="Arial" pitchFamily="34" charset="0"/>
                <a:cs typeface="Arial" pitchFamily="34" charset="0"/>
              </a:rPr>
              <a:t>projections</a:t>
            </a:r>
          </a:p>
          <a:p>
            <a:pPr algn="just">
              <a:buFont typeface="Wingdings" pitchFamily="2" charset="2"/>
              <a:buChar char="Ø"/>
            </a:pPr>
            <a:endParaRPr lang="en-US" sz="1000" b="0" dirty="0" smtClean="0">
              <a:latin typeface="Arial" pitchFamily="34" charset="0"/>
              <a:cs typeface="Arial" pitchFamily="34" charset="0"/>
            </a:endParaRPr>
          </a:p>
          <a:p>
            <a:pPr algn="just">
              <a:buFont typeface="Wingdings" pitchFamily="2" charset="2"/>
              <a:buChar char="Ø"/>
            </a:pPr>
            <a:r>
              <a:rPr lang="en-US" sz="1400" b="0" dirty="0" smtClean="0">
                <a:latin typeface="Arial" pitchFamily="34" charset="0"/>
                <a:cs typeface="Arial" pitchFamily="34" charset="0"/>
              </a:rPr>
              <a:t>Cost reduction in combination with debt defeasance funded with Toshiba settlement funds enabled Santee Cooper to avoid rate increases in 2018 and 2019</a:t>
            </a:r>
            <a:endParaRPr lang="en-US" sz="1400" b="0" dirty="0">
              <a:latin typeface="Arial" pitchFamily="34" charset="0"/>
              <a:cs typeface="Arial" pitchFamily="34" charset="0"/>
            </a:endParaRPr>
          </a:p>
        </p:txBody>
      </p:sp>
      <p:sp>
        <p:nvSpPr>
          <p:cNvPr id="8" name="Rectangle 7"/>
          <p:cNvSpPr/>
          <p:nvPr/>
        </p:nvSpPr>
        <p:spPr>
          <a:xfrm>
            <a:off x="170816" y="6386900"/>
            <a:ext cx="6218414" cy="492443"/>
          </a:xfrm>
          <a:prstGeom prst="rect">
            <a:avLst/>
          </a:prstGeom>
        </p:spPr>
        <p:txBody>
          <a:bodyPr wrap="square">
            <a:spAutoFit/>
          </a:bodyPr>
          <a:lstStyle/>
          <a:p>
            <a:pPr>
              <a:spcBef>
                <a:spcPts val="0"/>
              </a:spcBef>
              <a:tabLst>
                <a:tab pos="400050" algn="l"/>
              </a:tabLst>
            </a:pPr>
            <a:r>
              <a:rPr lang="en-US" b="0" i="1" dirty="0" smtClean="0">
                <a:solidFill>
                  <a:srgbClr val="808080">
                    <a:lumMod val="50000"/>
                  </a:srgbClr>
                </a:solidFill>
                <a:latin typeface="Arial" panose="020B0604020202020204" pitchFamily="34" charset="0"/>
                <a:cs typeface="Arial" panose="020B0604020202020204" pitchFamily="34" charset="0"/>
              </a:rPr>
              <a:t>__________</a:t>
            </a:r>
          </a:p>
          <a:p>
            <a:pPr marL="228600" indent="-228600">
              <a:spcBef>
                <a:spcPts val="0"/>
              </a:spcBef>
              <a:buFont typeface="+mj-lt"/>
              <a:buAutoNum type="arabicPeriod"/>
              <a:tabLst>
                <a:tab pos="400050" algn="l"/>
              </a:tabLst>
            </a:pPr>
            <a:r>
              <a:rPr lang="en-US" sz="800" b="0" i="1" dirty="0" smtClean="0">
                <a:solidFill>
                  <a:srgbClr val="000000"/>
                </a:solidFill>
                <a:latin typeface="Arial" panose="020B0604020202020204" pitchFamily="34" charset="0"/>
                <a:cs typeface="Arial" panose="020B0604020202020204" pitchFamily="34" charset="0"/>
              </a:rPr>
              <a:t>Chart values shown in millions of dollars.</a:t>
            </a:r>
          </a:p>
          <a:p>
            <a:pPr marL="228600" indent="-228600">
              <a:spcBef>
                <a:spcPts val="0"/>
              </a:spcBef>
              <a:buFont typeface="+mj-lt"/>
              <a:buAutoNum type="arabicPeriod"/>
              <a:tabLst>
                <a:tab pos="400050" algn="l"/>
              </a:tabLst>
            </a:pPr>
            <a:r>
              <a:rPr lang="en-US" sz="800" b="0" i="1" dirty="0" smtClean="0">
                <a:solidFill>
                  <a:srgbClr val="000000"/>
                </a:solidFill>
                <a:latin typeface="Arial" panose="020B0604020202020204" pitchFamily="34" charset="0"/>
                <a:cs typeface="Arial" panose="020B0604020202020204" pitchFamily="34" charset="0"/>
              </a:rPr>
              <a:t>Board approved 2018 budget and planning years for 2019 and 2020.</a:t>
            </a:r>
            <a:endParaRPr lang="en-US" sz="800" b="0" i="1" dirty="0">
              <a:solidFill>
                <a:srgbClr val="000000"/>
              </a:solidFill>
              <a:latin typeface="+mn-lt"/>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647344239"/>
              </p:ext>
            </p:extLst>
          </p:nvPr>
        </p:nvGraphicFramePr>
        <p:xfrm>
          <a:off x="298450" y="2878138"/>
          <a:ext cx="8632825" cy="2028825"/>
        </p:xfrm>
        <a:graphic>
          <a:graphicData uri="http://schemas.openxmlformats.org/presentationml/2006/ole">
            <mc:AlternateContent xmlns:mc="http://schemas.openxmlformats.org/markup-compatibility/2006">
              <mc:Choice xmlns:v="urn:schemas-microsoft-com:vml" Requires="v">
                <p:oleObj spid="_x0000_s1222" name="Worksheet" r:id="rId6" imgW="8877379" imgH="2086020" progId="Excel.Sheet.12">
                  <p:embed/>
                </p:oleObj>
              </mc:Choice>
              <mc:Fallback>
                <p:oleObj name="Worksheet" r:id="rId6" imgW="8877379" imgH="2086020" progId="Excel.Sheet.12">
                  <p:embed/>
                  <p:pic>
                    <p:nvPicPr>
                      <p:cNvPr id="0" name=""/>
                      <p:cNvPicPr/>
                      <p:nvPr/>
                    </p:nvPicPr>
                    <p:blipFill>
                      <a:blip r:embed="rId7"/>
                      <a:stretch>
                        <a:fillRect/>
                      </a:stretch>
                    </p:blipFill>
                    <p:spPr>
                      <a:xfrm>
                        <a:off x="298450" y="2878138"/>
                        <a:ext cx="8632825" cy="2028825"/>
                      </a:xfrm>
                      <a:prstGeom prst="rect">
                        <a:avLst/>
                      </a:prstGeom>
                    </p:spPr>
                  </p:pic>
                </p:oleObj>
              </mc:Fallback>
            </mc:AlternateContent>
          </a:graphicData>
        </a:graphic>
      </p:graphicFrame>
      <p:sp>
        <p:nvSpPr>
          <p:cNvPr id="7" name="Slide Number Placeholder 33"/>
          <p:cNvSpPr txBox="1">
            <a:spLocks/>
          </p:cNvSpPr>
          <p:nvPr/>
        </p:nvSpPr>
        <p:spPr>
          <a:xfrm>
            <a:off x="6837218" y="6502019"/>
            <a:ext cx="2133600" cy="365125"/>
          </a:xfrm>
          <a:prstGeom prst="rect">
            <a:avLst/>
          </a:prstGeom>
        </p:spPr>
        <p:txBody>
          <a:bodyPr/>
          <a:lstStyle>
            <a:defPPr>
              <a:defRPr lang="en-US"/>
            </a:defPPr>
            <a:lvl1pPr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1pPr>
            <a:lvl2pPr marL="4572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2pPr>
            <a:lvl3pPr marL="9144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3pPr>
            <a:lvl4pPr marL="13716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4pPr>
            <a:lvl5pPr marL="18288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5pPr>
            <a:lvl6pPr marL="2286000" algn="l" defTabSz="914400" rtl="0" eaLnBrk="1" latinLnBrk="0" hangingPunct="1">
              <a:defRPr sz="1000" b="1" kern="1200">
                <a:solidFill>
                  <a:schemeClr val="tx1"/>
                </a:solidFill>
                <a:latin typeface="Arial" charset="0"/>
                <a:ea typeface="ＭＳ Ｐゴシック" charset="-128"/>
                <a:cs typeface="+mn-cs"/>
              </a:defRPr>
            </a:lvl6pPr>
            <a:lvl7pPr marL="2743200" algn="l" defTabSz="914400" rtl="0" eaLnBrk="1" latinLnBrk="0" hangingPunct="1">
              <a:defRPr sz="1000" b="1" kern="1200">
                <a:solidFill>
                  <a:schemeClr val="tx1"/>
                </a:solidFill>
                <a:latin typeface="Arial" charset="0"/>
                <a:ea typeface="ＭＳ Ｐゴシック" charset="-128"/>
                <a:cs typeface="+mn-cs"/>
              </a:defRPr>
            </a:lvl7pPr>
            <a:lvl8pPr marL="3200400" algn="l" defTabSz="914400" rtl="0" eaLnBrk="1" latinLnBrk="0" hangingPunct="1">
              <a:defRPr sz="1000" b="1" kern="1200">
                <a:solidFill>
                  <a:schemeClr val="tx1"/>
                </a:solidFill>
                <a:latin typeface="Arial" charset="0"/>
                <a:ea typeface="ＭＳ Ｐゴシック" charset="-128"/>
                <a:cs typeface="+mn-cs"/>
              </a:defRPr>
            </a:lvl8pPr>
            <a:lvl9pPr marL="3657600" algn="l" defTabSz="914400" rtl="0" eaLnBrk="1" latinLnBrk="0" hangingPunct="1">
              <a:defRPr sz="1000" b="1" kern="1200">
                <a:solidFill>
                  <a:schemeClr val="tx1"/>
                </a:solidFill>
                <a:latin typeface="Arial" charset="0"/>
                <a:ea typeface="ＭＳ Ｐゴシック" charset="-128"/>
                <a:cs typeface="+mn-cs"/>
              </a:defRPr>
            </a:lvl9pPr>
          </a:lstStyle>
          <a:p>
            <a:pPr algn="r">
              <a:defRPr/>
            </a:pPr>
            <a:endParaRPr lang="en-US" dirty="0" smtClean="0"/>
          </a:p>
          <a:p>
            <a:pPr algn="r" eaLnBrk="1" hangingPunct="1">
              <a:spcBef>
                <a:spcPct val="0"/>
              </a:spcBef>
              <a:defRPr/>
            </a:pPr>
            <a:fld id="{AE584412-7F4F-4709-8555-B5D2E36C3DD3}" type="slidenum">
              <a:rPr lang="en-US" sz="800" b="0">
                <a:solidFill>
                  <a:schemeClr val="accent1">
                    <a:lumMod val="50000"/>
                  </a:schemeClr>
                </a:solidFill>
                <a:latin typeface="Helvetica" charset="0"/>
                <a:ea typeface="ヒラギノ角ゴ Pro W3" charset="-128"/>
              </a:rPr>
              <a:pPr algn="r" eaLnBrk="1" hangingPunct="1">
                <a:spcBef>
                  <a:spcPct val="0"/>
                </a:spcBef>
                <a:defRPr/>
              </a:pPr>
              <a:t>38</a:t>
            </a:fld>
            <a:endParaRPr lang="en-US" sz="800" b="0" dirty="0">
              <a:solidFill>
                <a:schemeClr val="accent1">
                  <a:lumMod val="50000"/>
                </a:schemeClr>
              </a:solidFill>
              <a:latin typeface="Helvetica" charset="0"/>
              <a:ea typeface="ヒラギノ角ゴ Pro W3" charset="-128"/>
            </a:endParaRPr>
          </a:p>
        </p:txBody>
      </p:sp>
    </p:spTree>
    <p:extLst>
      <p:ext uri="{BB962C8B-B14F-4D97-AF65-F5344CB8AC3E}">
        <p14:creationId xmlns:p14="http://schemas.microsoft.com/office/powerpoint/2010/main" val="19019069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txBox="1">
            <a:spLocks/>
          </p:cNvSpPr>
          <p:nvPr/>
        </p:nvSpPr>
        <p:spPr>
          <a:xfrm>
            <a:off x="200144" y="-2438"/>
            <a:ext cx="7322090" cy="830997"/>
          </a:xfrm>
          <a:prstGeom prst="rect">
            <a:avLst/>
          </a:prstGeom>
          <a:noFill/>
        </p:spPr>
        <p:txBody>
          <a:bodyPr wrap="square" rtlCol="0">
            <a:spAutoFit/>
          </a:bodyPr>
          <a:lstStyle>
            <a:defPPr>
              <a:defRPr lang="en-US"/>
            </a:defPPr>
            <a:lvl1pPr algn="l">
              <a:defRPr sz="3200">
                <a:solidFill>
                  <a:srgbClr val="0A5C31"/>
                </a:solidFill>
                <a:latin typeface="Garamond" pitchFamily="18" charset="0"/>
              </a:defRPr>
            </a:lvl1pPr>
          </a:lstStyle>
          <a:p>
            <a:r>
              <a:rPr lang="en-US" sz="2400" dirty="0" smtClean="0">
                <a:latin typeface="Arial" panose="020B0604020202020204" pitchFamily="34" charset="0"/>
                <a:cs typeface="Arial" panose="020B0604020202020204" pitchFamily="34" charset="0"/>
              </a:rPr>
              <a:t>System Fuel Rate Actuals and              Projections (2012-2022)</a:t>
            </a:r>
            <a:endParaRPr lang="en-US" sz="2400" dirty="0">
              <a:latin typeface="Arial" panose="020B0604020202020204" pitchFamily="34" charset="0"/>
              <a:cs typeface="Arial" panose="020B0604020202020204" pitchFamily="34" charset="0"/>
            </a:endParaRPr>
          </a:p>
        </p:txBody>
      </p:sp>
      <p:sp>
        <p:nvSpPr>
          <p:cNvPr id="10" name="TextBox 9"/>
          <p:cNvSpPr txBox="1"/>
          <p:nvPr/>
        </p:nvSpPr>
        <p:spPr>
          <a:xfrm>
            <a:off x="690113" y="6332908"/>
            <a:ext cx="6832121" cy="246221"/>
          </a:xfrm>
          <a:prstGeom prst="rect">
            <a:avLst/>
          </a:prstGeom>
          <a:noFill/>
        </p:spPr>
        <p:txBody>
          <a:bodyPr wrap="square" rtlCol="0">
            <a:spAutoFit/>
          </a:bodyPr>
          <a:lstStyle/>
          <a:p>
            <a:pPr algn="l"/>
            <a:r>
              <a:rPr lang="en-US" sz="1000" b="0" dirty="0" smtClean="0">
                <a:solidFill>
                  <a:srgbClr val="000000"/>
                </a:solidFill>
                <a:ea typeface="ＭＳ Ｐゴシック" charset="-128"/>
              </a:rPr>
              <a:t>Source- Fuel Forecast-Oct 2017 Update and related scenarios.</a:t>
            </a:r>
          </a:p>
        </p:txBody>
      </p:sp>
      <p:graphicFrame>
        <p:nvGraphicFramePr>
          <p:cNvPr id="17" name="Chart 16"/>
          <p:cNvGraphicFramePr/>
          <p:nvPr>
            <p:extLst>
              <p:ext uri="{D42A27DB-BD31-4B8C-83A1-F6EECF244321}">
                <p14:modId xmlns:p14="http://schemas.microsoft.com/office/powerpoint/2010/main" val="3253831008"/>
              </p:ext>
            </p:extLst>
          </p:nvPr>
        </p:nvGraphicFramePr>
        <p:xfrm>
          <a:off x="601620" y="1244069"/>
          <a:ext cx="8217206" cy="4861351"/>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200144" y="2754630"/>
            <a:ext cx="400110" cy="1840230"/>
          </a:xfrm>
          <a:prstGeom prst="rect">
            <a:avLst/>
          </a:prstGeom>
          <a:solidFill>
            <a:srgbClr val="0A5C3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vert270" wrap="square" rtlCol="0">
            <a:spAutoFit/>
          </a:bodyPr>
          <a:lstStyle/>
          <a:p>
            <a:pPr algn="ctr" eaLnBrk="1" fontAlgn="auto" hangingPunct="1">
              <a:spcBef>
                <a:spcPts val="0"/>
              </a:spcBef>
              <a:spcAft>
                <a:spcPts val="0"/>
              </a:spcAft>
              <a:defRPr/>
            </a:pPr>
            <a:r>
              <a:rPr lang="en-US" sz="1400" b="0" kern="0" dirty="0" smtClean="0">
                <a:solidFill>
                  <a:srgbClr val="FFFFFF"/>
                </a:solidFill>
                <a:latin typeface="Times New Roman"/>
                <a:ea typeface="ＭＳ Ｐゴシック" charset="-128"/>
              </a:rPr>
              <a:t>$/ MWh</a:t>
            </a:r>
          </a:p>
        </p:txBody>
      </p:sp>
      <p:cxnSp>
        <p:nvCxnSpPr>
          <p:cNvPr id="19" name="Straight Connector 18"/>
          <p:cNvCxnSpPr/>
          <p:nvPr/>
        </p:nvCxnSpPr>
        <p:spPr bwMode="auto">
          <a:xfrm flipV="1">
            <a:off x="5711608" y="1587558"/>
            <a:ext cx="0" cy="3861291"/>
          </a:xfrm>
          <a:prstGeom prst="line">
            <a:avLst/>
          </a:prstGeom>
          <a:solidFill>
            <a:srgbClr val="C0C0C0"/>
          </a:solidFill>
          <a:ln w="444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rot="5400000">
            <a:off x="3446590" y="-349651"/>
            <a:ext cx="369332" cy="3874417"/>
          </a:xfrm>
          <a:prstGeom prst="rect">
            <a:avLst/>
          </a:prstGeom>
          <a:solidFill>
            <a:srgbClr val="0A5C3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vert270" wrap="square" rtlCol="0">
            <a:spAutoFit/>
          </a:bodyPr>
          <a:lstStyle>
            <a:defPPr>
              <a:defRPr lang="en-US"/>
            </a:defPPr>
            <a:lvl1pPr>
              <a:defRPr sz="1300">
                <a:solidFill>
                  <a:srgbClr val="000000"/>
                </a:solidFill>
              </a:defRPr>
            </a:lvl1pPr>
          </a:lstStyle>
          <a:p>
            <a:pPr algn="ctr">
              <a:defRPr/>
            </a:pPr>
            <a:r>
              <a:rPr lang="en-US" sz="1200" kern="0" dirty="0" smtClean="0">
                <a:solidFill>
                  <a:srgbClr val="FFFFFF"/>
                </a:solidFill>
                <a:latin typeface="Times New Roman"/>
                <a:ea typeface="ＭＳ Ｐゴシック" charset="-128"/>
              </a:rPr>
              <a:t>Actual</a:t>
            </a:r>
            <a:endParaRPr lang="en-US" sz="1200" kern="0" dirty="0">
              <a:solidFill>
                <a:srgbClr val="FFFFFF"/>
              </a:solidFill>
              <a:latin typeface="Times New Roman"/>
              <a:ea typeface="ＭＳ Ｐゴシック" charset="-128"/>
            </a:endParaRPr>
          </a:p>
        </p:txBody>
      </p:sp>
      <p:sp>
        <p:nvSpPr>
          <p:cNvPr id="21" name="TextBox 20"/>
          <p:cNvSpPr txBox="1"/>
          <p:nvPr/>
        </p:nvSpPr>
        <p:spPr>
          <a:xfrm rot="5400000">
            <a:off x="6952341" y="312088"/>
            <a:ext cx="369332" cy="2550939"/>
          </a:xfrm>
          <a:prstGeom prst="rect">
            <a:avLst/>
          </a:prstGeom>
          <a:solidFill>
            <a:srgbClr val="0A5C3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vert270" wrap="square" rtlCol="0">
            <a:spAutoFit/>
          </a:bodyPr>
          <a:lstStyle>
            <a:defPPr>
              <a:defRPr lang="en-US"/>
            </a:defPPr>
            <a:lvl1pPr algn="ctr">
              <a:defRPr sz="1500">
                <a:solidFill>
                  <a:srgbClr val="FFFFFF"/>
                </a:solidFill>
              </a:defRPr>
            </a:lvl1pPr>
          </a:lstStyle>
          <a:p>
            <a:pPr>
              <a:defRPr/>
            </a:pPr>
            <a:r>
              <a:rPr lang="en-US" sz="1200" kern="0" dirty="0" smtClean="0">
                <a:latin typeface="Times New Roman"/>
                <a:ea typeface="ＭＳ Ｐゴシック" charset="-128"/>
              </a:rPr>
              <a:t>Projected</a:t>
            </a:r>
          </a:p>
        </p:txBody>
      </p:sp>
      <p:sp>
        <p:nvSpPr>
          <p:cNvPr id="11" name="Slide Number Placeholder 33"/>
          <p:cNvSpPr txBox="1">
            <a:spLocks/>
          </p:cNvSpPr>
          <p:nvPr/>
        </p:nvSpPr>
        <p:spPr>
          <a:xfrm>
            <a:off x="6837218" y="6502019"/>
            <a:ext cx="2133600" cy="365125"/>
          </a:xfrm>
          <a:prstGeom prst="rect">
            <a:avLst/>
          </a:prstGeom>
        </p:spPr>
        <p:txBody>
          <a:bodyPr/>
          <a:lstStyle>
            <a:defPPr>
              <a:defRPr lang="en-US"/>
            </a:defPPr>
            <a:lvl1pPr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1pPr>
            <a:lvl2pPr marL="4572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2pPr>
            <a:lvl3pPr marL="9144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3pPr>
            <a:lvl4pPr marL="13716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4pPr>
            <a:lvl5pPr marL="18288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5pPr>
            <a:lvl6pPr marL="2286000" algn="l" defTabSz="914400" rtl="0" eaLnBrk="1" latinLnBrk="0" hangingPunct="1">
              <a:defRPr sz="1000" b="1" kern="1200">
                <a:solidFill>
                  <a:schemeClr val="tx1"/>
                </a:solidFill>
                <a:latin typeface="Arial" charset="0"/>
                <a:ea typeface="ＭＳ Ｐゴシック" charset="-128"/>
                <a:cs typeface="+mn-cs"/>
              </a:defRPr>
            </a:lvl6pPr>
            <a:lvl7pPr marL="2743200" algn="l" defTabSz="914400" rtl="0" eaLnBrk="1" latinLnBrk="0" hangingPunct="1">
              <a:defRPr sz="1000" b="1" kern="1200">
                <a:solidFill>
                  <a:schemeClr val="tx1"/>
                </a:solidFill>
                <a:latin typeface="Arial" charset="0"/>
                <a:ea typeface="ＭＳ Ｐゴシック" charset="-128"/>
                <a:cs typeface="+mn-cs"/>
              </a:defRPr>
            </a:lvl7pPr>
            <a:lvl8pPr marL="3200400" algn="l" defTabSz="914400" rtl="0" eaLnBrk="1" latinLnBrk="0" hangingPunct="1">
              <a:defRPr sz="1000" b="1" kern="1200">
                <a:solidFill>
                  <a:schemeClr val="tx1"/>
                </a:solidFill>
                <a:latin typeface="Arial" charset="0"/>
                <a:ea typeface="ＭＳ Ｐゴシック" charset="-128"/>
                <a:cs typeface="+mn-cs"/>
              </a:defRPr>
            </a:lvl8pPr>
            <a:lvl9pPr marL="3657600" algn="l" defTabSz="914400" rtl="0" eaLnBrk="1" latinLnBrk="0" hangingPunct="1">
              <a:defRPr sz="1000" b="1" kern="1200">
                <a:solidFill>
                  <a:schemeClr val="tx1"/>
                </a:solidFill>
                <a:latin typeface="Arial" charset="0"/>
                <a:ea typeface="ＭＳ Ｐゴシック" charset="-128"/>
                <a:cs typeface="+mn-cs"/>
              </a:defRPr>
            </a:lvl9pPr>
          </a:lstStyle>
          <a:p>
            <a:pPr algn="r">
              <a:defRPr/>
            </a:pPr>
            <a:endParaRPr lang="en-US" dirty="0" smtClean="0"/>
          </a:p>
          <a:p>
            <a:pPr algn="r" eaLnBrk="1" hangingPunct="1">
              <a:spcBef>
                <a:spcPct val="0"/>
              </a:spcBef>
              <a:defRPr/>
            </a:pPr>
            <a:fld id="{AE584412-7F4F-4709-8555-B5D2E36C3DD3}" type="slidenum">
              <a:rPr lang="en-US" sz="800" b="0">
                <a:solidFill>
                  <a:schemeClr val="accent1">
                    <a:lumMod val="50000"/>
                  </a:schemeClr>
                </a:solidFill>
                <a:latin typeface="Helvetica" charset="0"/>
                <a:ea typeface="ヒラギノ角ゴ Pro W3" charset="-128"/>
              </a:rPr>
              <a:pPr algn="r" eaLnBrk="1" hangingPunct="1">
                <a:spcBef>
                  <a:spcPct val="0"/>
                </a:spcBef>
                <a:defRPr/>
              </a:pPr>
              <a:t>39</a:t>
            </a:fld>
            <a:endParaRPr lang="en-US" sz="800" b="0" dirty="0">
              <a:solidFill>
                <a:schemeClr val="accent1">
                  <a:lumMod val="50000"/>
                </a:schemeClr>
              </a:solidFill>
              <a:latin typeface="Helvetica" charset="0"/>
              <a:ea typeface="ヒラギノ角ゴ Pro W3" charset="-128"/>
            </a:endParaRPr>
          </a:p>
        </p:txBody>
      </p:sp>
    </p:spTree>
    <p:extLst>
      <p:ext uri="{BB962C8B-B14F-4D97-AF65-F5344CB8AC3E}">
        <p14:creationId xmlns:p14="http://schemas.microsoft.com/office/powerpoint/2010/main" val="1699497711"/>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5"/>
          <p:cNvSpPr txBox="1">
            <a:spLocks noChangeArrowheads="1"/>
          </p:cNvSpPr>
          <p:nvPr>
            <p:custDataLst>
              <p:tags r:id="rId1"/>
            </p:custDataLst>
          </p:nvPr>
        </p:nvSpPr>
        <p:spPr bwMode="auto">
          <a:xfrm>
            <a:off x="105696" y="42770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lvl1pPr algn="l" rtl="0" eaLnBrk="0" fontAlgn="base" hangingPunct="0">
              <a:spcBef>
                <a:spcPct val="0"/>
              </a:spcBef>
              <a:spcAft>
                <a:spcPct val="0"/>
              </a:spcAft>
              <a:defRPr sz="4000" b="1">
                <a:solidFill>
                  <a:srgbClr val="066332"/>
                </a:solidFill>
                <a:latin typeface="Garamond"/>
                <a:ea typeface="Geneva" charset="-128"/>
                <a:cs typeface="Garamond"/>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092" algn="l" rtl="0" eaLnBrk="1" fontAlgn="base" hangingPunct="1">
              <a:spcBef>
                <a:spcPct val="0"/>
              </a:spcBef>
              <a:spcAft>
                <a:spcPct val="0"/>
              </a:spcAft>
              <a:defRPr sz="4000" b="1">
                <a:solidFill>
                  <a:schemeClr val="tx1"/>
                </a:solidFill>
                <a:latin typeface="Adobe Garamond Pro" charset="0"/>
              </a:defRPr>
            </a:lvl6pPr>
            <a:lvl7pPr marL="914186" algn="l" rtl="0" eaLnBrk="1" fontAlgn="base" hangingPunct="1">
              <a:spcBef>
                <a:spcPct val="0"/>
              </a:spcBef>
              <a:spcAft>
                <a:spcPct val="0"/>
              </a:spcAft>
              <a:defRPr sz="4000" b="1">
                <a:solidFill>
                  <a:schemeClr val="tx1"/>
                </a:solidFill>
                <a:latin typeface="Adobe Garamond Pro" charset="0"/>
              </a:defRPr>
            </a:lvl7pPr>
            <a:lvl8pPr marL="1371279" algn="l" rtl="0" eaLnBrk="1" fontAlgn="base" hangingPunct="1">
              <a:spcBef>
                <a:spcPct val="0"/>
              </a:spcBef>
              <a:spcAft>
                <a:spcPct val="0"/>
              </a:spcAft>
              <a:defRPr sz="4000" b="1">
                <a:solidFill>
                  <a:schemeClr val="tx1"/>
                </a:solidFill>
                <a:latin typeface="Adobe Garamond Pro" charset="0"/>
              </a:defRPr>
            </a:lvl8pPr>
            <a:lvl9pPr marL="1828373" algn="l" rtl="0" eaLnBrk="1" fontAlgn="base" hangingPunct="1">
              <a:spcBef>
                <a:spcPct val="0"/>
              </a:spcBef>
              <a:spcAft>
                <a:spcPct val="0"/>
              </a:spcAft>
              <a:defRPr sz="4000" b="1">
                <a:solidFill>
                  <a:schemeClr val="tx1"/>
                </a:solidFill>
                <a:latin typeface="Adobe Garamond Pro" charset="0"/>
              </a:defRPr>
            </a:lvl9pPr>
          </a:lstStyle>
          <a:p>
            <a:r>
              <a:rPr lang="en-US" sz="2400" kern="0" dirty="0" smtClean="0">
                <a:latin typeface="Arial" panose="020B0604020202020204" pitchFamily="34" charset="0"/>
                <a:cs typeface="Arial" panose="020B0604020202020204" pitchFamily="34" charset="0"/>
              </a:rPr>
              <a:t>Santee Cooper Overview</a:t>
            </a:r>
            <a:endParaRPr lang="en-US" sz="2400" kern="0" dirty="0">
              <a:latin typeface="Arial" panose="020B0604020202020204" pitchFamily="34" charset="0"/>
              <a:cs typeface="Arial" panose="020B0604020202020204" pitchFamily="34" charset="0"/>
            </a:endParaRPr>
          </a:p>
        </p:txBody>
      </p:sp>
      <p:sp>
        <p:nvSpPr>
          <p:cNvPr id="11" name="Rectangle 10"/>
          <p:cNvSpPr/>
          <p:nvPr/>
        </p:nvSpPr>
        <p:spPr bwMode="auto">
          <a:xfrm>
            <a:off x="314757" y="1240536"/>
            <a:ext cx="1737360" cy="778764"/>
          </a:xfrm>
          <a:prstGeom prst="rect">
            <a:avLst/>
          </a:prstGeom>
          <a:solidFill>
            <a:srgbClr val="FFFFFF"/>
          </a:solidFill>
          <a:ln w="19050" cap="flat" cmpd="sng" algn="ctr">
            <a:noFill/>
            <a:prstDash val="solid"/>
            <a:round/>
            <a:headEnd type="none" w="med" len="med"/>
            <a:tailEnd type="none" w="med" len="med"/>
          </a:ln>
          <a:effectLst/>
        </p:spPr>
        <p:txBody>
          <a:bodyPr vert="horz" wrap="none" lIns="0" tIns="0"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charset="0"/>
              <a:cs typeface="Arial" charset="0"/>
            </a:endParaRPr>
          </a:p>
        </p:txBody>
      </p:sp>
      <p:sp>
        <p:nvSpPr>
          <p:cNvPr id="13" name="Text Placeholder 13"/>
          <p:cNvSpPr txBox="1">
            <a:spLocks/>
          </p:cNvSpPr>
          <p:nvPr/>
        </p:nvSpPr>
        <p:spPr>
          <a:xfrm>
            <a:off x="3160612" y="1463040"/>
            <a:ext cx="2834640" cy="5170032"/>
          </a:xfrm>
          <a:prstGeom prst="rect">
            <a:avLst/>
          </a:prstGeom>
          <a:solidFill>
            <a:schemeClr val="bg1"/>
          </a:solidFill>
          <a:ln>
            <a:solidFill>
              <a:srgbClr val="D3CEC4"/>
            </a:solidFill>
          </a:ln>
        </p:spPr>
        <p:txBody>
          <a:bodyPr lIns="18288" tIns="45720" rIns="45720" bIns="18288" numCol="1" anchor="t">
            <a:noAutofit/>
          </a:bodyPr>
          <a:lstStyle/>
          <a:p>
            <a:pPr marL="228600" indent="-228600" algn="l" defTabSz="1018937">
              <a:lnSpc>
                <a:spcPct val="110000"/>
              </a:lnSpc>
              <a:spcBef>
                <a:spcPct val="60000"/>
              </a:spcBef>
              <a:buClr>
                <a:srgbClr val="275937"/>
              </a:buClr>
              <a:buSzPct val="95000"/>
              <a:buFont typeface="Wingdings" pitchFamily="2" charset="2"/>
              <a:buChar char="Ø"/>
              <a:defRPr/>
            </a:pPr>
            <a:r>
              <a:rPr lang="en-GB" sz="1100" b="0" kern="0" dirty="0" smtClean="0">
                <a:solidFill>
                  <a:srgbClr val="000000"/>
                </a:solidFill>
              </a:rPr>
              <a:t>Retail and wholesale provider serving 2 million South Carolinians</a:t>
            </a:r>
          </a:p>
          <a:p>
            <a:pPr marL="228600" indent="-228600" algn="l" defTabSz="1018937">
              <a:lnSpc>
                <a:spcPct val="110000"/>
              </a:lnSpc>
              <a:spcBef>
                <a:spcPct val="60000"/>
              </a:spcBef>
              <a:buClr>
                <a:srgbClr val="275937"/>
              </a:buClr>
              <a:buSzPct val="95000"/>
              <a:buFont typeface="Wingdings" pitchFamily="2" charset="2"/>
              <a:buChar char="Ø"/>
              <a:defRPr/>
            </a:pPr>
            <a:r>
              <a:rPr lang="en-GB" sz="1100" b="0" kern="0" dirty="0" smtClean="0">
                <a:solidFill>
                  <a:srgbClr val="000000"/>
                </a:solidFill>
              </a:rPr>
              <a:t>Provided over 22,700 </a:t>
            </a:r>
            <a:r>
              <a:rPr lang="en-GB" sz="1100" b="0" kern="0" dirty="0" err="1" smtClean="0">
                <a:solidFill>
                  <a:srgbClr val="000000"/>
                </a:solidFill>
              </a:rPr>
              <a:t>GWh</a:t>
            </a:r>
            <a:r>
              <a:rPr lang="en-GB" sz="1100" b="0" kern="0" dirty="0" smtClean="0">
                <a:solidFill>
                  <a:srgbClr val="000000"/>
                </a:solidFill>
              </a:rPr>
              <a:t> in 2017 to its customers</a:t>
            </a:r>
          </a:p>
          <a:p>
            <a:pPr marL="228600" indent="-228600" algn="l" defTabSz="1018937">
              <a:lnSpc>
                <a:spcPct val="110000"/>
              </a:lnSpc>
              <a:spcBef>
                <a:spcPct val="60000"/>
              </a:spcBef>
              <a:buClr>
                <a:srgbClr val="275937"/>
              </a:buClr>
              <a:buSzPct val="95000"/>
              <a:buFont typeface="Wingdings" pitchFamily="2" charset="2"/>
              <a:buChar char="Ø"/>
              <a:defRPr/>
            </a:pPr>
            <a:r>
              <a:rPr lang="en-GB" sz="1100" b="0" kern="0" dirty="0" smtClean="0">
                <a:solidFill>
                  <a:srgbClr val="000000"/>
                </a:solidFill>
              </a:rPr>
              <a:t>Largest customer is Central Electric Power Cooperative; providing approximately 59% of Authority’s revenues</a:t>
            </a:r>
          </a:p>
          <a:p>
            <a:pPr marL="228600" indent="-160338" algn="l" defTabSz="1018937">
              <a:lnSpc>
                <a:spcPct val="110000"/>
              </a:lnSpc>
              <a:spcBef>
                <a:spcPct val="60000"/>
              </a:spcBef>
              <a:buClr>
                <a:srgbClr val="275937"/>
              </a:buClr>
              <a:buSzPct val="95000"/>
              <a:buFont typeface="Wingdings" pitchFamily="2" charset="2"/>
              <a:buChar char="Ø"/>
              <a:defRPr/>
            </a:pPr>
            <a:endParaRPr lang="en-GB" sz="1100" b="0" kern="0" dirty="0" smtClean="0">
              <a:solidFill>
                <a:srgbClr val="000000"/>
              </a:solidFill>
            </a:endParaRPr>
          </a:p>
          <a:p>
            <a:pPr marL="228600" indent="-160338" algn="l" defTabSz="1018937">
              <a:lnSpc>
                <a:spcPct val="110000"/>
              </a:lnSpc>
              <a:spcBef>
                <a:spcPct val="60000"/>
              </a:spcBef>
              <a:buClr>
                <a:srgbClr val="275937"/>
              </a:buClr>
              <a:buSzPct val="95000"/>
              <a:buFont typeface="Wingdings" pitchFamily="2" charset="2"/>
              <a:buChar char="Ø"/>
              <a:defRPr/>
            </a:pPr>
            <a:endParaRPr lang="en-GB" sz="1100" b="0" kern="0" dirty="0" smtClean="0">
              <a:solidFill>
                <a:srgbClr val="000000"/>
              </a:solidFill>
            </a:endParaRPr>
          </a:p>
          <a:p>
            <a:pPr marL="228600" indent="-160338" algn="l" defTabSz="1018937">
              <a:lnSpc>
                <a:spcPct val="110000"/>
              </a:lnSpc>
              <a:spcBef>
                <a:spcPct val="60000"/>
              </a:spcBef>
              <a:buClr>
                <a:srgbClr val="275937"/>
              </a:buClr>
              <a:buSzPct val="95000"/>
              <a:buFont typeface="Wingdings" pitchFamily="2" charset="2"/>
              <a:buChar char="Ø"/>
              <a:defRPr/>
            </a:pPr>
            <a:endParaRPr lang="en-GB" sz="1100" b="0" kern="0" dirty="0" smtClean="0">
              <a:solidFill>
                <a:srgbClr val="000000"/>
              </a:solidFill>
            </a:endParaRPr>
          </a:p>
          <a:p>
            <a:pPr marL="228600" indent="-160338" algn="l" defTabSz="1018937">
              <a:lnSpc>
                <a:spcPct val="110000"/>
              </a:lnSpc>
              <a:spcBef>
                <a:spcPct val="60000"/>
              </a:spcBef>
              <a:buClr>
                <a:srgbClr val="275937"/>
              </a:buClr>
              <a:buSzPct val="95000"/>
              <a:buFont typeface="Wingdings" pitchFamily="2" charset="2"/>
              <a:buChar char="Ø"/>
              <a:defRPr/>
            </a:pPr>
            <a:endParaRPr lang="en-GB" sz="1100" b="0" kern="0" dirty="0" smtClean="0">
              <a:solidFill>
                <a:srgbClr val="000000"/>
              </a:solidFill>
            </a:endParaRPr>
          </a:p>
          <a:p>
            <a:pPr marL="228600" indent="-160338" algn="l" defTabSz="1018937">
              <a:lnSpc>
                <a:spcPct val="110000"/>
              </a:lnSpc>
              <a:spcBef>
                <a:spcPct val="60000"/>
              </a:spcBef>
              <a:buClr>
                <a:srgbClr val="275937"/>
              </a:buClr>
              <a:buSzPct val="95000"/>
              <a:buFont typeface="Wingdings" pitchFamily="2" charset="2"/>
              <a:buChar char="Ø"/>
              <a:defRPr/>
            </a:pPr>
            <a:endParaRPr lang="en-GB" sz="1100" b="0" kern="0" dirty="0" smtClean="0">
              <a:solidFill>
                <a:srgbClr val="000000"/>
              </a:solidFill>
            </a:endParaRPr>
          </a:p>
          <a:p>
            <a:pPr marL="228600" indent="-160338" algn="l" defTabSz="1018937">
              <a:lnSpc>
                <a:spcPct val="110000"/>
              </a:lnSpc>
              <a:spcBef>
                <a:spcPct val="60000"/>
              </a:spcBef>
              <a:buClr>
                <a:srgbClr val="275937"/>
              </a:buClr>
              <a:buSzPct val="95000"/>
              <a:buFont typeface="Wingdings" pitchFamily="2" charset="2"/>
              <a:buChar char="Ø"/>
              <a:defRPr/>
            </a:pPr>
            <a:endParaRPr lang="en-GB" sz="1100" b="0" kern="0" dirty="0" smtClean="0">
              <a:solidFill>
                <a:srgbClr val="000000"/>
              </a:solidFill>
            </a:endParaRPr>
          </a:p>
        </p:txBody>
      </p:sp>
      <p:sp>
        <p:nvSpPr>
          <p:cNvPr id="14" name="Rectangle 14"/>
          <p:cNvSpPr>
            <a:spLocks noChangeArrowheads="1"/>
          </p:cNvSpPr>
          <p:nvPr>
            <p:custDataLst>
              <p:tags r:id="rId2"/>
            </p:custDataLst>
          </p:nvPr>
        </p:nvSpPr>
        <p:spPr bwMode="gray">
          <a:xfrm>
            <a:off x="230722" y="1158240"/>
            <a:ext cx="2834640" cy="274320"/>
          </a:xfrm>
          <a:prstGeom prst="rect">
            <a:avLst/>
          </a:prstGeom>
          <a:solidFill>
            <a:srgbClr val="275937"/>
          </a:solidFill>
          <a:ln w="6350" algn="ctr">
            <a:noFill/>
            <a:miter lim="800000"/>
            <a:headEnd/>
            <a:tailEnd/>
          </a:ln>
        </p:spPr>
        <p:txBody>
          <a:bodyPr lIns="0" tIns="16404" rIns="0" bIns="16404" anchor="ctr"/>
          <a:lstStyle/>
          <a:p>
            <a:pPr algn="ctr" defTabSz="683739">
              <a:defRPr/>
            </a:pPr>
            <a:r>
              <a:rPr lang="en-US" sz="1300" dirty="0" smtClean="0">
                <a:solidFill>
                  <a:srgbClr val="FFFFFF"/>
                </a:solidFill>
              </a:rPr>
              <a:t>Our Business</a:t>
            </a:r>
            <a:endParaRPr lang="en-US" sz="1300" dirty="0">
              <a:solidFill>
                <a:srgbClr val="FFFFFF"/>
              </a:solidFill>
              <a:ea typeface="+mn-ea"/>
            </a:endParaRPr>
          </a:p>
        </p:txBody>
      </p:sp>
      <p:sp>
        <p:nvSpPr>
          <p:cNvPr id="15" name="Rectangle 14"/>
          <p:cNvSpPr>
            <a:spLocks noChangeArrowheads="1"/>
          </p:cNvSpPr>
          <p:nvPr>
            <p:custDataLst>
              <p:tags r:id="rId3"/>
            </p:custDataLst>
          </p:nvPr>
        </p:nvSpPr>
        <p:spPr bwMode="gray">
          <a:xfrm>
            <a:off x="3160612" y="1158240"/>
            <a:ext cx="2834640" cy="274320"/>
          </a:xfrm>
          <a:prstGeom prst="rect">
            <a:avLst/>
          </a:prstGeom>
          <a:solidFill>
            <a:srgbClr val="275937"/>
          </a:solidFill>
          <a:ln w="6350" algn="ctr">
            <a:noFill/>
            <a:miter lim="800000"/>
            <a:headEnd/>
            <a:tailEnd/>
          </a:ln>
        </p:spPr>
        <p:txBody>
          <a:bodyPr lIns="0" tIns="16404" rIns="0" bIns="16404" anchor="ctr"/>
          <a:lstStyle/>
          <a:p>
            <a:pPr algn="ctr" defTabSz="683739">
              <a:defRPr/>
            </a:pPr>
            <a:r>
              <a:rPr lang="en-US" sz="1300" dirty="0" smtClean="0">
                <a:solidFill>
                  <a:srgbClr val="FFFFFF"/>
                </a:solidFill>
              </a:rPr>
              <a:t>Our Customers</a:t>
            </a:r>
            <a:endParaRPr lang="en-US" sz="1300" dirty="0">
              <a:solidFill>
                <a:srgbClr val="FFFFFF"/>
              </a:solidFill>
              <a:ea typeface="+mn-ea"/>
            </a:endParaRPr>
          </a:p>
        </p:txBody>
      </p:sp>
      <p:sp>
        <p:nvSpPr>
          <p:cNvPr id="16" name="Rectangle 14"/>
          <p:cNvSpPr>
            <a:spLocks noChangeArrowheads="1"/>
          </p:cNvSpPr>
          <p:nvPr>
            <p:custDataLst>
              <p:tags r:id="rId4"/>
            </p:custDataLst>
          </p:nvPr>
        </p:nvSpPr>
        <p:spPr bwMode="gray">
          <a:xfrm>
            <a:off x="6082882" y="1158240"/>
            <a:ext cx="2834640" cy="274320"/>
          </a:xfrm>
          <a:prstGeom prst="rect">
            <a:avLst/>
          </a:prstGeom>
          <a:solidFill>
            <a:srgbClr val="275937"/>
          </a:solidFill>
          <a:ln w="6350" algn="ctr">
            <a:noFill/>
            <a:miter lim="800000"/>
            <a:headEnd/>
            <a:tailEnd/>
          </a:ln>
        </p:spPr>
        <p:txBody>
          <a:bodyPr lIns="0" tIns="16404" rIns="0" bIns="16404" anchor="ctr"/>
          <a:lstStyle/>
          <a:p>
            <a:pPr algn="ctr" defTabSz="683739">
              <a:defRPr/>
            </a:pPr>
            <a:r>
              <a:rPr lang="en-US" sz="1300" dirty="0" smtClean="0">
                <a:solidFill>
                  <a:srgbClr val="FFFFFF"/>
                </a:solidFill>
              </a:rPr>
              <a:t>Our Assets</a:t>
            </a:r>
            <a:endParaRPr lang="en-US" sz="1300" dirty="0">
              <a:solidFill>
                <a:srgbClr val="FFFFFF"/>
              </a:solidFill>
              <a:ea typeface="+mn-ea"/>
            </a:endParaRPr>
          </a:p>
        </p:txBody>
      </p:sp>
      <p:sp>
        <p:nvSpPr>
          <p:cNvPr id="17" name="Rectangle 14"/>
          <p:cNvSpPr>
            <a:spLocks noChangeArrowheads="1"/>
          </p:cNvSpPr>
          <p:nvPr>
            <p:custDataLst>
              <p:tags r:id="rId5"/>
            </p:custDataLst>
          </p:nvPr>
        </p:nvSpPr>
        <p:spPr bwMode="gray">
          <a:xfrm>
            <a:off x="230722" y="4641268"/>
            <a:ext cx="2834640" cy="274320"/>
          </a:xfrm>
          <a:prstGeom prst="rect">
            <a:avLst/>
          </a:prstGeom>
          <a:solidFill>
            <a:srgbClr val="275937"/>
          </a:solidFill>
          <a:ln w="6350" algn="ctr">
            <a:noFill/>
            <a:miter lim="800000"/>
            <a:headEnd/>
            <a:tailEnd/>
          </a:ln>
        </p:spPr>
        <p:txBody>
          <a:bodyPr lIns="0" tIns="16404" rIns="0" bIns="16404" anchor="ctr"/>
          <a:lstStyle/>
          <a:p>
            <a:pPr algn="ctr" defTabSz="683739">
              <a:defRPr/>
            </a:pPr>
            <a:r>
              <a:rPr lang="en-US" sz="1300" dirty="0" smtClean="0">
                <a:solidFill>
                  <a:srgbClr val="FFFFFF"/>
                </a:solidFill>
              </a:rPr>
              <a:t>Our Rates</a:t>
            </a:r>
            <a:endParaRPr lang="en-US" sz="1300" dirty="0">
              <a:solidFill>
                <a:srgbClr val="FFFFFF"/>
              </a:solidFill>
              <a:ea typeface="+mn-ea"/>
            </a:endParaRPr>
          </a:p>
        </p:txBody>
      </p:sp>
      <p:sp>
        <p:nvSpPr>
          <p:cNvPr id="19" name="Text Placeholder 13"/>
          <p:cNvSpPr txBox="1">
            <a:spLocks/>
          </p:cNvSpPr>
          <p:nvPr/>
        </p:nvSpPr>
        <p:spPr>
          <a:xfrm>
            <a:off x="328291" y="1463044"/>
            <a:ext cx="2670095" cy="3024052"/>
          </a:xfrm>
          <a:prstGeom prst="rect">
            <a:avLst/>
          </a:prstGeom>
          <a:solidFill>
            <a:schemeClr val="bg1"/>
          </a:solidFill>
          <a:ln>
            <a:solidFill>
              <a:srgbClr val="D3CEC4"/>
            </a:solidFill>
          </a:ln>
        </p:spPr>
        <p:txBody>
          <a:bodyPr lIns="18288" tIns="45720" rIns="45720" bIns="18288" numCol="1" anchor="t">
            <a:noAutofit/>
          </a:bodyPr>
          <a:lstStyle/>
          <a:p>
            <a:pPr marL="228600" indent="-228600" algn="l" defTabSz="1018937">
              <a:lnSpc>
                <a:spcPct val="110000"/>
              </a:lnSpc>
              <a:spcBef>
                <a:spcPct val="60000"/>
              </a:spcBef>
              <a:buClr>
                <a:srgbClr val="275937"/>
              </a:buClr>
              <a:buSzPct val="95000"/>
              <a:buFont typeface="Wingdings" pitchFamily="2" charset="2"/>
              <a:buChar char="Ø"/>
              <a:defRPr/>
            </a:pPr>
            <a:r>
              <a:rPr lang="en-GB" sz="1050" b="0" kern="0" dirty="0" smtClean="0">
                <a:solidFill>
                  <a:srgbClr val="000000"/>
                </a:solidFill>
              </a:rPr>
              <a:t>An electric and water utility headquartered in Moncks Corner, South Carolina</a:t>
            </a:r>
          </a:p>
          <a:p>
            <a:pPr marL="228600" indent="-228600" defTabSz="1018937">
              <a:lnSpc>
                <a:spcPct val="110000"/>
              </a:lnSpc>
              <a:spcBef>
                <a:spcPct val="60000"/>
              </a:spcBef>
              <a:buClr>
                <a:srgbClr val="275937"/>
              </a:buClr>
              <a:buSzPct val="95000"/>
              <a:buFont typeface="Wingdings" pitchFamily="2" charset="2"/>
              <a:buChar char="Ø"/>
              <a:defRPr/>
            </a:pPr>
            <a:r>
              <a:rPr lang="en-GB" sz="1050" b="0" kern="0" dirty="0">
                <a:solidFill>
                  <a:srgbClr val="000000"/>
                </a:solidFill>
              </a:rPr>
              <a:t>Owned by the State of South Carolina</a:t>
            </a:r>
          </a:p>
          <a:p>
            <a:pPr marL="685800" lvl="1" indent="-228600" defTabSz="1018937">
              <a:lnSpc>
                <a:spcPct val="110000"/>
              </a:lnSpc>
              <a:spcBef>
                <a:spcPct val="60000"/>
              </a:spcBef>
              <a:buClr>
                <a:srgbClr val="275937"/>
              </a:buClr>
              <a:buSzPct val="95000"/>
              <a:buFont typeface="Wingdings" pitchFamily="2" charset="2"/>
              <a:buChar char="Ø"/>
              <a:defRPr/>
            </a:pPr>
            <a:r>
              <a:rPr lang="en-GB" sz="1050" b="0" kern="0" dirty="0">
                <a:solidFill>
                  <a:srgbClr val="000000"/>
                </a:solidFill>
              </a:rPr>
              <a:t>Initial funding from federal grants and issued </a:t>
            </a:r>
            <a:r>
              <a:rPr lang="en-GB" sz="1050" b="0" kern="0" dirty="0" smtClean="0">
                <a:solidFill>
                  <a:srgbClr val="000000"/>
                </a:solidFill>
              </a:rPr>
              <a:t>debt</a:t>
            </a:r>
          </a:p>
          <a:p>
            <a:pPr marL="685800" lvl="1" indent="-228600" defTabSz="1018937">
              <a:lnSpc>
                <a:spcPct val="110000"/>
              </a:lnSpc>
              <a:spcBef>
                <a:spcPct val="60000"/>
              </a:spcBef>
              <a:buClr>
                <a:srgbClr val="275937"/>
              </a:buClr>
              <a:buSzPct val="95000"/>
              <a:buFont typeface="Wingdings" pitchFamily="2" charset="2"/>
              <a:buChar char="Ø"/>
              <a:defRPr/>
            </a:pPr>
            <a:r>
              <a:rPr lang="en-GB" sz="1050" b="0" kern="0" dirty="0" smtClean="0">
                <a:solidFill>
                  <a:srgbClr val="000000"/>
                </a:solidFill>
              </a:rPr>
              <a:t>No State funding</a:t>
            </a:r>
          </a:p>
          <a:p>
            <a:pPr marL="685800" lvl="1" indent="-228600" defTabSz="1018937">
              <a:lnSpc>
                <a:spcPct val="110000"/>
              </a:lnSpc>
              <a:spcBef>
                <a:spcPct val="60000"/>
              </a:spcBef>
              <a:buClr>
                <a:srgbClr val="275937"/>
              </a:buClr>
              <a:buSzPct val="95000"/>
              <a:buFont typeface="Wingdings" pitchFamily="2" charset="2"/>
              <a:buChar char="Ø"/>
              <a:defRPr/>
            </a:pPr>
            <a:r>
              <a:rPr lang="en-GB" sz="1050" b="0" kern="0" dirty="0" smtClean="0">
                <a:solidFill>
                  <a:srgbClr val="000000"/>
                </a:solidFill>
              </a:rPr>
              <a:t>1</a:t>
            </a:r>
            <a:r>
              <a:rPr lang="en-GB" sz="1050" b="0" kern="0" dirty="0">
                <a:solidFill>
                  <a:srgbClr val="000000"/>
                </a:solidFill>
              </a:rPr>
              <a:t>% of projected revenue paid to the State </a:t>
            </a:r>
            <a:r>
              <a:rPr lang="en-GB" sz="1050" b="0" kern="0" dirty="0" smtClean="0">
                <a:solidFill>
                  <a:srgbClr val="000000"/>
                </a:solidFill>
              </a:rPr>
              <a:t>annually</a:t>
            </a:r>
            <a:endParaRPr lang="en-GB" sz="1050" b="0" kern="0" dirty="0">
              <a:solidFill>
                <a:srgbClr val="000000"/>
              </a:solidFill>
            </a:endParaRPr>
          </a:p>
          <a:p>
            <a:pPr marL="228600" indent="-228600" algn="l" defTabSz="1018937">
              <a:lnSpc>
                <a:spcPct val="110000"/>
              </a:lnSpc>
              <a:spcBef>
                <a:spcPct val="60000"/>
              </a:spcBef>
              <a:buClr>
                <a:srgbClr val="275937"/>
              </a:buClr>
              <a:buSzPct val="95000"/>
              <a:buFont typeface="Wingdings" pitchFamily="2" charset="2"/>
              <a:buChar char="Ø"/>
              <a:defRPr/>
            </a:pPr>
            <a:r>
              <a:rPr lang="en-GB" sz="1050" b="0" kern="0" dirty="0" smtClean="0">
                <a:solidFill>
                  <a:srgbClr val="000000"/>
                </a:solidFill>
              </a:rPr>
              <a:t>One of the nation's largest public power utilities:</a:t>
            </a:r>
          </a:p>
          <a:p>
            <a:pPr marL="463550" indent="-228600" algn="l" defTabSz="1018937">
              <a:lnSpc>
                <a:spcPct val="110000"/>
              </a:lnSpc>
              <a:spcBef>
                <a:spcPts val="0"/>
              </a:spcBef>
              <a:buClr>
                <a:srgbClr val="275937"/>
              </a:buClr>
              <a:buSzPct val="85000"/>
              <a:buFont typeface="Wingdings 2" pitchFamily="18" charset="2"/>
              <a:buChar char="¡"/>
              <a:defRPr/>
            </a:pPr>
            <a:r>
              <a:rPr lang="en-GB" sz="1050" b="0" kern="0" spc="-20" dirty="0" smtClean="0">
                <a:solidFill>
                  <a:srgbClr val="000000"/>
                </a:solidFill>
              </a:rPr>
              <a:t>$13.2 billion of assets (YE 2017)</a:t>
            </a:r>
            <a:r>
              <a:rPr lang="en-GB" sz="1050" b="0" kern="0" spc="-20" baseline="30000" dirty="0" smtClean="0">
                <a:solidFill>
                  <a:srgbClr val="000000"/>
                </a:solidFill>
              </a:rPr>
              <a:t>1</a:t>
            </a:r>
          </a:p>
          <a:p>
            <a:pPr marL="463550" indent="-228600" algn="l" defTabSz="1018937">
              <a:lnSpc>
                <a:spcPct val="110000"/>
              </a:lnSpc>
              <a:spcBef>
                <a:spcPts val="400"/>
              </a:spcBef>
              <a:buClr>
                <a:srgbClr val="275937"/>
              </a:buClr>
              <a:buSzPct val="85000"/>
              <a:buFont typeface="Wingdings 2" pitchFamily="18" charset="2"/>
              <a:buChar char="¡"/>
              <a:defRPr/>
            </a:pPr>
            <a:r>
              <a:rPr lang="en-GB" sz="1050" b="0" kern="0" dirty="0" smtClean="0">
                <a:solidFill>
                  <a:srgbClr val="000000"/>
                </a:solidFill>
              </a:rPr>
              <a:t>$1.8 billion total revenue (2017)</a:t>
            </a:r>
          </a:p>
        </p:txBody>
      </p:sp>
      <p:sp>
        <p:nvSpPr>
          <p:cNvPr id="20" name="Text Placeholder 13"/>
          <p:cNvSpPr txBox="1">
            <a:spLocks/>
          </p:cNvSpPr>
          <p:nvPr/>
        </p:nvSpPr>
        <p:spPr>
          <a:xfrm>
            <a:off x="221961" y="4922875"/>
            <a:ext cx="2834640" cy="1710198"/>
          </a:xfrm>
          <a:prstGeom prst="rect">
            <a:avLst/>
          </a:prstGeom>
          <a:solidFill>
            <a:schemeClr val="bg1"/>
          </a:solidFill>
          <a:ln>
            <a:solidFill>
              <a:srgbClr val="D3CEC4"/>
            </a:solidFill>
          </a:ln>
        </p:spPr>
        <p:txBody>
          <a:bodyPr lIns="18288" tIns="45720" rIns="45720" bIns="18288" numCol="1" anchor="t">
            <a:noAutofit/>
          </a:bodyPr>
          <a:lstStyle/>
          <a:p>
            <a:pPr marL="228600" indent="-228600" algn="l" defTabSz="1018937">
              <a:lnSpc>
                <a:spcPct val="110000"/>
              </a:lnSpc>
              <a:spcBef>
                <a:spcPct val="60000"/>
              </a:spcBef>
              <a:buClr>
                <a:srgbClr val="275937"/>
              </a:buClr>
              <a:buSzPct val="95000"/>
              <a:buFont typeface="Wingdings" pitchFamily="2" charset="2"/>
              <a:buChar char="Ø"/>
              <a:defRPr/>
            </a:pPr>
            <a:r>
              <a:rPr lang="en-GB" sz="1100" b="0" kern="0" dirty="0" smtClean="0">
                <a:solidFill>
                  <a:srgbClr val="000000"/>
                </a:solidFill>
              </a:rPr>
              <a:t>Board assigned rate making ability</a:t>
            </a:r>
          </a:p>
          <a:p>
            <a:pPr marL="228600" indent="-228600" algn="l" defTabSz="1018937">
              <a:lnSpc>
                <a:spcPct val="110000"/>
              </a:lnSpc>
              <a:spcBef>
                <a:spcPct val="60000"/>
              </a:spcBef>
              <a:buClr>
                <a:srgbClr val="275937"/>
              </a:buClr>
              <a:buSzPct val="95000"/>
              <a:buFont typeface="Wingdings" pitchFamily="2" charset="2"/>
              <a:buChar char="Ø"/>
              <a:defRPr/>
            </a:pPr>
            <a:r>
              <a:rPr lang="en-GB" sz="1100" b="0" kern="0" dirty="0" smtClean="0">
                <a:solidFill>
                  <a:srgbClr val="000000"/>
                </a:solidFill>
              </a:rPr>
              <a:t>Approximately 75% of Santee Cooper revenues are derived from adjust to actual rates</a:t>
            </a:r>
          </a:p>
          <a:p>
            <a:pPr marL="463550" indent="-228600" defTabSz="1018937">
              <a:lnSpc>
                <a:spcPct val="110000"/>
              </a:lnSpc>
              <a:spcBef>
                <a:spcPts val="0"/>
              </a:spcBef>
              <a:buClr>
                <a:srgbClr val="275937"/>
              </a:buClr>
              <a:buSzPct val="85000"/>
              <a:buFont typeface="Wingdings 2" pitchFamily="18" charset="2"/>
              <a:buChar char="¡"/>
              <a:defRPr/>
            </a:pPr>
            <a:r>
              <a:rPr lang="en-GB" sz="1100" b="0" kern="0" spc="-20" dirty="0" smtClean="0">
                <a:solidFill>
                  <a:srgbClr val="000000"/>
                </a:solidFill>
              </a:rPr>
              <a:t>Central: cost of service adjustment to actual</a:t>
            </a:r>
          </a:p>
          <a:p>
            <a:pPr marL="463550" indent="-228600" defTabSz="1018937">
              <a:lnSpc>
                <a:spcPct val="110000"/>
              </a:lnSpc>
              <a:spcBef>
                <a:spcPts val="400"/>
              </a:spcBef>
              <a:buClr>
                <a:srgbClr val="275937"/>
              </a:buClr>
              <a:buSzPct val="85000"/>
              <a:buFont typeface="Wingdings 2" pitchFamily="18" charset="2"/>
              <a:buChar char="¡"/>
              <a:defRPr/>
            </a:pPr>
            <a:r>
              <a:rPr lang="en-GB" sz="1100" b="0" kern="0" dirty="0" smtClean="0">
                <a:solidFill>
                  <a:srgbClr val="000000"/>
                </a:solidFill>
              </a:rPr>
              <a:t>Retail rates: fuel &amp; demand sales adjustment clauses</a:t>
            </a:r>
          </a:p>
          <a:p>
            <a:pPr marL="228600" indent="-228600" algn="l" defTabSz="1018937">
              <a:lnSpc>
                <a:spcPct val="110000"/>
              </a:lnSpc>
              <a:spcBef>
                <a:spcPct val="60000"/>
              </a:spcBef>
              <a:buClr>
                <a:srgbClr val="275937"/>
              </a:buClr>
              <a:buSzPct val="95000"/>
              <a:buFont typeface="Wingdings" pitchFamily="2" charset="2"/>
              <a:buChar char="Ø"/>
              <a:defRPr/>
            </a:pPr>
            <a:endParaRPr lang="en-GB" sz="1100" b="0" kern="0" dirty="0" smtClean="0">
              <a:solidFill>
                <a:srgbClr val="000000"/>
              </a:solidFill>
            </a:endParaRPr>
          </a:p>
        </p:txBody>
      </p:sp>
      <p:sp>
        <p:nvSpPr>
          <p:cNvPr id="21" name="Text Placeholder 13"/>
          <p:cNvSpPr txBox="1">
            <a:spLocks/>
          </p:cNvSpPr>
          <p:nvPr/>
        </p:nvSpPr>
        <p:spPr>
          <a:xfrm>
            <a:off x="6082882" y="1463041"/>
            <a:ext cx="2834640" cy="5179060"/>
          </a:xfrm>
          <a:prstGeom prst="rect">
            <a:avLst/>
          </a:prstGeom>
          <a:solidFill>
            <a:schemeClr val="bg1"/>
          </a:solidFill>
          <a:ln>
            <a:solidFill>
              <a:srgbClr val="D3CEC4"/>
            </a:solidFill>
          </a:ln>
        </p:spPr>
        <p:txBody>
          <a:bodyPr lIns="18288" tIns="45720" rIns="45720" bIns="18288" numCol="1" anchor="t">
            <a:noAutofit/>
          </a:bodyPr>
          <a:lstStyle/>
          <a:p>
            <a:pPr marL="228600" indent="-228600" algn="l" defTabSz="1018937">
              <a:lnSpc>
                <a:spcPct val="110000"/>
              </a:lnSpc>
              <a:spcBef>
                <a:spcPct val="60000"/>
              </a:spcBef>
              <a:buClr>
                <a:srgbClr val="275937"/>
              </a:buClr>
              <a:buSzPct val="95000"/>
              <a:buFont typeface="Wingdings" pitchFamily="2" charset="2"/>
              <a:buChar char="Ø"/>
              <a:defRPr/>
            </a:pPr>
            <a:r>
              <a:rPr lang="en-GB" sz="1100" b="0" kern="0" dirty="0" smtClean="0">
                <a:solidFill>
                  <a:srgbClr val="000000"/>
                </a:solidFill>
              </a:rPr>
              <a:t>Power supply comes from 5,100 MW of owned generation</a:t>
            </a:r>
          </a:p>
          <a:p>
            <a:pPr marL="228600" indent="-228600" algn="l" defTabSz="1018937">
              <a:lnSpc>
                <a:spcPct val="110000"/>
              </a:lnSpc>
              <a:spcBef>
                <a:spcPct val="60000"/>
              </a:spcBef>
              <a:buClr>
                <a:srgbClr val="275937"/>
              </a:buClr>
              <a:buSzPct val="95000"/>
              <a:buFont typeface="Wingdings" pitchFamily="2" charset="2"/>
              <a:buChar char="Ø"/>
              <a:defRPr/>
            </a:pPr>
            <a:r>
              <a:rPr lang="en-GB" sz="1100" b="0" kern="0" dirty="0" smtClean="0">
                <a:solidFill>
                  <a:srgbClr val="000000"/>
                </a:solidFill>
              </a:rPr>
              <a:t>Power supply portfolio is coal, natural gas, purchased power and nuclear generation</a:t>
            </a:r>
          </a:p>
          <a:p>
            <a:pPr marL="228600" indent="-228600" algn="l" defTabSz="1018937">
              <a:lnSpc>
                <a:spcPct val="110000"/>
              </a:lnSpc>
              <a:spcBef>
                <a:spcPct val="60000"/>
              </a:spcBef>
              <a:buClr>
                <a:srgbClr val="275937"/>
              </a:buClr>
              <a:buSzPct val="95000"/>
              <a:buFont typeface="Wingdings" pitchFamily="2" charset="2"/>
              <a:buChar char="Ø"/>
              <a:defRPr/>
            </a:pPr>
            <a:r>
              <a:rPr lang="en-GB" sz="1100" b="0" kern="0" dirty="0" smtClean="0">
                <a:solidFill>
                  <a:srgbClr val="000000"/>
                </a:solidFill>
              </a:rPr>
              <a:t>5,112 miles of Transmission Lines</a:t>
            </a:r>
          </a:p>
          <a:p>
            <a:pPr marL="228600" indent="-160338" algn="l" defTabSz="1018937">
              <a:lnSpc>
                <a:spcPct val="110000"/>
              </a:lnSpc>
              <a:spcBef>
                <a:spcPct val="60000"/>
              </a:spcBef>
              <a:buClr>
                <a:srgbClr val="275937"/>
              </a:buClr>
              <a:buSzPct val="95000"/>
              <a:buFont typeface="Wingdings" pitchFamily="2" charset="2"/>
              <a:buChar char="Ø"/>
              <a:defRPr/>
            </a:pPr>
            <a:r>
              <a:rPr lang="en-GB" sz="1100" b="0" kern="0" dirty="0" smtClean="0">
                <a:solidFill>
                  <a:srgbClr val="000000"/>
                </a:solidFill>
              </a:rPr>
              <a:t>2,934 miles of Distribution Lines</a:t>
            </a:r>
          </a:p>
          <a:p>
            <a:pPr marL="228600" indent="-160338" algn="l" defTabSz="1018937">
              <a:lnSpc>
                <a:spcPct val="110000"/>
              </a:lnSpc>
              <a:spcBef>
                <a:spcPct val="60000"/>
              </a:spcBef>
              <a:buClr>
                <a:srgbClr val="275937"/>
              </a:buClr>
              <a:buSzPct val="95000"/>
              <a:buFont typeface="Wingdings" pitchFamily="2" charset="2"/>
              <a:buChar char="Ø"/>
              <a:defRPr/>
            </a:pPr>
            <a:endParaRPr lang="en-GB" sz="1100" b="0" kern="0" dirty="0" smtClean="0">
              <a:solidFill>
                <a:srgbClr val="000000"/>
              </a:solidFill>
            </a:endParaRPr>
          </a:p>
          <a:p>
            <a:pPr marL="228600" indent="-160338" algn="l" defTabSz="1018937">
              <a:lnSpc>
                <a:spcPct val="110000"/>
              </a:lnSpc>
              <a:spcBef>
                <a:spcPct val="60000"/>
              </a:spcBef>
              <a:buClr>
                <a:srgbClr val="275937"/>
              </a:buClr>
              <a:buSzPct val="95000"/>
              <a:buFont typeface="Wingdings" pitchFamily="2" charset="2"/>
              <a:buChar char="Ø"/>
              <a:defRPr/>
            </a:pPr>
            <a:endParaRPr lang="en-GB" sz="1100" b="0" kern="0" dirty="0" smtClean="0">
              <a:solidFill>
                <a:srgbClr val="000000"/>
              </a:solidFill>
            </a:endParaRPr>
          </a:p>
          <a:p>
            <a:pPr marL="228600" indent="-160338" algn="l" defTabSz="1018937">
              <a:lnSpc>
                <a:spcPct val="110000"/>
              </a:lnSpc>
              <a:spcBef>
                <a:spcPct val="60000"/>
              </a:spcBef>
              <a:buClr>
                <a:srgbClr val="275937"/>
              </a:buClr>
              <a:buSzPct val="95000"/>
              <a:buFont typeface="Wingdings" pitchFamily="2" charset="2"/>
              <a:buChar char="Ø"/>
              <a:defRPr/>
            </a:pPr>
            <a:endParaRPr lang="en-GB" sz="1100" b="0" kern="0" dirty="0" smtClean="0">
              <a:solidFill>
                <a:srgbClr val="000000"/>
              </a:solidFill>
            </a:endParaRPr>
          </a:p>
          <a:p>
            <a:pPr marL="228600" indent="-160338" algn="l" defTabSz="1018937">
              <a:lnSpc>
                <a:spcPct val="110000"/>
              </a:lnSpc>
              <a:spcBef>
                <a:spcPct val="60000"/>
              </a:spcBef>
              <a:buClr>
                <a:srgbClr val="275937"/>
              </a:buClr>
              <a:buSzPct val="95000"/>
              <a:buFont typeface="Wingdings" pitchFamily="2" charset="2"/>
              <a:buChar char="Ø"/>
              <a:defRPr/>
            </a:pPr>
            <a:endParaRPr lang="en-GB" sz="1100" b="0" kern="0" dirty="0" smtClean="0">
              <a:solidFill>
                <a:srgbClr val="000000"/>
              </a:solidFill>
            </a:endParaRPr>
          </a:p>
          <a:p>
            <a:pPr marL="228600" indent="-160338" algn="l" defTabSz="1018937">
              <a:lnSpc>
                <a:spcPct val="110000"/>
              </a:lnSpc>
              <a:spcBef>
                <a:spcPct val="60000"/>
              </a:spcBef>
              <a:buClr>
                <a:srgbClr val="275937"/>
              </a:buClr>
              <a:buSzPct val="95000"/>
              <a:buFont typeface="Wingdings" pitchFamily="2" charset="2"/>
              <a:buChar char="Ø"/>
              <a:defRPr/>
            </a:pPr>
            <a:endParaRPr lang="en-GB" sz="1100" b="0" kern="0" dirty="0" smtClean="0">
              <a:solidFill>
                <a:srgbClr val="000000"/>
              </a:solidFill>
            </a:endParaRPr>
          </a:p>
          <a:p>
            <a:pPr marL="228600" indent="-160338" algn="l" defTabSz="1018937">
              <a:lnSpc>
                <a:spcPct val="110000"/>
              </a:lnSpc>
              <a:spcBef>
                <a:spcPct val="60000"/>
              </a:spcBef>
              <a:buClr>
                <a:srgbClr val="275937"/>
              </a:buClr>
              <a:buSzPct val="95000"/>
              <a:buFont typeface="Wingdings" pitchFamily="2" charset="2"/>
              <a:buChar char="Ø"/>
              <a:defRPr/>
            </a:pPr>
            <a:endParaRPr lang="en-GB" sz="1100" b="0" kern="0" dirty="0" smtClean="0">
              <a:solidFill>
                <a:srgbClr val="000000"/>
              </a:solidFill>
            </a:endParaRPr>
          </a:p>
        </p:txBody>
      </p:sp>
      <p:sp>
        <p:nvSpPr>
          <p:cNvPr id="22" name="Rectangle 14"/>
          <p:cNvSpPr>
            <a:spLocks noChangeArrowheads="1"/>
          </p:cNvSpPr>
          <p:nvPr>
            <p:custDataLst>
              <p:tags r:id="rId6"/>
            </p:custDataLst>
          </p:nvPr>
        </p:nvSpPr>
        <p:spPr bwMode="gray">
          <a:xfrm>
            <a:off x="6082882" y="4075616"/>
            <a:ext cx="2834640" cy="411480"/>
          </a:xfrm>
          <a:prstGeom prst="rect">
            <a:avLst/>
          </a:prstGeom>
          <a:solidFill>
            <a:srgbClr val="F7E8AA"/>
          </a:solidFill>
          <a:ln w="6350" algn="ctr">
            <a:noFill/>
            <a:miter lim="800000"/>
            <a:headEnd/>
            <a:tailEnd/>
          </a:ln>
        </p:spPr>
        <p:txBody>
          <a:bodyPr lIns="0" tIns="16404" rIns="0" bIns="16404" anchor="ctr"/>
          <a:lstStyle/>
          <a:p>
            <a:pPr algn="ctr" defTabSz="683739">
              <a:spcBef>
                <a:spcPts val="0"/>
              </a:spcBef>
              <a:defRPr/>
            </a:pPr>
            <a:r>
              <a:rPr lang="en-US" sz="1300" dirty="0" smtClean="0">
                <a:solidFill>
                  <a:srgbClr val="000000"/>
                </a:solidFill>
              </a:rPr>
              <a:t>2017 Energy Sources </a:t>
            </a:r>
          </a:p>
          <a:p>
            <a:pPr algn="ctr" defTabSz="683739">
              <a:spcBef>
                <a:spcPts val="0"/>
              </a:spcBef>
              <a:defRPr/>
            </a:pPr>
            <a:r>
              <a:rPr lang="en-US" sz="1300" dirty="0" smtClean="0">
                <a:solidFill>
                  <a:srgbClr val="000000"/>
                </a:solidFill>
              </a:rPr>
              <a:t>(</a:t>
            </a:r>
            <a:r>
              <a:rPr lang="en-US" sz="1300" dirty="0" err="1" smtClean="0">
                <a:solidFill>
                  <a:srgbClr val="000000"/>
                </a:solidFill>
              </a:rPr>
              <a:t>MWh</a:t>
            </a:r>
            <a:r>
              <a:rPr lang="en-US" sz="1300" dirty="0" smtClean="0">
                <a:solidFill>
                  <a:srgbClr val="000000"/>
                </a:solidFill>
              </a:rPr>
              <a:t>)</a:t>
            </a:r>
            <a:endParaRPr lang="en-US" sz="1300" dirty="0">
              <a:solidFill>
                <a:srgbClr val="000000"/>
              </a:solidFill>
              <a:ea typeface="+mn-ea"/>
            </a:endParaRPr>
          </a:p>
        </p:txBody>
      </p:sp>
      <p:sp>
        <p:nvSpPr>
          <p:cNvPr id="23" name="Rectangle 14"/>
          <p:cNvSpPr>
            <a:spLocks noChangeArrowheads="1"/>
          </p:cNvSpPr>
          <p:nvPr>
            <p:custDataLst>
              <p:tags r:id="rId7"/>
            </p:custDataLst>
          </p:nvPr>
        </p:nvSpPr>
        <p:spPr bwMode="gray">
          <a:xfrm>
            <a:off x="3160612" y="4075616"/>
            <a:ext cx="2834640" cy="411480"/>
          </a:xfrm>
          <a:prstGeom prst="rect">
            <a:avLst/>
          </a:prstGeom>
          <a:solidFill>
            <a:srgbClr val="F7E8AA"/>
          </a:solidFill>
          <a:ln w="6350" algn="ctr">
            <a:noFill/>
            <a:miter lim="800000"/>
            <a:headEnd/>
            <a:tailEnd/>
          </a:ln>
        </p:spPr>
        <p:txBody>
          <a:bodyPr lIns="0" tIns="16404" rIns="0" bIns="16404" anchor="ctr"/>
          <a:lstStyle/>
          <a:p>
            <a:pPr algn="ctr" defTabSz="683739">
              <a:defRPr/>
            </a:pPr>
            <a:r>
              <a:rPr lang="en-US" sz="1300" dirty="0" smtClean="0">
                <a:solidFill>
                  <a:srgbClr val="000000"/>
                </a:solidFill>
              </a:rPr>
              <a:t>2017 Customer Sales                      (% of MWh’s)</a:t>
            </a:r>
            <a:endParaRPr lang="en-US" sz="1300" dirty="0">
              <a:solidFill>
                <a:srgbClr val="000000"/>
              </a:solidFill>
              <a:ea typeface="+mn-ea"/>
            </a:endParaRPr>
          </a:p>
        </p:txBody>
      </p:sp>
      <p:graphicFrame>
        <p:nvGraphicFramePr>
          <p:cNvPr id="25" name="Object 2"/>
          <p:cNvGraphicFramePr>
            <a:graphicFrameLocks noChangeAspect="1"/>
          </p:cNvGraphicFramePr>
          <p:nvPr>
            <p:custDataLst>
              <p:tags r:id="rId8"/>
            </p:custDataLst>
            <p:extLst>
              <p:ext uri="{D42A27DB-BD31-4B8C-83A1-F6EECF244321}">
                <p14:modId xmlns:p14="http://schemas.microsoft.com/office/powerpoint/2010/main" val="4245103934"/>
              </p:ext>
            </p:extLst>
          </p:nvPr>
        </p:nvGraphicFramePr>
        <p:xfrm>
          <a:off x="2830945" y="4716014"/>
          <a:ext cx="3303588" cy="173196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4" name="Object 3"/>
          <p:cNvGraphicFramePr>
            <a:graphicFrameLocks noChangeAspect="1"/>
          </p:cNvGraphicFramePr>
          <p:nvPr>
            <p:custDataLst>
              <p:tags r:id="rId9"/>
            </p:custDataLst>
            <p:extLst>
              <p:ext uri="{D42A27DB-BD31-4B8C-83A1-F6EECF244321}">
                <p14:modId xmlns:p14="http://schemas.microsoft.com/office/powerpoint/2010/main" val="3170036180"/>
              </p:ext>
            </p:extLst>
          </p:nvPr>
        </p:nvGraphicFramePr>
        <p:xfrm>
          <a:off x="5775758" y="4603301"/>
          <a:ext cx="3090862" cy="1792288"/>
        </p:xfrm>
        <a:graphic>
          <a:graphicData uri="http://schemas.openxmlformats.org/drawingml/2006/chart">
            <c:chart xmlns:c="http://schemas.openxmlformats.org/drawingml/2006/chart" xmlns:r="http://schemas.openxmlformats.org/officeDocument/2006/relationships" r:id="rId14"/>
          </a:graphicData>
        </a:graphic>
      </p:graphicFrame>
      <p:sp>
        <p:nvSpPr>
          <p:cNvPr id="18" name="Slide Number Placeholder 33"/>
          <p:cNvSpPr>
            <a:spLocks noGrp="1"/>
          </p:cNvSpPr>
          <p:nvPr>
            <p:ph type="sldNum" sz="quarter" idx="12"/>
          </p:nvPr>
        </p:nvSpPr>
        <p:spPr>
          <a:xfrm>
            <a:off x="6837218" y="6502019"/>
            <a:ext cx="2133600" cy="365125"/>
          </a:xfrm>
        </p:spPr>
        <p:txBody>
          <a:bodyPr/>
          <a:lstStyle/>
          <a:p>
            <a:pPr>
              <a:defRPr/>
            </a:pPr>
            <a:endParaRPr lang="en-US" dirty="0" smtClean="0"/>
          </a:p>
          <a:p>
            <a:pPr>
              <a:defRPr/>
            </a:pPr>
            <a:fld id="{AE584412-7F4F-4709-8555-B5D2E36C3DD3}" type="slidenum">
              <a:rPr lang="en-US" smtClean="0"/>
              <a:pPr>
                <a:defRPr/>
              </a:pPr>
              <a:t>4</a:t>
            </a:fld>
            <a:endParaRPr lang="en-US" dirty="0"/>
          </a:p>
        </p:txBody>
      </p:sp>
      <p:sp>
        <p:nvSpPr>
          <p:cNvPr id="28" name="Rectangle 13"/>
          <p:cNvSpPr>
            <a:spLocks noChangeArrowheads="1"/>
          </p:cNvSpPr>
          <p:nvPr>
            <p:custDataLst>
              <p:tags r:id="rId10"/>
            </p:custDataLst>
          </p:nvPr>
        </p:nvSpPr>
        <p:spPr bwMode="auto">
          <a:xfrm>
            <a:off x="3160612" y="6553200"/>
            <a:ext cx="8686800" cy="304800"/>
          </a:xfrm>
          <a:prstGeom prst="rect">
            <a:avLst/>
          </a:prstGeom>
          <a:noFill/>
          <a:ln w="9525">
            <a:noFill/>
            <a:miter lim="800000"/>
            <a:headEnd/>
            <a:tailEnd/>
          </a:ln>
        </p:spPr>
        <p:txBody>
          <a:bodyPr lIns="0" tIns="0" rIns="18288" bIns="18288" anchor="b"/>
          <a:lstStyle/>
          <a:p>
            <a:pPr marL="228600" indent="-228600" defTabSz="1018937">
              <a:lnSpc>
                <a:spcPct val="110000"/>
              </a:lnSpc>
              <a:spcBef>
                <a:spcPct val="60000"/>
              </a:spcBef>
              <a:buClr>
                <a:srgbClr val="275937"/>
              </a:buClr>
              <a:buSzPct val="95000"/>
              <a:buFont typeface="+mj-lt"/>
              <a:buAutoNum type="arabicPeriod"/>
              <a:defRPr/>
            </a:pPr>
            <a:r>
              <a:rPr lang="en-US" sz="800" b="0" i="1" kern="0" dirty="0" smtClean="0">
                <a:solidFill>
                  <a:srgbClr val="000000"/>
                </a:solidFill>
              </a:rPr>
              <a:t>Includes regulatory assets (impaired nuclear)</a:t>
            </a:r>
            <a:endParaRPr lang="en-US" sz="800" b="0" i="1" dirty="0" smtClean="0">
              <a:cs typeface="Arial" pitchFamily="34" charset="0"/>
            </a:endParaRPr>
          </a:p>
        </p:txBody>
      </p:sp>
    </p:spTree>
    <p:extLst>
      <p:ext uri="{BB962C8B-B14F-4D97-AF65-F5344CB8AC3E}">
        <p14:creationId xmlns:p14="http://schemas.microsoft.com/office/powerpoint/2010/main" val="223646400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66" y="304800"/>
            <a:ext cx="7010400" cy="1066800"/>
          </a:xfrm>
        </p:spPr>
        <p:txBody>
          <a:bodyPr/>
          <a:lstStyle/>
          <a:p>
            <a:pPr algn="l"/>
            <a:r>
              <a:rPr lang="en-US" sz="3200" dirty="0" smtClean="0">
                <a:latin typeface="Arial" panose="020B0604020202020204" pitchFamily="34" charset="0"/>
                <a:cs typeface="Arial" panose="020B0604020202020204" pitchFamily="34" charset="0"/>
              </a:rPr>
              <a:t>Fuel Strategies</a:t>
            </a:r>
            <a:r>
              <a:rPr lang="en-US" dirty="0" smtClean="0">
                <a:latin typeface="Garamond" panose="02020404030301010803" pitchFamily="18" charset="0"/>
              </a:rPr>
              <a:t/>
            </a:r>
            <a:br>
              <a:rPr lang="en-US" dirty="0" smtClean="0">
                <a:latin typeface="Garamond" panose="02020404030301010803" pitchFamily="18" charset="0"/>
              </a:rPr>
            </a:br>
            <a:endParaRPr lang="en-US" sz="2800" b="0" dirty="0">
              <a:latin typeface="Garamond" panose="02020404030301010803"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70098157"/>
              </p:ext>
            </p:extLst>
          </p:nvPr>
        </p:nvGraphicFramePr>
        <p:xfrm>
          <a:off x="5091712" y="1344741"/>
          <a:ext cx="4623515" cy="3231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3"/>
          <p:cNvSpPr txBox="1">
            <a:spLocks/>
          </p:cNvSpPr>
          <p:nvPr/>
        </p:nvSpPr>
        <p:spPr bwMode="auto">
          <a:xfrm>
            <a:off x="297712" y="1274860"/>
            <a:ext cx="7504771"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1" fontAlgn="base" hangingPunct="1">
              <a:spcBef>
                <a:spcPct val="20000"/>
              </a:spcBef>
              <a:spcAft>
                <a:spcPct val="0"/>
              </a:spcAft>
              <a:buChar char="–"/>
              <a:defRPr sz="2800">
                <a:solidFill>
                  <a:srgbClr val="000000"/>
                </a:solidFill>
                <a:latin typeface="+mn-lt"/>
                <a:ea typeface="Geneva" charset="-128"/>
                <a:cs typeface="Geneva" charset="0"/>
              </a:defRPr>
            </a:lvl2pPr>
            <a:lvl3pPr marL="1143000" indent="-228600" algn="l" rtl="0" eaLnBrk="1" fontAlgn="base" hangingPunct="1">
              <a:spcBef>
                <a:spcPct val="20000"/>
              </a:spcBef>
              <a:spcAft>
                <a:spcPct val="0"/>
              </a:spcAft>
              <a:buChar char="•"/>
              <a:defRPr sz="2400">
                <a:solidFill>
                  <a:srgbClr val="000000"/>
                </a:solidFill>
                <a:latin typeface="+mn-lt"/>
                <a:ea typeface="ＭＳ Ｐゴシック" charset="-128"/>
              </a:defRPr>
            </a:lvl3pPr>
            <a:lvl4pPr marL="1600200" indent="-228600" algn="l" rtl="0" eaLnBrk="1" fontAlgn="base" hangingPunct="1">
              <a:spcBef>
                <a:spcPct val="20000"/>
              </a:spcBef>
              <a:spcAft>
                <a:spcPct val="0"/>
              </a:spcAft>
              <a:buChar char="–"/>
              <a:defRPr sz="2000">
                <a:solidFill>
                  <a:srgbClr val="000000"/>
                </a:solidFill>
                <a:latin typeface="+mn-lt"/>
                <a:ea typeface="ＭＳ Ｐゴシック" charset="-128"/>
              </a:defRPr>
            </a:lvl4pPr>
            <a:lvl5pPr marL="2057400" indent="-228600" algn="l" rtl="0" eaLnBrk="1" fontAlgn="base" hangingPunct="1">
              <a:spcBef>
                <a:spcPct val="20000"/>
              </a:spcBef>
              <a:spcAft>
                <a:spcPct val="0"/>
              </a:spcAft>
              <a:buChar char="»"/>
              <a:defRPr sz="2000">
                <a:solidFill>
                  <a:srgbClr val="000000"/>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Geneva" charset="-128"/>
              </a:defRPr>
            </a:lvl6pPr>
            <a:lvl7pPr marL="2971800" indent="-228600" algn="l" rtl="0" eaLnBrk="1" fontAlgn="base" hangingPunct="1">
              <a:spcBef>
                <a:spcPct val="20000"/>
              </a:spcBef>
              <a:spcAft>
                <a:spcPct val="0"/>
              </a:spcAft>
              <a:buChar char="»"/>
              <a:defRPr sz="2000">
                <a:solidFill>
                  <a:schemeClr val="tx1"/>
                </a:solidFill>
                <a:latin typeface="+mn-lt"/>
                <a:ea typeface="Geneva" charset="-128"/>
              </a:defRPr>
            </a:lvl7pPr>
            <a:lvl8pPr marL="3429000" indent="-228600" algn="l" rtl="0" eaLnBrk="1" fontAlgn="base" hangingPunct="1">
              <a:spcBef>
                <a:spcPct val="20000"/>
              </a:spcBef>
              <a:spcAft>
                <a:spcPct val="0"/>
              </a:spcAft>
              <a:buChar char="»"/>
              <a:defRPr sz="2000">
                <a:solidFill>
                  <a:schemeClr val="tx1"/>
                </a:solidFill>
                <a:latin typeface="+mn-lt"/>
                <a:ea typeface="Geneva" charset="-128"/>
              </a:defRPr>
            </a:lvl8pPr>
            <a:lvl9pPr marL="3886200" indent="-228600" algn="l" rtl="0" eaLnBrk="1" fontAlgn="base" hangingPunct="1">
              <a:spcBef>
                <a:spcPct val="20000"/>
              </a:spcBef>
              <a:spcAft>
                <a:spcPct val="0"/>
              </a:spcAft>
              <a:buChar char="»"/>
              <a:defRPr sz="2000">
                <a:solidFill>
                  <a:schemeClr val="tx1"/>
                </a:solidFill>
                <a:latin typeface="+mn-lt"/>
                <a:ea typeface="Geneva" charset="-128"/>
              </a:defRPr>
            </a:lvl9pPr>
          </a:lstStyle>
          <a:p>
            <a:r>
              <a:rPr lang="en-US" sz="2800" b="0" kern="0" dirty="0" smtClean="0">
                <a:latin typeface="Garamond" panose="02020404030301010803" pitchFamily="18" charset="0"/>
              </a:rPr>
              <a:t>Coal </a:t>
            </a:r>
          </a:p>
          <a:p>
            <a:pPr lvl="1"/>
            <a:r>
              <a:rPr lang="en-US" sz="2000" b="0" kern="0" dirty="0" smtClean="0">
                <a:latin typeface="Garamond" panose="02020404030301010803" pitchFamily="18" charset="0"/>
              </a:rPr>
              <a:t>Manage to stockpile targets</a:t>
            </a:r>
          </a:p>
          <a:p>
            <a:pPr lvl="1"/>
            <a:r>
              <a:rPr lang="en-US" sz="2000" b="0" kern="0" dirty="0" smtClean="0">
                <a:latin typeface="Garamond" panose="02020404030301010803" pitchFamily="18" charset="0"/>
              </a:rPr>
              <a:t>Diversify suppliers/basins</a:t>
            </a:r>
          </a:p>
          <a:p>
            <a:pPr lvl="1"/>
            <a:r>
              <a:rPr lang="en-US" sz="2000" b="0" kern="0" dirty="0" smtClean="0">
                <a:latin typeface="Garamond" panose="02020404030301010803" pitchFamily="18" charset="0"/>
              </a:rPr>
              <a:t>Use short-term &amp; spot purchases </a:t>
            </a:r>
          </a:p>
          <a:p>
            <a:pPr marL="457200" lvl="1" indent="0">
              <a:buNone/>
            </a:pPr>
            <a:r>
              <a:rPr lang="en-US" sz="2000" b="0" kern="0" dirty="0" smtClean="0">
                <a:latin typeface="Garamond" panose="02020404030301010803" pitchFamily="18" charset="0"/>
              </a:rPr>
              <a:t>to drive down costs</a:t>
            </a:r>
          </a:p>
          <a:p>
            <a:r>
              <a:rPr lang="en-US" sz="2800" b="0" kern="0" dirty="0" smtClean="0">
                <a:latin typeface="Garamond" panose="02020404030301010803" pitchFamily="18" charset="0"/>
              </a:rPr>
              <a:t>Natural Gas</a:t>
            </a:r>
          </a:p>
          <a:p>
            <a:pPr lvl="1"/>
            <a:r>
              <a:rPr lang="en-US" sz="2000" b="0" kern="0" dirty="0" smtClean="0">
                <a:latin typeface="Garamond" panose="02020404030301010803" pitchFamily="18" charset="0"/>
              </a:rPr>
              <a:t>Manage hedge position</a:t>
            </a:r>
          </a:p>
          <a:p>
            <a:pPr lvl="1"/>
            <a:r>
              <a:rPr lang="en-US" sz="2000" b="0" kern="0" dirty="0" smtClean="0">
                <a:latin typeface="Garamond" panose="02020404030301010803" pitchFamily="18" charset="0"/>
              </a:rPr>
              <a:t>Analyze economics of purchasing excess firm pipeline</a:t>
            </a:r>
            <a:endParaRPr lang="en-US" sz="2400" b="0" kern="0" dirty="0" smtClean="0">
              <a:latin typeface="Garamond" panose="02020404030301010803" pitchFamily="18" charset="0"/>
            </a:endParaRPr>
          </a:p>
          <a:p>
            <a:r>
              <a:rPr lang="en-US" sz="2800" b="0" kern="0" dirty="0" smtClean="0">
                <a:latin typeface="Garamond" panose="02020404030301010803" pitchFamily="18" charset="0"/>
              </a:rPr>
              <a:t>Purchased Power </a:t>
            </a:r>
          </a:p>
          <a:p>
            <a:pPr lvl="1"/>
            <a:r>
              <a:rPr lang="en-US" sz="2000" b="0" kern="0" dirty="0" smtClean="0">
                <a:latin typeface="Garamond" panose="02020404030301010803" pitchFamily="18" charset="0"/>
              </a:rPr>
              <a:t>Continue import of economical purchased power</a:t>
            </a:r>
            <a:endParaRPr lang="en-US" sz="2400" b="0" kern="0" dirty="0">
              <a:latin typeface="Garamond" panose="02020404030301010803" pitchFamily="18" charset="0"/>
            </a:endParaRPr>
          </a:p>
          <a:p>
            <a:pPr lvl="1"/>
            <a:r>
              <a:rPr lang="en-US" sz="2000" b="0" kern="0" dirty="0" smtClean="0">
                <a:latin typeface="Garamond" panose="02020404030301010803" pitchFamily="18" charset="0"/>
              </a:rPr>
              <a:t>Continue to analyze transmission import capability</a:t>
            </a:r>
          </a:p>
        </p:txBody>
      </p:sp>
      <p:sp>
        <p:nvSpPr>
          <p:cNvPr id="7" name="Slide Number Placeholder 33"/>
          <p:cNvSpPr txBox="1">
            <a:spLocks/>
          </p:cNvSpPr>
          <p:nvPr/>
        </p:nvSpPr>
        <p:spPr>
          <a:xfrm>
            <a:off x="6837218" y="6502019"/>
            <a:ext cx="2133600" cy="365125"/>
          </a:xfrm>
          <a:prstGeom prst="rect">
            <a:avLst/>
          </a:prstGeom>
        </p:spPr>
        <p:txBody>
          <a:bodyPr/>
          <a:lstStyle>
            <a:defPPr>
              <a:defRPr lang="en-US"/>
            </a:defPPr>
            <a:lvl1pPr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1pPr>
            <a:lvl2pPr marL="4572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2pPr>
            <a:lvl3pPr marL="9144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3pPr>
            <a:lvl4pPr marL="13716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4pPr>
            <a:lvl5pPr marL="18288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5pPr>
            <a:lvl6pPr marL="2286000" algn="l" defTabSz="914400" rtl="0" eaLnBrk="1" latinLnBrk="0" hangingPunct="1">
              <a:defRPr sz="1000" b="1" kern="1200">
                <a:solidFill>
                  <a:schemeClr val="tx1"/>
                </a:solidFill>
                <a:latin typeface="Arial" charset="0"/>
                <a:ea typeface="ＭＳ Ｐゴシック" charset="-128"/>
                <a:cs typeface="+mn-cs"/>
              </a:defRPr>
            </a:lvl6pPr>
            <a:lvl7pPr marL="2743200" algn="l" defTabSz="914400" rtl="0" eaLnBrk="1" latinLnBrk="0" hangingPunct="1">
              <a:defRPr sz="1000" b="1" kern="1200">
                <a:solidFill>
                  <a:schemeClr val="tx1"/>
                </a:solidFill>
                <a:latin typeface="Arial" charset="0"/>
                <a:ea typeface="ＭＳ Ｐゴシック" charset="-128"/>
                <a:cs typeface="+mn-cs"/>
              </a:defRPr>
            </a:lvl7pPr>
            <a:lvl8pPr marL="3200400" algn="l" defTabSz="914400" rtl="0" eaLnBrk="1" latinLnBrk="0" hangingPunct="1">
              <a:defRPr sz="1000" b="1" kern="1200">
                <a:solidFill>
                  <a:schemeClr val="tx1"/>
                </a:solidFill>
                <a:latin typeface="Arial" charset="0"/>
                <a:ea typeface="ＭＳ Ｐゴシック" charset="-128"/>
                <a:cs typeface="+mn-cs"/>
              </a:defRPr>
            </a:lvl8pPr>
            <a:lvl9pPr marL="3657600" algn="l" defTabSz="914400" rtl="0" eaLnBrk="1" latinLnBrk="0" hangingPunct="1">
              <a:defRPr sz="1000" b="1" kern="1200">
                <a:solidFill>
                  <a:schemeClr val="tx1"/>
                </a:solidFill>
                <a:latin typeface="Arial" charset="0"/>
                <a:ea typeface="ＭＳ Ｐゴシック" charset="-128"/>
                <a:cs typeface="+mn-cs"/>
              </a:defRPr>
            </a:lvl9pPr>
          </a:lstStyle>
          <a:p>
            <a:pPr algn="r">
              <a:defRPr/>
            </a:pPr>
            <a:endParaRPr lang="en-US" dirty="0" smtClean="0"/>
          </a:p>
          <a:p>
            <a:pPr algn="r" eaLnBrk="1" hangingPunct="1">
              <a:spcBef>
                <a:spcPct val="0"/>
              </a:spcBef>
              <a:defRPr/>
            </a:pPr>
            <a:fld id="{AE584412-7F4F-4709-8555-B5D2E36C3DD3}" type="slidenum">
              <a:rPr lang="en-US" sz="800" b="0">
                <a:solidFill>
                  <a:schemeClr val="accent1">
                    <a:lumMod val="50000"/>
                  </a:schemeClr>
                </a:solidFill>
                <a:latin typeface="Helvetica" charset="0"/>
                <a:ea typeface="ヒラギノ角ゴ Pro W3" charset="-128"/>
              </a:rPr>
              <a:pPr algn="r" eaLnBrk="1" hangingPunct="1">
                <a:spcBef>
                  <a:spcPct val="0"/>
                </a:spcBef>
                <a:defRPr/>
              </a:pPr>
              <a:t>40</a:t>
            </a:fld>
            <a:endParaRPr lang="en-US" sz="800" b="0" dirty="0">
              <a:solidFill>
                <a:schemeClr val="accent1">
                  <a:lumMod val="50000"/>
                </a:schemeClr>
              </a:solidFill>
              <a:latin typeface="Helvetica" charset="0"/>
              <a:ea typeface="ヒラギノ角ゴ Pro W3" charset="-128"/>
            </a:endParaRPr>
          </a:p>
        </p:txBody>
      </p:sp>
    </p:spTree>
    <p:extLst>
      <p:ext uri="{BB962C8B-B14F-4D97-AF65-F5344CB8AC3E}">
        <p14:creationId xmlns:p14="http://schemas.microsoft.com/office/powerpoint/2010/main" val="1885976752"/>
      </p:ext>
    </p:extLst>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
          <p:cNvSpPr txBox="1">
            <a:spLocks noChangeArrowheads="1"/>
          </p:cNvSpPr>
          <p:nvPr>
            <p:custDataLst>
              <p:tags r:id="rId2"/>
            </p:custDataLst>
          </p:nvPr>
        </p:nvSpPr>
        <p:spPr bwMode="auto">
          <a:xfrm>
            <a:off x="105696" y="42770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lvl1pPr algn="l" rtl="0" eaLnBrk="0" fontAlgn="base" hangingPunct="0">
              <a:spcBef>
                <a:spcPct val="0"/>
              </a:spcBef>
              <a:spcAft>
                <a:spcPct val="0"/>
              </a:spcAft>
              <a:defRPr sz="4000" b="1">
                <a:solidFill>
                  <a:srgbClr val="066332"/>
                </a:solidFill>
                <a:latin typeface="Garamond"/>
                <a:ea typeface="Geneva" charset="-128"/>
                <a:cs typeface="Garamond"/>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092" algn="l" rtl="0" eaLnBrk="1" fontAlgn="base" hangingPunct="1">
              <a:spcBef>
                <a:spcPct val="0"/>
              </a:spcBef>
              <a:spcAft>
                <a:spcPct val="0"/>
              </a:spcAft>
              <a:defRPr sz="4000" b="1">
                <a:solidFill>
                  <a:schemeClr val="tx1"/>
                </a:solidFill>
                <a:latin typeface="Adobe Garamond Pro" charset="0"/>
              </a:defRPr>
            </a:lvl6pPr>
            <a:lvl7pPr marL="914186" algn="l" rtl="0" eaLnBrk="1" fontAlgn="base" hangingPunct="1">
              <a:spcBef>
                <a:spcPct val="0"/>
              </a:spcBef>
              <a:spcAft>
                <a:spcPct val="0"/>
              </a:spcAft>
              <a:defRPr sz="4000" b="1">
                <a:solidFill>
                  <a:schemeClr val="tx1"/>
                </a:solidFill>
                <a:latin typeface="Adobe Garamond Pro" charset="0"/>
              </a:defRPr>
            </a:lvl7pPr>
            <a:lvl8pPr marL="1371279" algn="l" rtl="0" eaLnBrk="1" fontAlgn="base" hangingPunct="1">
              <a:spcBef>
                <a:spcPct val="0"/>
              </a:spcBef>
              <a:spcAft>
                <a:spcPct val="0"/>
              </a:spcAft>
              <a:defRPr sz="4000" b="1">
                <a:solidFill>
                  <a:schemeClr val="tx1"/>
                </a:solidFill>
                <a:latin typeface="Adobe Garamond Pro" charset="0"/>
              </a:defRPr>
            </a:lvl8pPr>
            <a:lvl9pPr marL="1828373" algn="l" rtl="0" eaLnBrk="1" fontAlgn="base" hangingPunct="1">
              <a:spcBef>
                <a:spcPct val="0"/>
              </a:spcBef>
              <a:spcAft>
                <a:spcPct val="0"/>
              </a:spcAft>
              <a:defRPr sz="4000" b="1">
                <a:solidFill>
                  <a:schemeClr val="tx1"/>
                </a:solidFill>
                <a:latin typeface="Adobe Garamond Pro" charset="0"/>
              </a:defRPr>
            </a:lvl9pPr>
          </a:lstStyle>
          <a:p>
            <a:r>
              <a:rPr lang="en-US" sz="2400" kern="0" dirty="0" smtClean="0">
                <a:latin typeface="Arial" panose="020B0604020202020204" pitchFamily="34" charset="0"/>
                <a:cs typeface="Arial" panose="020B0604020202020204" pitchFamily="34" charset="0"/>
              </a:rPr>
              <a:t>Toshiba Settlement Funds (2018 Budget)</a:t>
            </a:r>
            <a:endParaRPr lang="en-US" sz="2400" kern="0" dirty="0">
              <a:latin typeface="Arial" panose="020B0604020202020204" pitchFamily="34" charset="0"/>
              <a:cs typeface="Arial" panose="020B0604020202020204" pitchFamily="34" charset="0"/>
            </a:endParaRPr>
          </a:p>
        </p:txBody>
      </p:sp>
      <p:sp>
        <p:nvSpPr>
          <p:cNvPr id="8" name="Text Placeholder 13"/>
          <p:cNvSpPr txBox="1">
            <a:spLocks/>
          </p:cNvSpPr>
          <p:nvPr/>
        </p:nvSpPr>
        <p:spPr>
          <a:xfrm>
            <a:off x="215901" y="2044326"/>
            <a:ext cx="3079749" cy="2124743"/>
          </a:xfrm>
          <a:prstGeom prst="rect">
            <a:avLst/>
          </a:prstGeom>
          <a:noFill/>
          <a:ln w="28575">
            <a:noFill/>
          </a:ln>
        </p:spPr>
        <p:txBody>
          <a:bodyPr lIns="18288" tIns="45720" rIns="45720" bIns="18288" numCol="1" spcCol="365760" anchor="t">
            <a:noAutofit/>
          </a:bodyPr>
          <a:lstStyle/>
          <a:p>
            <a:pPr marL="225425" indent="-225425" defTabSz="1018937">
              <a:lnSpc>
                <a:spcPct val="110000"/>
              </a:lnSpc>
              <a:spcBef>
                <a:spcPts val="500"/>
              </a:spcBef>
              <a:buClr>
                <a:srgbClr val="275937"/>
              </a:buClr>
              <a:buSzPct val="95000"/>
              <a:buFont typeface="Wingdings" pitchFamily="2" charset="2"/>
              <a:buChar char="Ø"/>
              <a:defRPr/>
            </a:pPr>
            <a:r>
              <a:rPr lang="en-GB" sz="1100" b="0" kern="0" dirty="0">
                <a:solidFill>
                  <a:srgbClr val="000000"/>
                </a:solidFill>
              </a:rPr>
              <a:t>On September 27, 2017, Santee Cooper sold its interest in the Toshiba settlement receivable</a:t>
            </a:r>
          </a:p>
          <a:p>
            <a:pPr marL="225425" indent="-225425" defTabSz="1018937">
              <a:lnSpc>
                <a:spcPct val="110000"/>
              </a:lnSpc>
              <a:spcBef>
                <a:spcPts val="500"/>
              </a:spcBef>
              <a:buClr>
                <a:srgbClr val="275937"/>
              </a:buClr>
              <a:buSzPct val="95000"/>
              <a:buFont typeface="Wingdings" pitchFamily="2" charset="2"/>
              <a:buChar char="Ø"/>
              <a:defRPr/>
            </a:pPr>
            <a:r>
              <a:rPr lang="en-US" sz="1100" b="0" dirty="0">
                <a:solidFill>
                  <a:srgbClr val="00040C"/>
                </a:solidFill>
                <a:latin typeface="Arial" pitchFamily="34" charset="0"/>
                <a:cs typeface="Arial" pitchFamily="34" charset="0"/>
              </a:rPr>
              <a:t>The Board Resolution granting approval of the 2018 budget directed management to </a:t>
            </a:r>
            <a:r>
              <a:rPr lang="en-US" sz="1100" b="0" dirty="0">
                <a:solidFill>
                  <a:schemeClr val="accent4">
                    <a:lumMod val="10000"/>
                  </a:schemeClr>
                </a:solidFill>
              </a:rPr>
              <a:t>utilize </a:t>
            </a:r>
            <a:r>
              <a:rPr lang="en-US" sz="1100" b="0" dirty="0" smtClean="0">
                <a:solidFill>
                  <a:schemeClr val="accent4">
                    <a:lumMod val="10000"/>
                  </a:schemeClr>
                </a:solidFill>
              </a:rPr>
              <a:t>settlement </a:t>
            </a:r>
            <a:r>
              <a:rPr lang="en-US" sz="1100" b="0" dirty="0">
                <a:solidFill>
                  <a:schemeClr val="accent4">
                    <a:lumMod val="10000"/>
                  </a:schemeClr>
                </a:solidFill>
              </a:rPr>
              <a:t>funds for debt reduction (defeasance, debt pay-off or avoidance</a:t>
            </a:r>
            <a:r>
              <a:rPr lang="en-US" sz="1100" b="0" dirty="0" smtClean="0">
                <a:solidFill>
                  <a:schemeClr val="accent4">
                    <a:lumMod val="10000"/>
                  </a:schemeClr>
                </a:solidFill>
              </a:rPr>
              <a:t>)</a:t>
            </a:r>
            <a:endParaRPr lang="en-GB" sz="1100" b="0" kern="0" dirty="0">
              <a:solidFill>
                <a:srgbClr val="000000"/>
              </a:solidFill>
            </a:endParaRPr>
          </a:p>
          <a:p>
            <a:pPr marL="681038" lvl="1" indent="-225425" defTabSz="1018937">
              <a:lnSpc>
                <a:spcPct val="110000"/>
              </a:lnSpc>
              <a:spcBef>
                <a:spcPts val="500"/>
              </a:spcBef>
              <a:buClr>
                <a:srgbClr val="275937"/>
              </a:buClr>
              <a:buSzPct val="95000"/>
              <a:buFont typeface="Wingdings" pitchFamily="2" charset="2"/>
              <a:buChar char="§"/>
              <a:defRPr/>
            </a:pPr>
            <a:r>
              <a:rPr lang="en-GB" sz="1100" b="0" kern="0" dirty="0">
                <a:solidFill>
                  <a:srgbClr val="000000"/>
                </a:solidFill>
              </a:rPr>
              <a:t>Defease and retire debt</a:t>
            </a:r>
          </a:p>
          <a:p>
            <a:pPr marL="681038" lvl="1" indent="-225425" defTabSz="1018937">
              <a:lnSpc>
                <a:spcPct val="110000"/>
              </a:lnSpc>
              <a:spcBef>
                <a:spcPts val="500"/>
              </a:spcBef>
              <a:buClr>
                <a:srgbClr val="275937"/>
              </a:buClr>
              <a:buSzPct val="95000"/>
              <a:buFont typeface="Wingdings" pitchFamily="2" charset="2"/>
              <a:buChar char="§"/>
              <a:defRPr/>
            </a:pPr>
            <a:r>
              <a:rPr lang="en-GB" sz="1100" b="0" kern="0" dirty="0">
                <a:solidFill>
                  <a:srgbClr val="000000"/>
                </a:solidFill>
              </a:rPr>
              <a:t>Reduce need to borrow future funds</a:t>
            </a:r>
          </a:p>
        </p:txBody>
      </p:sp>
      <p:sp>
        <p:nvSpPr>
          <p:cNvPr id="12" name="Rectangle 13"/>
          <p:cNvSpPr>
            <a:spLocks noChangeArrowheads="1"/>
          </p:cNvSpPr>
          <p:nvPr>
            <p:custDataLst>
              <p:tags r:id="rId3"/>
            </p:custDataLst>
          </p:nvPr>
        </p:nvSpPr>
        <p:spPr bwMode="auto">
          <a:xfrm>
            <a:off x="212725" y="6289852"/>
            <a:ext cx="8686800" cy="559663"/>
          </a:xfrm>
          <a:prstGeom prst="rect">
            <a:avLst/>
          </a:prstGeom>
          <a:noFill/>
          <a:ln w="9525">
            <a:noFill/>
            <a:miter lim="800000"/>
            <a:headEnd/>
            <a:tailEnd/>
          </a:ln>
        </p:spPr>
        <p:txBody>
          <a:bodyPr lIns="0" tIns="0" rIns="18288" bIns="18288" anchor="b"/>
          <a:lstStyle/>
          <a:p>
            <a:pPr marL="169863" indent="-169863">
              <a:lnSpc>
                <a:spcPct val="90000"/>
              </a:lnSpc>
              <a:spcBef>
                <a:spcPts val="0"/>
              </a:spcBef>
              <a:buClr>
                <a:srgbClr val="000000"/>
              </a:buClr>
            </a:pPr>
            <a:r>
              <a:rPr lang="en-US" sz="800" b="0" i="1" dirty="0">
                <a:solidFill>
                  <a:srgbClr val="000000"/>
                </a:solidFill>
              </a:rPr>
              <a:t>____________________________________________</a:t>
            </a:r>
          </a:p>
          <a:p>
            <a:pPr marL="169863" indent="-169863">
              <a:lnSpc>
                <a:spcPct val="90000"/>
              </a:lnSpc>
              <a:spcBef>
                <a:spcPts val="0"/>
              </a:spcBef>
              <a:buClr>
                <a:srgbClr val="000000"/>
              </a:buClr>
              <a:buFont typeface="Wingdings" pitchFamily="2" charset="2"/>
              <a:buAutoNum type="arabicPeriod"/>
            </a:pPr>
            <a:r>
              <a:rPr lang="en-US" sz="800" b="0" i="1" dirty="0">
                <a:solidFill>
                  <a:srgbClr val="000000"/>
                </a:solidFill>
              </a:rPr>
              <a:t>Excludes interest income earned on funds.</a:t>
            </a:r>
          </a:p>
          <a:p>
            <a:pPr marL="169863" indent="-169863">
              <a:lnSpc>
                <a:spcPct val="90000"/>
              </a:lnSpc>
              <a:spcBef>
                <a:spcPts val="0"/>
              </a:spcBef>
              <a:buClr>
                <a:srgbClr val="000000"/>
              </a:buClr>
              <a:buFont typeface="Wingdings" pitchFamily="2" charset="2"/>
              <a:buAutoNum type="arabicPeriod"/>
            </a:pPr>
            <a:r>
              <a:rPr lang="en-US" sz="800" b="0" i="1" dirty="0">
                <a:solidFill>
                  <a:srgbClr val="000000"/>
                </a:solidFill>
              </a:rPr>
              <a:t>Savings from long-term debt avoidance based on interest rate projections (30-year level debt service, blended average interest rates of ~5%). Santee Cooper may pay-down existing debt, if attractive opportunities are available in the market. A portion of the funds set aside for long-term debt reduction would be utilized to offset mechanic liens.</a:t>
            </a:r>
          </a:p>
          <a:p>
            <a:pPr marL="169863" indent="-169863">
              <a:lnSpc>
                <a:spcPct val="90000"/>
              </a:lnSpc>
              <a:spcBef>
                <a:spcPts val="0"/>
              </a:spcBef>
              <a:buClr>
                <a:srgbClr val="000000"/>
              </a:buClr>
              <a:buFont typeface="Wingdings" pitchFamily="2" charset="2"/>
              <a:buAutoNum type="arabicPeriod"/>
            </a:pPr>
            <a:r>
              <a:rPr lang="en-US" sz="800" b="0" i="1" dirty="0">
                <a:solidFill>
                  <a:srgbClr val="000000"/>
                </a:solidFill>
              </a:rPr>
              <a:t>2018 amounts per approved budget; 2019 amounts and onwards are preliminary projections and will be optimized to reflect prevailing assumptions.</a:t>
            </a:r>
          </a:p>
          <a:p>
            <a:pPr marL="169863" indent="-169863">
              <a:lnSpc>
                <a:spcPct val="90000"/>
              </a:lnSpc>
              <a:spcBef>
                <a:spcPts val="0"/>
              </a:spcBef>
              <a:buClr>
                <a:srgbClr val="000000"/>
              </a:buClr>
              <a:buFont typeface="Wingdings" pitchFamily="2" charset="2"/>
              <a:buAutoNum type="arabicPeriod"/>
            </a:pPr>
            <a:r>
              <a:rPr lang="en-US" sz="800" b="0" i="1" dirty="0">
                <a:solidFill>
                  <a:srgbClr val="000000"/>
                </a:solidFill>
              </a:rPr>
              <a:t>Settlement funds may be drawn in prior calendar year to fund defeasance escrow</a:t>
            </a:r>
            <a:r>
              <a:rPr lang="en-US" sz="800" b="0" i="1" dirty="0" smtClean="0">
                <a:solidFill>
                  <a:srgbClr val="000000"/>
                </a:solidFill>
              </a:rPr>
              <a:t>.</a:t>
            </a:r>
            <a:endParaRPr lang="en-US" sz="800" b="0" i="1" dirty="0">
              <a:solidFill>
                <a:srgbClr val="000000"/>
              </a:solidFill>
            </a:endParaRPr>
          </a:p>
        </p:txBody>
      </p:sp>
      <p:sp>
        <p:nvSpPr>
          <p:cNvPr id="17" name="Text Box 4"/>
          <p:cNvSpPr txBox="1">
            <a:spLocks noChangeArrowheads="1"/>
          </p:cNvSpPr>
          <p:nvPr>
            <p:custDataLst>
              <p:tags r:id="rId4"/>
            </p:custDataLst>
          </p:nvPr>
        </p:nvSpPr>
        <p:spPr bwMode="auto">
          <a:xfrm>
            <a:off x="212725" y="1145223"/>
            <a:ext cx="8686800" cy="548640"/>
          </a:xfrm>
          <a:prstGeom prst="rect">
            <a:avLst/>
          </a:prstGeom>
          <a:solidFill>
            <a:srgbClr val="F7E8AA"/>
          </a:solidFill>
          <a:ln w="9525">
            <a:noFill/>
            <a:miter lim="800000"/>
            <a:headEnd/>
            <a:tailEnd/>
          </a:ln>
          <a:effectLst/>
        </p:spPr>
        <p:txBody>
          <a:bodyPr lIns="0" tIns="0" rIns="100584" bIns="18288" anchor="ctr"/>
          <a:lstStyle/>
          <a:p>
            <a:pPr algn="ctr">
              <a:spcBef>
                <a:spcPts val="0"/>
              </a:spcBef>
            </a:pPr>
            <a:r>
              <a:rPr lang="en-GB" sz="1600" dirty="0">
                <a:solidFill>
                  <a:srgbClr val="000000"/>
                </a:solidFill>
              </a:rPr>
              <a:t>Santee Cooper </a:t>
            </a:r>
            <a:r>
              <a:rPr lang="en-GB" sz="1600" dirty="0" smtClean="0">
                <a:solidFill>
                  <a:srgbClr val="000000"/>
                </a:solidFill>
              </a:rPr>
              <a:t>had </a:t>
            </a:r>
            <a:r>
              <a:rPr lang="en-GB" sz="1600" dirty="0">
                <a:solidFill>
                  <a:srgbClr val="000000"/>
                </a:solidFill>
              </a:rPr>
              <a:t>$895 million available from the sale of its interest in the                      Toshiba Parental Guaranty</a:t>
            </a:r>
            <a:r>
              <a:rPr lang="en-GB" sz="1600" baseline="30000" dirty="0">
                <a:solidFill>
                  <a:srgbClr val="000000"/>
                </a:solidFill>
              </a:rPr>
              <a:t>1</a:t>
            </a:r>
            <a:endParaRPr lang="en-US" sz="1600" baseline="30000" dirty="0">
              <a:solidFill>
                <a:srgbClr val="000000"/>
              </a:solidFill>
            </a:endParaRPr>
          </a:p>
        </p:txBody>
      </p:sp>
      <p:sp>
        <p:nvSpPr>
          <p:cNvPr id="18" name="Rectangle 17"/>
          <p:cNvSpPr>
            <a:spLocks noChangeArrowheads="1"/>
          </p:cNvSpPr>
          <p:nvPr>
            <p:custDataLst>
              <p:tags r:id="rId5"/>
            </p:custDataLst>
          </p:nvPr>
        </p:nvSpPr>
        <p:spPr bwMode="gray">
          <a:xfrm>
            <a:off x="3384672" y="2026628"/>
            <a:ext cx="5518028" cy="228600"/>
          </a:xfrm>
          <a:prstGeom prst="rect">
            <a:avLst/>
          </a:prstGeom>
          <a:solidFill>
            <a:srgbClr val="2759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200" dirty="0">
                <a:solidFill>
                  <a:srgbClr val="FFFFFF"/>
                </a:solidFill>
                <a:latin typeface="Adobe Garamond Pro"/>
              </a:rPr>
              <a:t>Projected Use of Toshiba Funds and Benefits to Customers (Base Case) </a:t>
            </a:r>
            <a:r>
              <a:rPr lang="en-GB" sz="1200" baseline="30000" dirty="0">
                <a:solidFill>
                  <a:srgbClr val="FFFFFF"/>
                </a:solidFill>
                <a:latin typeface="Adobe Garamond Pro"/>
              </a:rPr>
              <a:t>2, 3</a:t>
            </a:r>
          </a:p>
        </p:txBody>
      </p:sp>
      <p:graphicFrame>
        <p:nvGraphicFramePr>
          <p:cNvPr id="19" name="Table 18"/>
          <p:cNvGraphicFramePr>
            <a:graphicFrameLocks noGrp="1"/>
          </p:cNvGraphicFramePr>
          <p:nvPr>
            <p:extLst>
              <p:ext uri="{D42A27DB-BD31-4B8C-83A1-F6EECF244321}">
                <p14:modId xmlns:p14="http://schemas.microsoft.com/office/powerpoint/2010/main" val="2551287588"/>
              </p:ext>
            </p:extLst>
          </p:nvPr>
        </p:nvGraphicFramePr>
        <p:xfrm>
          <a:off x="3413247" y="2274277"/>
          <a:ext cx="5522974" cy="1796300"/>
        </p:xfrm>
        <a:graphic>
          <a:graphicData uri="http://schemas.openxmlformats.org/drawingml/2006/table">
            <a:tbl>
              <a:tblPr firstRow="1" bandRow="1">
                <a:tableStyleId>{5C22544A-7EE6-4342-B048-85BDC9FD1C3A}</a:tableStyleId>
              </a:tblPr>
              <a:tblGrid>
                <a:gridCol w="1648366"/>
                <a:gridCol w="645768"/>
                <a:gridCol w="645768"/>
                <a:gridCol w="645768"/>
                <a:gridCol w="649658"/>
                <a:gridCol w="762000"/>
                <a:gridCol w="525646"/>
              </a:tblGrid>
              <a:tr h="238772">
                <a:tc>
                  <a:txBody>
                    <a:bodyPr/>
                    <a:lstStyle/>
                    <a:p>
                      <a:pPr algn="l"/>
                      <a:r>
                        <a:rPr lang="en-US" sz="1100" b="1" dirty="0" smtClean="0">
                          <a:solidFill>
                            <a:srgbClr val="000000"/>
                          </a:solidFill>
                          <a:latin typeface="Arial" pitchFamily="34" charset="0"/>
                          <a:cs typeface="Arial" pitchFamily="34" charset="0"/>
                        </a:rPr>
                        <a:t>($ millions)</a:t>
                      </a:r>
                      <a:endParaRPr lang="en-US" sz="1100" b="1" dirty="0">
                        <a:solidFill>
                          <a:srgbClr val="000000"/>
                        </a:solidFill>
                        <a:latin typeface="Arial" pitchFamily="34" charset="0"/>
                        <a:cs typeface="Arial" pitchFamily="34" charset="0"/>
                      </a:endParaRPr>
                    </a:p>
                  </a:txBody>
                  <a:tcPr marL="27432" marR="27432" marT="27432" marB="27432" anchor="b">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c>
                  <a:txBody>
                    <a:bodyPr/>
                    <a:lstStyle/>
                    <a:p>
                      <a:pPr algn="r"/>
                      <a:r>
                        <a:rPr lang="en-US" sz="1100" b="1" u="sng" dirty="0" smtClean="0">
                          <a:solidFill>
                            <a:srgbClr val="000000"/>
                          </a:solidFill>
                          <a:latin typeface="Arial" pitchFamily="34" charset="0"/>
                          <a:cs typeface="Arial" pitchFamily="34" charset="0"/>
                        </a:rPr>
                        <a:t>2018</a:t>
                      </a:r>
                      <a:endParaRPr lang="en-US" sz="1100" b="1" u="sng"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c>
                  <a:txBody>
                    <a:bodyPr/>
                    <a:lstStyle/>
                    <a:p>
                      <a:pPr algn="r"/>
                      <a:r>
                        <a:rPr lang="en-US" sz="1100" b="1" u="sng" dirty="0" smtClean="0">
                          <a:solidFill>
                            <a:srgbClr val="000000"/>
                          </a:solidFill>
                          <a:latin typeface="Arial" pitchFamily="34" charset="0"/>
                          <a:cs typeface="Arial" pitchFamily="34" charset="0"/>
                        </a:rPr>
                        <a:t>2019</a:t>
                      </a:r>
                      <a:endParaRPr lang="en-US" sz="1100" b="1" u="sng"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c>
                  <a:txBody>
                    <a:bodyPr/>
                    <a:lstStyle/>
                    <a:p>
                      <a:pPr algn="r"/>
                      <a:r>
                        <a:rPr lang="en-US" sz="1100" b="1" u="sng" dirty="0" smtClean="0">
                          <a:solidFill>
                            <a:srgbClr val="000000"/>
                          </a:solidFill>
                          <a:latin typeface="Arial" pitchFamily="34" charset="0"/>
                          <a:cs typeface="Arial" pitchFamily="34" charset="0"/>
                        </a:rPr>
                        <a:t>2020</a:t>
                      </a:r>
                      <a:endParaRPr lang="en-US" sz="1100" b="1" u="sng"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c>
                  <a:txBody>
                    <a:bodyPr/>
                    <a:lstStyle/>
                    <a:p>
                      <a:pPr algn="r"/>
                      <a:r>
                        <a:rPr lang="en-US" sz="1100" b="1" u="sng" dirty="0" smtClean="0">
                          <a:solidFill>
                            <a:srgbClr val="000000"/>
                          </a:solidFill>
                          <a:latin typeface="Arial" pitchFamily="34" charset="0"/>
                          <a:cs typeface="Arial" pitchFamily="34" charset="0"/>
                        </a:rPr>
                        <a:t>2021</a:t>
                      </a:r>
                      <a:endParaRPr lang="en-US" sz="1100" b="1" u="sng"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c>
                  <a:txBody>
                    <a:bodyPr/>
                    <a:lstStyle/>
                    <a:p>
                      <a:pPr algn="r"/>
                      <a:r>
                        <a:rPr lang="en-US" sz="1100" b="1" u="sng" dirty="0" smtClean="0">
                          <a:solidFill>
                            <a:srgbClr val="000000"/>
                          </a:solidFill>
                          <a:latin typeface="Arial" pitchFamily="34" charset="0"/>
                          <a:cs typeface="Arial" pitchFamily="34" charset="0"/>
                        </a:rPr>
                        <a:t>2022-2056</a:t>
                      </a:r>
                      <a:endParaRPr lang="en-US" sz="1100" b="1" u="sng" dirty="0">
                        <a:solidFill>
                          <a:srgbClr val="000000"/>
                        </a:solidFill>
                        <a:latin typeface="Arial" pitchFamily="34" charset="0"/>
                        <a:cs typeface="Arial" pitchFamily="34" charset="0"/>
                      </a:endParaRPr>
                    </a:p>
                  </a:txBody>
                  <a:tcPr marL="27432" marR="0" marT="27432" marB="27432" anchor="b">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c>
                  <a:txBody>
                    <a:bodyPr/>
                    <a:lstStyle/>
                    <a:p>
                      <a:pPr algn="r"/>
                      <a:r>
                        <a:rPr lang="en-US" sz="1100" b="1" u="sng" dirty="0" smtClean="0">
                          <a:solidFill>
                            <a:srgbClr val="000000"/>
                          </a:solidFill>
                          <a:latin typeface="Arial" pitchFamily="34" charset="0"/>
                          <a:cs typeface="Arial" pitchFamily="34" charset="0"/>
                        </a:rPr>
                        <a:t>Total</a:t>
                      </a:r>
                      <a:endParaRPr lang="en-US" sz="1100" b="1" u="sng" dirty="0">
                        <a:solidFill>
                          <a:srgbClr val="000000"/>
                        </a:solidFill>
                        <a:latin typeface="Arial" pitchFamily="34" charset="0"/>
                        <a:cs typeface="Arial" pitchFamily="34" charset="0"/>
                      </a:endParaRPr>
                    </a:p>
                  </a:txBody>
                  <a:tcPr marL="27432" marR="45720" marT="27432" marB="27432" anchor="b">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r>
              <a:tr h="221704">
                <a:tc>
                  <a:txBody>
                    <a:bodyPr/>
                    <a:lstStyle/>
                    <a:p>
                      <a:pPr algn="l"/>
                      <a:r>
                        <a:rPr lang="en-US" sz="1100" b="1" dirty="0" smtClean="0">
                          <a:solidFill>
                            <a:srgbClr val="000000"/>
                          </a:solidFill>
                          <a:latin typeface="Arial" pitchFamily="34" charset="0"/>
                          <a:cs typeface="Arial" pitchFamily="34" charset="0"/>
                        </a:rPr>
                        <a:t>Sources</a:t>
                      </a:r>
                      <a:endParaRPr lang="en-US" sz="1100" b="1" dirty="0">
                        <a:solidFill>
                          <a:srgbClr val="000000"/>
                        </a:solidFill>
                        <a:latin typeface="Arial" pitchFamily="34" charset="0"/>
                        <a:cs typeface="Arial" pitchFamily="34" charset="0"/>
                      </a:endParaRPr>
                    </a:p>
                  </a:txBody>
                  <a:tcPr marL="27432" marR="27432"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alpha val="50000"/>
                      </a:srgbClr>
                    </a:solidFill>
                  </a:tcPr>
                </a:tc>
                <a:tc>
                  <a:txBody>
                    <a:bodyPr/>
                    <a:lstStyle/>
                    <a:p>
                      <a:pPr algn="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alpha val="50000"/>
                      </a:srgbClr>
                    </a:solidFill>
                  </a:tcPr>
                </a:tc>
                <a:tc>
                  <a:txBody>
                    <a:bodyPr/>
                    <a:lstStyle/>
                    <a:p>
                      <a:pPr algn="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alpha val="50000"/>
                      </a:srgbClr>
                    </a:solidFill>
                  </a:tcPr>
                </a:tc>
                <a:tc>
                  <a:txBody>
                    <a:bodyPr/>
                    <a:lstStyle/>
                    <a:p>
                      <a:pPr algn="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alpha val="50000"/>
                      </a:srgbClr>
                    </a:solidFill>
                  </a:tcPr>
                </a:tc>
                <a:tc>
                  <a:txBody>
                    <a:bodyPr/>
                    <a:lstStyle/>
                    <a:p>
                      <a:pPr algn="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alpha val="50000"/>
                      </a:srgbClr>
                    </a:solidFill>
                  </a:tcPr>
                </a:tc>
                <a:tc>
                  <a:txBody>
                    <a:bodyPr/>
                    <a:lstStyle/>
                    <a:p>
                      <a:pPr algn="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alpha val="50000"/>
                      </a:srgbClr>
                    </a:solidFill>
                  </a:tcPr>
                </a:tc>
                <a:tc>
                  <a:txBody>
                    <a:bodyPr/>
                    <a:lstStyle/>
                    <a:p>
                      <a:pPr algn="r"/>
                      <a:endParaRPr lang="en-US" sz="1100" b="0" dirty="0">
                        <a:solidFill>
                          <a:srgbClr val="000000"/>
                        </a:solidFill>
                        <a:latin typeface="Arial" pitchFamily="34" charset="0"/>
                        <a:cs typeface="Arial" pitchFamily="34" charset="0"/>
                      </a:endParaRPr>
                    </a:p>
                  </a:txBody>
                  <a:tcPr marL="27432" marR="4572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alpha val="50000"/>
                      </a:srgbClr>
                    </a:solidFill>
                  </a:tcPr>
                </a:tc>
              </a:tr>
              <a:tr h="221704">
                <a:tc>
                  <a:txBody>
                    <a:bodyPr/>
                    <a:lstStyle/>
                    <a:p>
                      <a:pPr algn="l"/>
                      <a:r>
                        <a:rPr lang="en-US" sz="1100" b="0" dirty="0" smtClean="0">
                          <a:solidFill>
                            <a:srgbClr val="000000"/>
                          </a:solidFill>
                          <a:latin typeface="Arial" pitchFamily="34" charset="0"/>
                          <a:cs typeface="Arial" pitchFamily="34" charset="0"/>
                        </a:rPr>
                        <a:t>Toshiba</a:t>
                      </a:r>
                      <a:r>
                        <a:rPr lang="en-US" sz="1100" b="0" baseline="0" dirty="0" smtClean="0">
                          <a:solidFill>
                            <a:srgbClr val="000000"/>
                          </a:solidFill>
                          <a:latin typeface="Arial" pitchFamily="34" charset="0"/>
                          <a:cs typeface="Arial" pitchFamily="34" charset="0"/>
                        </a:rPr>
                        <a:t> Funds Draws</a:t>
                      </a:r>
                      <a:endParaRPr lang="en-US" sz="1100" b="0" dirty="0">
                        <a:solidFill>
                          <a:srgbClr val="000000"/>
                        </a:solidFill>
                        <a:latin typeface="Arial" pitchFamily="34" charset="0"/>
                        <a:cs typeface="Arial" pitchFamily="34" charset="0"/>
                      </a:endParaRPr>
                    </a:p>
                  </a:txBody>
                  <a:tcPr marL="27432" marR="27432"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smtClean="0">
                          <a:solidFill>
                            <a:srgbClr val="000000"/>
                          </a:solidFill>
                          <a:latin typeface="Arial" pitchFamily="34" charset="0"/>
                          <a:cs typeface="Arial" pitchFamily="34" charset="0"/>
                        </a:rPr>
                        <a:t>270</a:t>
                      </a: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smtClean="0">
                          <a:solidFill>
                            <a:srgbClr val="000000"/>
                          </a:solidFill>
                          <a:latin typeface="Arial" pitchFamily="34" charset="0"/>
                          <a:cs typeface="Arial" pitchFamily="34" charset="0"/>
                        </a:rPr>
                        <a:t>243</a:t>
                      </a: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smtClean="0">
                          <a:solidFill>
                            <a:srgbClr val="000000"/>
                          </a:solidFill>
                          <a:latin typeface="Arial" pitchFamily="34" charset="0"/>
                          <a:cs typeface="Arial" pitchFamily="34" charset="0"/>
                        </a:rPr>
                        <a:t>204</a:t>
                      </a: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smtClean="0">
                          <a:solidFill>
                            <a:srgbClr val="000000"/>
                          </a:solidFill>
                          <a:latin typeface="Arial" pitchFamily="34" charset="0"/>
                          <a:cs typeface="Arial" pitchFamily="34" charset="0"/>
                        </a:rPr>
                        <a:t>65</a:t>
                      </a: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smtClean="0">
                          <a:solidFill>
                            <a:srgbClr val="000000"/>
                          </a:solidFill>
                          <a:latin typeface="Arial" pitchFamily="34" charset="0"/>
                          <a:cs typeface="Arial" pitchFamily="34" charset="0"/>
                        </a:rPr>
                        <a:t>113</a:t>
                      </a: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smtClean="0">
                          <a:solidFill>
                            <a:srgbClr val="000000"/>
                          </a:solidFill>
                          <a:latin typeface="Arial" pitchFamily="34" charset="0"/>
                          <a:cs typeface="Arial" pitchFamily="34" charset="0"/>
                        </a:rPr>
                        <a:t>895</a:t>
                      </a:r>
                      <a:endParaRPr lang="en-US" sz="1100" b="0" dirty="0">
                        <a:solidFill>
                          <a:srgbClr val="000000"/>
                        </a:solidFill>
                        <a:latin typeface="Arial" pitchFamily="34" charset="0"/>
                        <a:cs typeface="Arial" pitchFamily="34" charset="0"/>
                      </a:endParaRPr>
                    </a:p>
                  </a:txBody>
                  <a:tcPr marL="27432" marR="4572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r>
              <a:tr h="221704">
                <a:tc>
                  <a:txBody>
                    <a:bodyPr/>
                    <a:lstStyle/>
                    <a:p>
                      <a:pPr algn="l"/>
                      <a:r>
                        <a:rPr lang="en-US" sz="1100" b="1" dirty="0" smtClean="0">
                          <a:solidFill>
                            <a:srgbClr val="000000"/>
                          </a:solidFill>
                          <a:latin typeface="Arial" pitchFamily="34" charset="0"/>
                          <a:cs typeface="Arial" pitchFamily="34" charset="0"/>
                        </a:rPr>
                        <a:t>Uses</a:t>
                      </a:r>
                      <a:endParaRPr lang="en-US" sz="1100" b="1" dirty="0">
                        <a:solidFill>
                          <a:srgbClr val="000000"/>
                        </a:solidFill>
                        <a:latin typeface="Arial" pitchFamily="34" charset="0"/>
                        <a:cs typeface="Arial" pitchFamily="34" charset="0"/>
                      </a:endParaRPr>
                    </a:p>
                  </a:txBody>
                  <a:tcPr marL="27432" marR="27432"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alpha val="50000"/>
                      </a:srgbClr>
                    </a:solidFill>
                  </a:tcPr>
                </a:tc>
                <a:tc>
                  <a:txBody>
                    <a:bodyPr/>
                    <a:lstStyle/>
                    <a:p>
                      <a:pPr algn="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alpha val="50000"/>
                      </a:srgbClr>
                    </a:solidFill>
                  </a:tcPr>
                </a:tc>
                <a:tc>
                  <a:txBody>
                    <a:bodyPr/>
                    <a:lstStyle/>
                    <a:p>
                      <a:pPr algn="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alpha val="50000"/>
                      </a:srgbClr>
                    </a:solidFill>
                  </a:tcPr>
                </a:tc>
                <a:tc>
                  <a:txBody>
                    <a:bodyPr/>
                    <a:lstStyle/>
                    <a:p>
                      <a:pPr algn="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alpha val="50000"/>
                      </a:srgbClr>
                    </a:solidFill>
                  </a:tcPr>
                </a:tc>
                <a:tc>
                  <a:txBody>
                    <a:bodyPr/>
                    <a:lstStyle/>
                    <a:p>
                      <a:pPr algn="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alpha val="50000"/>
                      </a:srgbClr>
                    </a:solidFill>
                  </a:tcPr>
                </a:tc>
                <a:tc>
                  <a:txBody>
                    <a:bodyPr/>
                    <a:lstStyle/>
                    <a:p>
                      <a:pPr algn="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alpha val="50000"/>
                      </a:srgbClr>
                    </a:solidFill>
                  </a:tcPr>
                </a:tc>
                <a:tc>
                  <a:txBody>
                    <a:bodyPr/>
                    <a:lstStyle/>
                    <a:p>
                      <a:pPr algn="r"/>
                      <a:endParaRPr lang="en-US" sz="1100" b="0" dirty="0">
                        <a:solidFill>
                          <a:srgbClr val="000000"/>
                        </a:solidFill>
                        <a:latin typeface="Arial" pitchFamily="34" charset="0"/>
                        <a:cs typeface="Arial" pitchFamily="34" charset="0"/>
                      </a:endParaRPr>
                    </a:p>
                  </a:txBody>
                  <a:tcPr marL="27432" marR="4572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alpha val="50000"/>
                      </a:srgbClr>
                    </a:solidFill>
                  </a:tcPr>
                </a:tc>
              </a:tr>
              <a:tr h="221704">
                <a:tc>
                  <a:txBody>
                    <a:bodyPr/>
                    <a:lstStyle/>
                    <a:p>
                      <a:pPr marL="0" marR="0" indent="0" algn="l" defTabSz="457092" rtl="0" eaLnBrk="1" fontAlgn="auto" latinLnBrk="0" hangingPunct="1">
                        <a:lnSpc>
                          <a:spcPct val="100000"/>
                        </a:lnSpc>
                        <a:spcBef>
                          <a:spcPts val="0"/>
                        </a:spcBef>
                        <a:spcAft>
                          <a:spcPts val="0"/>
                        </a:spcAft>
                        <a:buClrTx/>
                        <a:buSzTx/>
                        <a:buFontTx/>
                        <a:buNone/>
                        <a:tabLst/>
                        <a:defRPr/>
                      </a:pPr>
                      <a:r>
                        <a:rPr lang="en-US" sz="1100" b="0" dirty="0" smtClean="0">
                          <a:solidFill>
                            <a:srgbClr val="000000"/>
                          </a:solidFill>
                          <a:latin typeface="Arial" pitchFamily="34" charset="0"/>
                          <a:cs typeface="Arial" pitchFamily="34" charset="0"/>
                        </a:rPr>
                        <a:t>Debt Defeasance </a:t>
                      </a:r>
                      <a:r>
                        <a:rPr lang="en-US" sz="1100" b="0" baseline="30000" dirty="0" smtClean="0">
                          <a:solidFill>
                            <a:srgbClr val="000000"/>
                          </a:solidFill>
                          <a:latin typeface="Arial" pitchFamily="34" charset="0"/>
                          <a:cs typeface="Arial" pitchFamily="34" charset="0"/>
                        </a:rPr>
                        <a:t>4</a:t>
                      </a:r>
                    </a:p>
                  </a:txBody>
                  <a:tcPr marL="27432" marR="27432"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457092" rtl="0" eaLnBrk="1" fontAlgn="auto" latinLnBrk="0" hangingPunct="1">
                        <a:lnSpc>
                          <a:spcPct val="100000"/>
                        </a:lnSpc>
                        <a:spcBef>
                          <a:spcPts val="0"/>
                        </a:spcBef>
                        <a:spcAft>
                          <a:spcPts val="0"/>
                        </a:spcAft>
                        <a:buClrTx/>
                        <a:buSzTx/>
                        <a:buFontTx/>
                        <a:buNone/>
                        <a:tabLst/>
                        <a:defRPr/>
                      </a:pPr>
                      <a:r>
                        <a:rPr lang="en-US" sz="1100" b="0" dirty="0" smtClean="0">
                          <a:solidFill>
                            <a:srgbClr val="000000"/>
                          </a:solidFill>
                          <a:latin typeface="Arial" pitchFamily="34" charset="0"/>
                          <a:cs typeface="Arial" pitchFamily="34" charset="0"/>
                        </a:rPr>
                        <a:t>155</a:t>
                      </a: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smtClean="0">
                          <a:solidFill>
                            <a:srgbClr val="000000"/>
                          </a:solidFill>
                          <a:latin typeface="Arial" pitchFamily="34" charset="0"/>
                          <a:cs typeface="Arial" pitchFamily="34" charset="0"/>
                        </a:rPr>
                        <a:t>145</a:t>
                      </a: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smtClean="0">
                          <a:solidFill>
                            <a:srgbClr val="000000"/>
                          </a:solidFill>
                          <a:latin typeface="Arial" pitchFamily="34" charset="0"/>
                          <a:cs typeface="Arial" pitchFamily="34" charset="0"/>
                        </a:rPr>
                        <a:t>110</a:t>
                      </a: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smtClean="0">
                          <a:solidFill>
                            <a:srgbClr val="000000"/>
                          </a:solidFill>
                          <a:latin typeface="Arial" pitchFamily="34" charset="0"/>
                          <a:cs typeface="Arial" pitchFamily="34" charset="0"/>
                        </a:rPr>
                        <a:t>45</a:t>
                      </a: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smtClean="0">
                          <a:solidFill>
                            <a:srgbClr val="000000"/>
                          </a:solidFill>
                          <a:latin typeface="Arial" pitchFamily="34" charset="0"/>
                          <a:cs typeface="Arial" pitchFamily="34" charset="0"/>
                        </a:rPr>
                        <a:t>0</a:t>
                      </a: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smtClean="0">
                          <a:solidFill>
                            <a:srgbClr val="000000"/>
                          </a:solidFill>
                          <a:latin typeface="Arial" pitchFamily="34" charset="0"/>
                          <a:cs typeface="Arial" pitchFamily="34" charset="0"/>
                        </a:rPr>
                        <a:t>455</a:t>
                      </a:r>
                      <a:endParaRPr lang="en-US" sz="1100" b="0" dirty="0">
                        <a:solidFill>
                          <a:srgbClr val="000000"/>
                        </a:solidFill>
                        <a:latin typeface="Arial" pitchFamily="34" charset="0"/>
                        <a:cs typeface="Arial" pitchFamily="34" charset="0"/>
                      </a:endParaRPr>
                    </a:p>
                  </a:txBody>
                  <a:tcPr marL="27432" marR="4572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r>
              <a:tr h="221704">
                <a:tc>
                  <a:txBody>
                    <a:bodyPr/>
                    <a:lstStyle/>
                    <a:p>
                      <a:pPr algn="l"/>
                      <a:r>
                        <a:rPr lang="en-US" sz="1100" b="0" dirty="0" smtClean="0">
                          <a:solidFill>
                            <a:srgbClr val="000000"/>
                          </a:solidFill>
                          <a:latin typeface="Arial" pitchFamily="34" charset="0"/>
                          <a:cs typeface="Arial" pitchFamily="34" charset="0"/>
                        </a:rPr>
                        <a:t>Reduce Long-Term</a:t>
                      </a:r>
                      <a:r>
                        <a:rPr lang="en-US" sz="1100" b="0" baseline="0" dirty="0" smtClean="0">
                          <a:solidFill>
                            <a:srgbClr val="000000"/>
                          </a:solidFill>
                          <a:latin typeface="Arial" pitchFamily="34" charset="0"/>
                          <a:cs typeface="Arial" pitchFamily="34" charset="0"/>
                        </a:rPr>
                        <a:t> Debt</a:t>
                      </a:r>
                      <a:endParaRPr lang="en-US" sz="1100" b="0" dirty="0">
                        <a:solidFill>
                          <a:srgbClr val="000000"/>
                        </a:solidFill>
                        <a:latin typeface="Arial" pitchFamily="34" charset="0"/>
                        <a:cs typeface="Arial" pitchFamily="34" charset="0"/>
                      </a:endParaRPr>
                    </a:p>
                  </a:txBody>
                  <a:tcPr marL="27432" marR="27432"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smtClean="0">
                          <a:solidFill>
                            <a:srgbClr val="000000"/>
                          </a:solidFill>
                          <a:latin typeface="Arial" pitchFamily="34" charset="0"/>
                          <a:cs typeface="Arial" pitchFamily="34" charset="0"/>
                        </a:rPr>
                        <a:t>115</a:t>
                      </a: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smtClean="0">
                          <a:solidFill>
                            <a:srgbClr val="000000"/>
                          </a:solidFill>
                          <a:latin typeface="Arial" pitchFamily="34" charset="0"/>
                          <a:cs typeface="Arial" pitchFamily="34" charset="0"/>
                        </a:rPr>
                        <a:t>98</a:t>
                      </a: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smtClean="0">
                          <a:solidFill>
                            <a:srgbClr val="000000"/>
                          </a:solidFill>
                          <a:latin typeface="Arial" pitchFamily="34" charset="0"/>
                          <a:cs typeface="Arial" pitchFamily="34" charset="0"/>
                        </a:rPr>
                        <a:t>94</a:t>
                      </a: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smtClean="0">
                          <a:solidFill>
                            <a:srgbClr val="000000"/>
                          </a:solidFill>
                          <a:latin typeface="Arial" pitchFamily="34" charset="0"/>
                          <a:cs typeface="Arial" pitchFamily="34" charset="0"/>
                        </a:rPr>
                        <a:t>20</a:t>
                      </a: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smtClean="0">
                          <a:solidFill>
                            <a:srgbClr val="000000"/>
                          </a:solidFill>
                          <a:latin typeface="Arial" pitchFamily="34" charset="0"/>
                          <a:cs typeface="Arial" pitchFamily="34" charset="0"/>
                        </a:rPr>
                        <a:t>113</a:t>
                      </a: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smtClean="0">
                          <a:solidFill>
                            <a:srgbClr val="000000"/>
                          </a:solidFill>
                          <a:latin typeface="Arial" pitchFamily="34" charset="0"/>
                          <a:cs typeface="Arial" pitchFamily="34" charset="0"/>
                        </a:rPr>
                        <a:t>440</a:t>
                      </a:r>
                      <a:endParaRPr lang="en-US" sz="1100" b="0" dirty="0">
                        <a:solidFill>
                          <a:srgbClr val="000000"/>
                        </a:solidFill>
                        <a:latin typeface="Arial" pitchFamily="34" charset="0"/>
                        <a:cs typeface="Arial" pitchFamily="34" charset="0"/>
                      </a:endParaRPr>
                    </a:p>
                  </a:txBody>
                  <a:tcPr marL="27432" marR="4572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r>
              <a:tr h="221704">
                <a:tc>
                  <a:txBody>
                    <a:bodyPr/>
                    <a:lstStyle/>
                    <a:p>
                      <a:pPr algn="l"/>
                      <a:r>
                        <a:rPr lang="en-US" sz="1100" b="1" dirty="0" smtClean="0">
                          <a:solidFill>
                            <a:srgbClr val="000000"/>
                          </a:solidFill>
                          <a:latin typeface="Arial" pitchFamily="34" charset="0"/>
                          <a:cs typeface="Arial" pitchFamily="34" charset="0"/>
                        </a:rPr>
                        <a:t>Benefits</a:t>
                      </a:r>
                      <a:endParaRPr lang="en-US" sz="1100" b="1" dirty="0">
                        <a:solidFill>
                          <a:srgbClr val="000000"/>
                        </a:solidFill>
                        <a:latin typeface="Arial" pitchFamily="34" charset="0"/>
                        <a:cs typeface="Arial" pitchFamily="34" charset="0"/>
                      </a:endParaRPr>
                    </a:p>
                  </a:txBody>
                  <a:tcPr marL="27432" marR="27432"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alpha val="50000"/>
                      </a:srgbClr>
                    </a:solidFill>
                  </a:tcPr>
                </a:tc>
                <a:tc>
                  <a:txBody>
                    <a:bodyPr/>
                    <a:lstStyle/>
                    <a:p>
                      <a:pPr algn="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alpha val="50000"/>
                      </a:srgbClr>
                    </a:solidFill>
                  </a:tcPr>
                </a:tc>
                <a:tc>
                  <a:txBody>
                    <a:bodyPr/>
                    <a:lstStyle/>
                    <a:p>
                      <a:pPr algn="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alpha val="50000"/>
                      </a:srgbClr>
                    </a:solidFill>
                  </a:tcPr>
                </a:tc>
                <a:tc>
                  <a:txBody>
                    <a:bodyPr/>
                    <a:lstStyle/>
                    <a:p>
                      <a:pPr algn="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alpha val="50000"/>
                      </a:srgbClr>
                    </a:solidFill>
                  </a:tcPr>
                </a:tc>
                <a:tc>
                  <a:txBody>
                    <a:bodyPr/>
                    <a:lstStyle/>
                    <a:p>
                      <a:pPr algn="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alpha val="50000"/>
                      </a:srgbClr>
                    </a:solidFill>
                  </a:tcPr>
                </a:tc>
                <a:tc>
                  <a:txBody>
                    <a:bodyPr/>
                    <a:lstStyle/>
                    <a:p>
                      <a:pPr algn="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alpha val="50000"/>
                      </a:srgbClr>
                    </a:solidFill>
                  </a:tcPr>
                </a:tc>
                <a:tc>
                  <a:txBody>
                    <a:bodyPr/>
                    <a:lstStyle/>
                    <a:p>
                      <a:pPr algn="r"/>
                      <a:endParaRPr lang="en-US" sz="1100" b="0" dirty="0">
                        <a:solidFill>
                          <a:srgbClr val="000000"/>
                        </a:solidFill>
                        <a:latin typeface="Arial" pitchFamily="34" charset="0"/>
                        <a:cs typeface="Arial" pitchFamily="34" charset="0"/>
                      </a:endParaRPr>
                    </a:p>
                  </a:txBody>
                  <a:tcPr marL="27432" marR="4572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alpha val="50000"/>
                      </a:srgbClr>
                    </a:solidFill>
                  </a:tcPr>
                </a:tc>
              </a:tr>
              <a:tr h="221704">
                <a:tc>
                  <a:txBody>
                    <a:bodyPr/>
                    <a:lstStyle/>
                    <a:p>
                      <a:pPr algn="l"/>
                      <a:r>
                        <a:rPr lang="en-US" sz="1100" b="0" dirty="0" smtClean="0">
                          <a:solidFill>
                            <a:srgbClr val="000000"/>
                          </a:solidFill>
                          <a:latin typeface="Arial" pitchFamily="34" charset="0"/>
                          <a:cs typeface="Arial" pitchFamily="34" charset="0"/>
                        </a:rPr>
                        <a:t>Debt Service Savings</a:t>
                      </a:r>
                      <a:endParaRPr lang="en-US" sz="1100" b="0" dirty="0">
                        <a:solidFill>
                          <a:srgbClr val="000000"/>
                        </a:solidFill>
                        <a:latin typeface="Arial" pitchFamily="34" charset="0"/>
                        <a:cs typeface="Arial" pitchFamily="34" charset="0"/>
                      </a:endParaRPr>
                    </a:p>
                  </a:txBody>
                  <a:tcPr marL="27432" marR="27432"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smtClean="0">
                          <a:solidFill>
                            <a:srgbClr val="000000"/>
                          </a:solidFill>
                          <a:latin typeface="Arial" pitchFamily="34" charset="0"/>
                          <a:cs typeface="Arial" pitchFamily="34" charset="0"/>
                        </a:rPr>
                        <a:t>162</a:t>
                      </a: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smtClean="0">
                          <a:solidFill>
                            <a:srgbClr val="000000"/>
                          </a:solidFill>
                          <a:latin typeface="Arial" pitchFamily="34" charset="0"/>
                          <a:cs typeface="Arial" pitchFamily="34" charset="0"/>
                        </a:rPr>
                        <a:t>159</a:t>
                      </a: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smtClean="0">
                          <a:solidFill>
                            <a:srgbClr val="000000"/>
                          </a:solidFill>
                          <a:latin typeface="Arial" pitchFamily="34" charset="0"/>
                          <a:cs typeface="Arial" pitchFamily="34" charset="0"/>
                        </a:rPr>
                        <a:t>130</a:t>
                      </a: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smtClean="0">
                          <a:solidFill>
                            <a:srgbClr val="000000"/>
                          </a:solidFill>
                          <a:latin typeface="Arial" pitchFamily="34" charset="0"/>
                          <a:cs typeface="Arial" pitchFamily="34" charset="0"/>
                        </a:rPr>
                        <a:t>66</a:t>
                      </a: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smtClean="0">
                          <a:solidFill>
                            <a:srgbClr val="000000"/>
                          </a:solidFill>
                          <a:latin typeface="Arial" pitchFamily="34" charset="0"/>
                          <a:cs typeface="Arial" pitchFamily="34" charset="0"/>
                        </a:rPr>
                        <a:t>803</a:t>
                      </a:r>
                      <a:endParaRPr lang="en-US" sz="1100" b="0" dirty="0">
                        <a:solidFill>
                          <a:srgbClr val="000000"/>
                        </a:solidFill>
                        <a:latin typeface="Arial" pitchFamily="34" charset="0"/>
                        <a:cs typeface="Arial" pitchFamily="34" charset="0"/>
                      </a:endParaRPr>
                    </a:p>
                  </a:txBody>
                  <a:tcPr marL="27432" marR="18288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smtClean="0">
                          <a:solidFill>
                            <a:srgbClr val="000000"/>
                          </a:solidFill>
                          <a:latin typeface="Arial" pitchFamily="34" charset="0"/>
                          <a:cs typeface="Arial" pitchFamily="34" charset="0"/>
                        </a:rPr>
                        <a:t>1,321</a:t>
                      </a:r>
                      <a:endParaRPr lang="en-US" sz="1100" b="0" dirty="0">
                        <a:solidFill>
                          <a:srgbClr val="000000"/>
                        </a:solidFill>
                        <a:latin typeface="Arial" pitchFamily="34" charset="0"/>
                        <a:cs typeface="Arial" pitchFamily="34" charset="0"/>
                      </a:endParaRPr>
                    </a:p>
                  </a:txBody>
                  <a:tcPr marL="27432" marR="45720"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0" name="Rectangle 19"/>
          <p:cNvSpPr/>
          <p:nvPr/>
        </p:nvSpPr>
        <p:spPr bwMode="auto">
          <a:xfrm>
            <a:off x="5114925" y="2274479"/>
            <a:ext cx="571500" cy="1803326"/>
          </a:xfrm>
          <a:prstGeom prst="rect">
            <a:avLst/>
          </a:prstGeom>
          <a:noFill/>
          <a:ln w="28575" cap="flat" cmpd="sng" algn="ctr">
            <a:solidFill>
              <a:srgbClr val="7019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US">
              <a:solidFill>
                <a:srgbClr val="FFFFFF"/>
              </a:solidFill>
            </a:endParaRPr>
          </a:p>
        </p:txBody>
      </p:sp>
      <p:sp>
        <p:nvSpPr>
          <p:cNvPr id="21" name="TextBox 20"/>
          <p:cNvSpPr txBox="1"/>
          <p:nvPr/>
        </p:nvSpPr>
        <p:spPr>
          <a:xfrm>
            <a:off x="4954667" y="4045959"/>
            <a:ext cx="1065194" cy="246221"/>
          </a:xfrm>
          <a:prstGeom prst="rect">
            <a:avLst/>
          </a:prstGeom>
          <a:noFill/>
        </p:spPr>
        <p:txBody>
          <a:bodyPr wrap="square" rtlCol="0">
            <a:spAutoFit/>
          </a:bodyPr>
          <a:lstStyle/>
          <a:p>
            <a:r>
              <a:rPr lang="en-US" dirty="0">
                <a:solidFill>
                  <a:srgbClr val="70193D"/>
                </a:solidFill>
                <a:latin typeface="Arial" panose="020B0604020202020204" pitchFamily="34" charset="0"/>
                <a:cs typeface="Arial" panose="020B0604020202020204" pitchFamily="34" charset="0"/>
              </a:rPr>
              <a:t>In Progress</a:t>
            </a:r>
          </a:p>
        </p:txBody>
      </p:sp>
      <p:sp>
        <p:nvSpPr>
          <p:cNvPr id="22" name="Rectangle 21"/>
          <p:cNvSpPr/>
          <p:nvPr/>
        </p:nvSpPr>
        <p:spPr bwMode="auto">
          <a:xfrm>
            <a:off x="5929162" y="2274479"/>
            <a:ext cx="2473693" cy="180332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a:solidFill>
                <a:srgbClr val="FFFFFF"/>
              </a:solidFill>
            </a:endParaRPr>
          </a:p>
        </p:txBody>
      </p:sp>
      <p:sp>
        <p:nvSpPr>
          <p:cNvPr id="24" name="TextBox 23"/>
          <p:cNvSpPr txBox="1"/>
          <p:nvPr/>
        </p:nvSpPr>
        <p:spPr>
          <a:xfrm>
            <a:off x="6019861" y="4047037"/>
            <a:ext cx="2382994" cy="246221"/>
          </a:xfrm>
          <a:prstGeom prst="rect">
            <a:avLst/>
          </a:prstGeom>
          <a:noFill/>
        </p:spPr>
        <p:txBody>
          <a:bodyPr wrap="square" rtlCol="0">
            <a:spAutoFit/>
          </a:bodyPr>
          <a:lstStyle/>
          <a:p>
            <a:pPr algn="ctr"/>
            <a:r>
              <a:rPr lang="en-US" dirty="0" smtClean="0">
                <a:solidFill>
                  <a:srgbClr val="00386B"/>
                </a:solidFill>
                <a:latin typeface="Arial" panose="020B0604020202020204" pitchFamily="34" charset="0"/>
                <a:cs typeface="Arial" panose="020B0604020202020204" pitchFamily="34" charset="0"/>
              </a:rPr>
              <a:t>Projected / Subject to Optimization</a:t>
            </a:r>
            <a:endParaRPr lang="en-US" dirty="0">
              <a:solidFill>
                <a:srgbClr val="00386B"/>
              </a:solidFill>
              <a:latin typeface="Arial" panose="020B0604020202020204" pitchFamily="34" charset="0"/>
              <a:cs typeface="Arial" panose="020B0604020202020204" pitchFamily="34" charset="0"/>
            </a:endParaRPr>
          </a:p>
        </p:txBody>
      </p:sp>
      <p:sp>
        <p:nvSpPr>
          <p:cNvPr id="25" name="TextBox 24"/>
          <p:cNvSpPr txBox="1"/>
          <p:nvPr/>
        </p:nvSpPr>
        <p:spPr>
          <a:xfrm>
            <a:off x="5734050" y="2274479"/>
            <a:ext cx="2752725" cy="1803326"/>
          </a:xfrm>
          <a:prstGeom prst="rect">
            <a:avLst/>
          </a:prstGeom>
          <a:noFill/>
          <a:ln w="28575">
            <a:solidFill>
              <a:srgbClr val="00386B"/>
            </a:solidFill>
          </a:ln>
        </p:spPr>
        <p:txBody>
          <a:bodyPr wrap="square" rtlCol="0">
            <a:noAutofit/>
          </a:bodyPr>
          <a:lstStyle/>
          <a:p>
            <a:endParaRPr lang="en-US" dirty="0">
              <a:solidFill>
                <a:srgbClr val="000000"/>
              </a:solidFill>
            </a:endParaRPr>
          </a:p>
        </p:txBody>
      </p:sp>
      <p:sp>
        <p:nvSpPr>
          <p:cNvPr id="16" name="Content Placeholder 2"/>
          <p:cNvSpPr txBox="1">
            <a:spLocks/>
          </p:cNvSpPr>
          <p:nvPr/>
        </p:nvSpPr>
        <p:spPr bwMode="auto">
          <a:xfrm>
            <a:off x="171008" y="4279835"/>
            <a:ext cx="8683245" cy="18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341313" indent="-341313"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1363" indent="-284163" algn="l" rtl="0" eaLnBrk="0" fontAlgn="base" hangingPunct="0">
              <a:spcBef>
                <a:spcPct val="20000"/>
              </a:spcBef>
              <a:spcAft>
                <a:spcPct val="0"/>
              </a:spcAft>
              <a:buChar char="–"/>
              <a:defRPr sz="2800">
                <a:solidFill>
                  <a:srgbClr val="000000"/>
                </a:solidFill>
                <a:latin typeface="+mn-lt"/>
                <a:ea typeface="Geneva" charset="-128"/>
                <a:cs typeface="Geneva" pitchFamily="-106" charset="0"/>
              </a:defRPr>
            </a:lvl2pPr>
            <a:lvl3pPr marL="1141413" indent="-227013" algn="l" rtl="0" eaLnBrk="0" fontAlgn="base" hangingPunct="0">
              <a:spcBef>
                <a:spcPct val="20000"/>
              </a:spcBef>
              <a:spcAft>
                <a:spcPct val="0"/>
              </a:spcAft>
              <a:buChar char="•"/>
              <a:defRPr sz="2400">
                <a:solidFill>
                  <a:srgbClr val="000000"/>
                </a:solidFill>
                <a:latin typeface="+mn-lt"/>
                <a:ea typeface="ＭＳ Ｐゴシック" charset="-128"/>
              </a:defRPr>
            </a:lvl3pPr>
            <a:lvl4pPr marL="1598613" indent="-227013" algn="l" rtl="0" eaLnBrk="0" fontAlgn="base" hangingPunct="0">
              <a:spcBef>
                <a:spcPct val="20000"/>
              </a:spcBef>
              <a:spcAft>
                <a:spcPct val="0"/>
              </a:spcAft>
              <a:buChar char="–"/>
              <a:defRPr sz="2000">
                <a:solidFill>
                  <a:srgbClr val="000000"/>
                </a:solidFill>
                <a:latin typeface="+mn-lt"/>
                <a:ea typeface="ＭＳ Ｐゴシック" charset="-128"/>
              </a:defRPr>
            </a:lvl4pPr>
            <a:lvl5pPr marL="2055813" indent="-227013" algn="l" rtl="0" eaLnBrk="0" fontAlgn="base" hangingPunct="0">
              <a:spcBef>
                <a:spcPct val="20000"/>
              </a:spcBef>
              <a:spcAft>
                <a:spcPct val="0"/>
              </a:spcAft>
              <a:buChar char="»"/>
              <a:defRPr sz="2000">
                <a:solidFill>
                  <a:srgbClr val="000000"/>
                </a:solidFill>
                <a:latin typeface="+mn-lt"/>
                <a:ea typeface="ＭＳ Ｐゴシック" charset="-128"/>
              </a:defRPr>
            </a:lvl5pPr>
            <a:lvl6pPr marL="2514012" indent="-228546" algn="l" rtl="0" eaLnBrk="1" fontAlgn="base" hangingPunct="1">
              <a:spcBef>
                <a:spcPct val="20000"/>
              </a:spcBef>
              <a:spcAft>
                <a:spcPct val="0"/>
              </a:spcAft>
              <a:buChar char="»"/>
              <a:defRPr sz="2000">
                <a:solidFill>
                  <a:schemeClr val="tx1"/>
                </a:solidFill>
                <a:latin typeface="+mn-lt"/>
                <a:ea typeface="Geneva" charset="-128"/>
              </a:defRPr>
            </a:lvl6pPr>
            <a:lvl7pPr marL="2971106" indent="-228546" algn="l" rtl="0" eaLnBrk="1" fontAlgn="base" hangingPunct="1">
              <a:spcBef>
                <a:spcPct val="20000"/>
              </a:spcBef>
              <a:spcAft>
                <a:spcPct val="0"/>
              </a:spcAft>
              <a:buChar char="»"/>
              <a:defRPr sz="2000">
                <a:solidFill>
                  <a:schemeClr val="tx1"/>
                </a:solidFill>
                <a:latin typeface="+mn-lt"/>
                <a:ea typeface="Geneva" charset="-128"/>
              </a:defRPr>
            </a:lvl7pPr>
            <a:lvl8pPr marL="3428198" indent="-228546" algn="l" rtl="0" eaLnBrk="1" fontAlgn="base" hangingPunct="1">
              <a:spcBef>
                <a:spcPct val="20000"/>
              </a:spcBef>
              <a:spcAft>
                <a:spcPct val="0"/>
              </a:spcAft>
              <a:buChar char="»"/>
              <a:defRPr sz="2000">
                <a:solidFill>
                  <a:schemeClr val="tx1"/>
                </a:solidFill>
                <a:latin typeface="+mn-lt"/>
                <a:ea typeface="Geneva" charset="-128"/>
              </a:defRPr>
            </a:lvl8pPr>
            <a:lvl9pPr marL="3885292" indent="-228546" algn="l" rtl="0" eaLnBrk="1" fontAlgn="base" hangingPunct="1">
              <a:spcBef>
                <a:spcPct val="20000"/>
              </a:spcBef>
              <a:spcAft>
                <a:spcPct val="0"/>
              </a:spcAft>
              <a:buChar char="»"/>
              <a:defRPr sz="2000">
                <a:solidFill>
                  <a:schemeClr val="tx1"/>
                </a:solidFill>
                <a:latin typeface="+mn-lt"/>
                <a:ea typeface="Geneva" charset="-128"/>
              </a:defRPr>
            </a:lvl9pPr>
          </a:lstStyle>
          <a:p>
            <a:pPr marL="341313" lvl="2" indent="-341313" algn="just">
              <a:spcBef>
                <a:spcPts val="600"/>
              </a:spcBef>
              <a:spcAft>
                <a:spcPts val="300"/>
              </a:spcAft>
              <a:buFont typeface="Wingdings" panose="05000000000000000000" pitchFamily="2" charset="2"/>
              <a:buChar char="Ø"/>
            </a:pPr>
            <a:r>
              <a:rPr lang="en-US" sz="1100" b="0" dirty="0" smtClean="0">
                <a:solidFill>
                  <a:srgbClr val="00040C"/>
                </a:solidFill>
                <a:latin typeface="Arial" pitchFamily="34" charset="0"/>
                <a:cs typeface="Arial" pitchFamily="34" charset="0"/>
              </a:rPr>
              <a:t>Use </a:t>
            </a:r>
            <a:r>
              <a:rPr lang="en-US" sz="1100" b="0" dirty="0">
                <a:solidFill>
                  <a:srgbClr val="00040C"/>
                </a:solidFill>
                <a:latin typeface="Arial" pitchFamily="34" charset="0"/>
                <a:cs typeface="Arial" pitchFamily="34" charset="0"/>
              </a:rPr>
              <a:t>of settlement proceeds illustrated above </a:t>
            </a:r>
            <a:r>
              <a:rPr lang="en-US" sz="1100" b="0" dirty="0" smtClean="0">
                <a:solidFill>
                  <a:srgbClr val="00040C"/>
                </a:solidFill>
                <a:latin typeface="Arial" pitchFamily="34" charset="0"/>
                <a:cs typeface="Arial" pitchFamily="34" charset="0"/>
              </a:rPr>
              <a:t>assumed </a:t>
            </a:r>
            <a:r>
              <a:rPr lang="en-US" sz="1100" b="0" dirty="0">
                <a:solidFill>
                  <a:srgbClr val="00040C"/>
                </a:solidFill>
                <a:latin typeface="Arial" pitchFamily="34" charset="0"/>
                <a:cs typeface="Arial" pitchFamily="34" charset="0"/>
              </a:rPr>
              <a:t>first base rate increase in 2020 and projected aggregate increase of 7-8% implemented in years </a:t>
            </a:r>
            <a:r>
              <a:rPr lang="en-US" sz="1100" b="0" dirty="0" smtClean="0">
                <a:solidFill>
                  <a:srgbClr val="00040C"/>
                </a:solidFill>
                <a:latin typeface="Arial" pitchFamily="34" charset="0"/>
                <a:cs typeface="Arial" pitchFamily="34" charset="0"/>
              </a:rPr>
              <a:t>2020-2023</a:t>
            </a:r>
          </a:p>
          <a:p>
            <a:pPr marL="341313" lvl="2" indent="-341313" algn="just">
              <a:spcBef>
                <a:spcPts val="600"/>
              </a:spcBef>
              <a:spcAft>
                <a:spcPts val="300"/>
              </a:spcAft>
              <a:buFont typeface="Wingdings" panose="05000000000000000000" pitchFamily="2" charset="2"/>
              <a:buChar char="Ø"/>
            </a:pPr>
            <a:r>
              <a:rPr lang="en-US" sz="1100" b="0" dirty="0">
                <a:latin typeface="Arial" pitchFamily="34" charset="0"/>
                <a:cs typeface="Arial" pitchFamily="34" charset="0"/>
              </a:rPr>
              <a:t>Funds being deployed in 2018 consistent with approved budget, however projections for remaining years to be optimized with 2019 budget approval and as opportunities </a:t>
            </a:r>
            <a:r>
              <a:rPr lang="en-US" sz="1100" b="0" dirty="0" smtClean="0">
                <a:latin typeface="Arial" pitchFamily="34" charset="0"/>
                <a:cs typeface="Arial" pitchFamily="34" charset="0"/>
              </a:rPr>
              <a:t>arise</a:t>
            </a:r>
          </a:p>
          <a:p>
            <a:pPr marL="341313" lvl="2" indent="-341313" algn="just">
              <a:spcBef>
                <a:spcPts val="600"/>
              </a:spcBef>
              <a:spcAft>
                <a:spcPts val="300"/>
              </a:spcAft>
              <a:buFont typeface="Wingdings" panose="05000000000000000000" pitchFamily="2" charset="2"/>
              <a:buChar char="Ø"/>
            </a:pPr>
            <a:r>
              <a:rPr lang="en-US" sz="1100" b="0" dirty="0" smtClean="0">
                <a:solidFill>
                  <a:srgbClr val="00040C"/>
                </a:solidFill>
                <a:latin typeface="Arial" pitchFamily="34" charset="0"/>
                <a:cs typeface="Arial" pitchFamily="34" charset="0"/>
              </a:rPr>
              <a:t>Santee Cooper is evaluating opportunities to more efficiently deploy settlements proceeds to take advantage of recent rise in interest rates by</a:t>
            </a:r>
            <a:r>
              <a:rPr lang="en-US" sz="1100" b="0" dirty="0" smtClean="0">
                <a:latin typeface="Arial" pitchFamily="34" charset="0"/>
                <a:cs typeface="Arial" pitchFamily="34" charset="0"/>
              </a:rPr>
              <a:t> accelerating debt pay-down</a:t>
            </a:r>
            <a:endParaRPr lang="en-US" sz="1100" b="0" dirty="0" smtClean="0">
              <a:solidFill>
                <a:srgbClr val="00040C"/>
              </a:solidFill>
              <a:latin typeface="Arial" pitchFamily="34" charset="0"/>
              <a:cs typeface="Arial" pitchFamily="34" charset="0"/>
            </a:endParaRPr>
          </a:p>
          <a:p>
            <a:pPr marL="341313" lvl="2" indent="-341313" algn="just">
              <a:spcBef>
                <a:spcPts val="600"/>
              </a:spcBef>
              <a:spcAft>
                <a:spcPts val="300"/>
              </a:spcAft>
              <a:buFont typeface="Wingdings" panose="05000000000000000000" pitchFamily="2" charset="2"/>
              <a:buChar char="Ø"/>
            </a:pPr>
            <a:endParaRPr lang="en-US" sz="1100" b="0" dirty="0" smtClean="0">
              <a:solidFill>
                <a:srgbClr val="00040C"/>
              </a:solidFill>
              <a:latin typeface="Arial" pitchFamily="34" charset="0"/>
              <a:cs typeface="Arial" pitchFamily="34" charset="0"/>
            </a:endParaRPr>
          </a:p>
        </p:txBody>
      </p:sp>
      <p:sp>
        <p:nvSpPr>
          <p:cNvPr id="15" name="Slide Number Placeholder 33"/>
          <p:cNvSpPr txBox="1">
            <a:spLocks/>
          </p:cNvSpPr>
          <p:nvPr/>
        </p:nvSpPr>
        <p:spPr>
          <a:xfrm>
            <a:off x="6837218" y="6502019"/>
            <a:ext cx="2133600" cy="365125"/>
          </a:xfrm>
          <a:prstGeom prst="rect">
            <a:avLst/>
          </a:prstGeom>
        </p:spPr>
        <p:txBody>
          <a:bodyPr/>
          <a:lstStyle>
            <a:defPPr>
              <a:defRPr lang="en-US"/>
            </a:defPPr>
            <a:lvl1pPr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1pPr>
            <a:lvl2pPr marL="4572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2pPr>
            <a:lvl3pPr marL="9144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3pPr>
            <a:lvl4pPr marL="13716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4pPr>
            <a:lvl5pPr marL="18288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5pPr>
            <a:lvl6pPr marL="2286000" algn="l" defTabSz="914400" rtl="0" eaLnBrk="1" latinLnBrk="0" hangingPunct="1">
              <a:defRPr sz="1000" b="1" kern="1200">
                <a:solidFill>
                  <a:schemeClr val="tx1"/>
                </a:solidFill>
                <a:latin typeface="Arial" charset="0"/>
                <a:ea typeface="ＭＳ Ｐゴシック" charset="-128"/>
                <a:cs typeface="+mn-cs"/>
              </a:defRPr>
            </a:lvl6pPr>
            <a:lvl7pPr marL="2743200" algn="l" defTabSz="914400" rtl="0" eaLnBrk="1" latinLnBrk="0" hangingPunct="1">
              <a:defRPr sz="1000" b="1" kern="1200">
                <a:solidFill>
                  <a:schemeClr val="tx1"/>
                </a:solidFill>
                <a:latin typeface="Arial" charset="0"/>
                <a:ea typeface="ＭＳ Ｐゴシック" charset="-128"/>
                <a:cs typeface="+mn-cs"/>
              </a:defRPr>
            </a:lvl7pPr>
            <a:lvl8pPr marL="3200400" algn="l" defTabSz="914400" rtl="0" eaLnBrk="1" latinLnBrk="0" hangingPunct="1">
              <a:defRPr sz="1000" b="1" kern="1200">
                <a:solidFill>
                  <a:schemeClr val="tx1"/>
                </a:solidFill>
                <a:latin typeface="Arial" charset="0"/>
                <a:ea typeface="ＭＳ Ｐゴシック" charset="-128"/>
                <a:cs typeface="+mn-cs"/>
              </a:defRPr>
            </a:lvl8pPr>
            <a:lvl9pPr marL="3657600" algn="l" defTabSz="914400" rtl="0" eaLnBrk="1" latinLnBrk="0" hangingPunct="1">
              <a:defRPr sz="1000" b="1" kern="1200">
                <a:solidFill>
                  <a:schemeClr val="tx1"/>
                </a:solidFill>
                <a:latin typeface="Arial" charset="0"/>
                <a:ea typeface="ＭＳ Ｐゴシック" charset="-128"/>
                <a:cs typeface="+mn-cs"/>
              </a:defRPr>
            </a:lvl9pPr>
          </a:lstStyle>
          <a:p>
            <a:pPr algn="r">
              <a:defRPr/>
            </a:pPr>
            <a:endParaRPr lang="en-US" dirty="0" smtClean="0"/>
          </a:p>
          <a:p>
            <a:pPr algn="r" eaLnBrk="1" hangingPunct="1">
              <a:spcBef>
                <a:spcPct val="0"/>
              </a:spcBef>
              <a:defRPr/>
            </a:pPr>
            <a:fld id="{AE584412-7F4F-4709-8555-B5D2E36C3DD3}" type="slidenum">
              <a:rPr lang="en-US" sz="800" b="0">
                <a:solidFill>
                  <a:schemeClr val="accent1">
                    <a:lumMod val="50000"/>
                  </a:schemeClr>
                </a:solidFill>
                <a:latin typeface="Helvetica" charset="0"/>
                <a:ea typeface="ヒラギノ角ゴ Pro W3" charset="-128"/>
              </a:rPr>
              <a:pPr algn="r" eaLnBrk="1" hangingPunct="1">
                <a:spcBef>
                  <a:spcPct val="0"/>
                </a:spcBef>
                <a:defRPr/>
              </a:pPr>
              <a:t>41</a:t>
            </a:fld>
            <a:endParaRPr lang="en-US" sz="800" b="0" dirty="0">
              <a:solidFill>
                <a:schemeClr val="accent1">
                  <a:lumMod val="50000"/>
                </a:schemeClr>
              </a:solidFill>
              <a:latin typeface="Helvetica" charset="0"/>
              <a:ea typeface="ヒラギノ角ゴ Pro W3" charset="-128"/>
            </a:endParaRPr>
          </a:p>
        </p:txBody>
      </p:sp>
    </p:spTree>
    <p:custDataLst>
      <p:tags r:id="rId1"/>
    </p:custDataLst>
    <p:extLst>
      <p:ext uri="{BB962C8B-B14F-4D97-AF65-F5344CB8AC3E}">
        <p14:creationId xmlns:p14="http://schemas.microsoft.com/office/powerpoint/2010/main" val="6315058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033897257"/>
              </p:ext>
            </p:extLst>
          </p:nvPr>
        </p:nvGraphicFramePr>
        <p:xfrm>
          <a:off x="243459" y="2075881"/>
          <a:ext cx="8678862" cy="4155586"/>
        </p:xfrm>
        <a:graphic>
          <a:graphicData uri="http://schemas.openxmlformats.org/drawingml/2006/chart">
            <c:chart xmlns:c="http://schemas.openxmlformats.org/drawingml/2006/chart" xmlns:r="http://schemas.openxmlformats.org/officeDocument/2006/relationships" r:id="rId7"/>
          </a:graphicData>
        </a:graphic>
      </p:graphicFrame>
      <p:sp>
        <p:nvSpPr>
          <p:cNvPr id="10" name="Rectangle 15"/>
          <p:cNvSpPr txBox="1">
            <a:spLocks noChangeArrowheads="1"/>
          </p:cNvSpPr>
          <p:nvPr>
            <p:custDataLst>
              <p:tags r:id="rId1"/>
            </p:custDataLst>
          </p:nvPr>
        </p:nvSpPr>
        <p:spPr bwMode="auto">
          <a:xfrm>
            <a:off x="105696" y="42770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defPPr>
              <a:defRPr lang="en-US"/>
            </a:defPPr>
            <a:lvl1pPr>
              <a:spcBef>
                <a:spcPct val="0"/>
              </a:spcBef>
              <a:defRPr sz="2800">
                <a:solidFill>
                  <a:srgbClr val="066332"/>
                </a:solidFill>
                <a:latin typeface="+mj-lt"/>
                <a:ea typeface="Geneva" charset="-128"/>
                <a:cs typeface="Arial" panose="020B0604020202020204" pitchFamily="34" charset="0"/>
              </a:defRPr>
            </a:lvl1pPr>
            <a:lvl2pPr>
              <a:spcBef>
                <a:spcPct val="0"/>
              </a:spcBef>
              <a:defRPr sz="4000">
                <a:solidFill>
                  <a:srgbClr val="066332"/>
                </a:solidFill>
                <a:latin typeface="Adobe Garamond Pro" charset="0"/>
                <a:ea typeface="Geneva" charset="-128"/>
                <a:cs typeface="Geneva" charset="-128"/>
              </a:defRPr>
            </a:lvl2pPr>
            <a:lvl3pPr>
              <a:spcBef>
                <a:spcPct val="0"/>
              </a:spcBef>
              <a:defRPr sz="4000">
                <a:solidFill>
                  <a:srgbClr val="066332"/>
                </a:solidFill>
                <a:latin typeface="Adobe Garamond Pro" charset="0"/>
                <a:ea typeface="Geneva" charset="-128"/>
                <a:cs typeface="Geneva" charset="-128"/>
              </a:defRPr>
            </a:lvl3pPr>
            <a:lvl4pPr>
              <a:spcBef>
                <a:spcPct val="0"/>
              </a:spcBef>
              <a:defRPr sz="4000">
                <a:solidFill>
                  <a:srgbClr val="066332"/>
                </a:solidFill>
                <a:latin typeface="Adobe Garamond Pro" charset="0"/>
                <a:ea typeface="Geneva" charset="-128"/>
                <a:cs typeface="Geneva" charset="-128"/>
              </a:defRPr>
            </a:lvl4pPr>
            <a:lvl5pPr>
              <a:spcBef>
                <a:spcPct val="0"/>
              </a:spcBef>
              <a:defRPr sz="4000">
                <a:solidFill>
                  <a:srgbClr val="066332"/>
                </a:solidFill>
                <a:latin typeface="Adobe Garamond Pro" charset="0"/>
                <a:ea typeface="Geneva" charset="-128"/>
                <a:cs typeface="Geneva" charset="-128"/>
              </a:defRPr>
            </a:lvl5pPr>
            <a:lvl6pPr marL="457092" fontAlgn="base">
              <a:spcBef>
                <a:spcPct val="0"/>
              </a:spcBef>
              <a:spcAft>
                <a:spcPct val="0"/>
              </a:spcAft>
              <a:defRPr sz="4000">
                <a:latin typeface="Adobe Garamond Pro" charset="0"/>
              </a:defRPr>
            </a:lvl6pPr>
            <a:lvl7pPr marL="914186" fontAlgn="base">
              <a:spcBef>
                <a:spcPct val="0"/>
              </a:spcBef>
              <a:spcAft>
                <a:spcPct val="0"/>
              </a:spcAft>
              <a:defRPr sz="4000">
                <a:latin typeface="Adobe Garamond Pro" charset="0"/>
              </a:defRPr>
            </a:lvl7pPr>
            <a:lvl8pPr marL="1371279" fontAlgn="base">
              <a:spcBef>
                <a:spcPct val="0"/>
              </a:spcBef>
              <a:spcAft>
                <a:spcPct val="0"/>
              </a:spcAft>
              <a:defRPr sz="4000">
                <a:latin typeface="Adobe Garamond Pro" charset="0"/>
              </a:defRPr>
            </a:lvl8pPr>
            <a:lvl9pPr marL="1828373" fontAlgn="base">
              <a:spcBef>
                <a:spcPct val="0"/>
              </a:spcBef>
              <a:spcAft>
                <a:spcPct val="0"/>
              </a:spcAft>
              <a:defRPr sz="4000">
                <a:latin typeface="Adobe Garamond Pro" charset="0"/>
              </a:defRPr>
            </a:lvl9pPr>
          </a:lstStyle>
          <a:p>
            <a:r>
              <a:rPr lang="en-US" sz="2400" dirty="0" smtClean="0"/>
              <a:t>Debt Service Profile</a:t>
            </a:r>
            <a:endParaRPr lang="en-US" sz="2400" dirty="0"/>
          </a:p>
        </p:txBody>
      </p:sp>
      <p:sp>
        <p:nvSpPr>
          <p:cNvPr id="5" name="Rectangle 14"/>
          <p:cNvSpPr>
            <a:spLocks noChangeArrowheads="1"/>
          </p:cNvSpPr>
          <p:nvPr>
            <p:custDataLst>
              <p:tags r:id="rId2"/>
            </p:custDataLst>
          </p:nvPr>
        </p:nvSpPr>
        <p:spPr bwMode="gray">
          <a:xfrm>
            <a:off x="236538" y="1791250"/>
            <a:ext cx="8678862" cy="228600"/>
          </a:xfrm>
          <a:prstGeom prst="rect">
            <a:avLst/>
          </a:prstGeom>
          <a:solidFill>
            <a:srgbClr val="275937"/>
          </a:solidFill>
          <a:ln w="6350" algn="ctr">
            <a:noFill/>
            <a:miter lim="800000"/>
            <a:headEnd/>
            <a:tailEnd/>
          </a:ln>
        </p:spPr>
        <p:txBody>
          <a:bodyPr lIns="0" tIns="16404" rIns="0" bIns="16404" anchor="ctr"/>
          <a:lstStyle/>
          <a:p>
            <a:pPr algn="ctr" defTabSz="683739">
              <a:defRPr/>
            </a:pPr>
            <a:r>
              <a:rPr lang="en-US" sz="1200" dirty="0">
                <a:solidFill>
                  <a:srgbClr val="FFFFFF"/>
                </a:solidFill>
              </a:rPr>
              <a:t>Existing and Projected Debt Service ($ million) </a:t>
            </a:r>
            <a:r>
              <a:rPr lang="en-US" sz="1200" baseline="30000" dirty="0" smtClean="0">
                <a:solidFill>
                  <a:srgbClr val="FFFFFF"/>
                </a:solidFill>
              </a:rPr>
              <a:t>1</a:t>
            </a:r>
            <a:endParaRPr lang="en-US" sz="1200" baseline="30000" dirty="0">
              <a:solidFill>
                <a:srgbClr val="FFFFFF"/>
              </a:solidFill>
            </a:endParaRPr>
          </a:p>
        </p:txBody>
      </p:sp>
      <p:sp>
        <p:nvSpPr>
          <p:cNvPr id="13" name="Oval 12"/>
          <p:cNvSpPr/>
          <p:nvPr/>
        </p:nvSpPr>
        <p:spPr bwMode="auto">
          <a:xfrm>
            <a:off x="719690" y="2565399"/>
            <a:ext cx="948243" cy="1075268"/>
          </a:xfrm>
          <a:prstGeom prst="ellipse">
            <a:avLst/>
          </a:prstGeom>
          <a:noFill/>
          <a:ln w="19050" cap="flat" cmpd="sng" algn="ctr">
            <a:solidFill>
              <a:srgbClr val="27593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US" dirty="0">
              <a:solidFill>
                <a:srgbClr val="FFFFFF"/>
              </a:solidFill>
            </a:endParaRPr>
          </a:p>
        </p:txBody>
      </p:sp>
      <p:cxnSp>
        <p:nvCxnSpPr>
          <p:cNvPr id="15" name="Straight Arrow Connector 14"/>
          <p:cNvCxnSpPr>
            <a:stCxn id="13" idx="7"/>
            <a:endCxn id="16" idx="1"/>
          </p:cNvCxnSpPr>
          <p:nvPr/>
        </p:nvCxnSpPr>
        <p:spPr bwMode="auto">
          <a:xfrm flipV="1">
            <a:off x="1529066" y="2289230"/>
            <a:ext cx="794508" cy="433638"/>
          </a:xfrm>
          <a:prstGeom prst="straightConnector1">
            <a:avLst/>
          </a:prstGeom>
          <a:noFill/>
          <a:ln w="19050" cap="flat" cmpd="sng" algn="ctr">
            <a:solidFill>
              <a:srgbClr val="275937"/>
            </a:solidFill>
            <a:prstDash val="solid"/>
            <a:round/>
            <a:headEnd type="none" w="med" len="med"/>
            <a:tailEnd type="arrow"/>
          </a:ln>
          <a:effectLst/>
        </p:spPr>
      </p:cxnSp>
      <p:sp>
        <p:nvSpPr>
          <p:cNvPr id="16" name="TextBox 29"/>
          <p:cNvSpPr txBox="1">
            <a:spLocks noChangeArrowheads="1"/>
          </p:cNvSpPr>
          <p:nvPr/>
        </p:nvSpPr>
        <p:spPr bwMode="auto">
          <a:xfrm>
            <a:off x="2323574" y="2113703"/>
            <a:ext cx="1087754" cy="351053"/>
          </a:xfrm>
          <a:prstGeom prst="rect">
            <a:avLst/>
          </a:prstGeom>
          <a:noFill/>
          <a:ln w="19050">
            <a:solidFill>
              <a:srgbClr val="275937"/>
            </a:solidFill>
            <a:miter lim="800000"/>
            <a:headEnd/>
            <a:tailEnd/>
          </a:ln>
        </p:spPr>
        <p:txBody>
          <a:bodyPr lIns="9144" rIns="9144" anchor="ctr"/>
          <a:lstStyle/>
          <a:p>
            <a:pPr algn="ctr">
              <a:spcBef>
                <a:spcPts val="0"/>
              </a:spcBef>
            </a:pPr>
            <a:r>
              <a:rPr lang="en-US" sz="800" b="0" dirty="0">
                <a:solidFill>
                  <a:srgbClr val="000000"/>
                </a:solidFill>
              </a:rPr>
              <a:t>Bond Defeasance </a:t>
            </a:r>
          </a:p>
          <a:p>
            <a:pPr algn="ctr">
              <a:spcBef>
                <a:spcPts val="0"/>
              </a:spcBef>
            </a:pPr>
            <a:r>
              <a:rPr lang="en-US" sz="800" b="0" dirty="0">
                <a:solidFill>
                  <a:srgbClr val="000000"/>
                </a:solidFill>
              </a:rPr>
              <a:t>and Cash Funding</a:t>
            </a:r>
            <a:endParaRPr lang="en-GB" sz="800" b="0" dirty="0">
              <a:solidFill>
                <a:srgbClr val="000000"/>
              </a:solidFill>
            </a:endParaRPr>
          </a:p>
        </p:txBody>
      </p:sp>
      <p:sp>
        <p:nvSpPr>
          <p:cNvPr id="24" name="Text Box 4"/>
          <p:cNvSpPr txBox="1">
            <a:spLocks noChangeArrowheads="1"/>
          </p:cNvSpPr>
          <p:nvPr>
            <p:custDataLst>
              <p:tags r:id="rId3"/>
            </p:custDataLst>
          </p:nvPr>
        </p:nvSpPr>
        <p:spPr bwMode="auto">
          <a:xfrm>
            <a:off x="219456" y="1147763"/>
            <a:ext cx="8683244" cy="508000"/>
          </a:xfrm>
          <a:prstGeom prst="rect">
            <a:avLst/>
          </a:prstGeom>
          <a:solidFill>
            <a:srgbClr val="F7E8AA"/>
          </a:solidFill>
          <a:ln w="9525">
            <a:noFill/>
            <a:miter lim="800000"/>
            <a:headEnd/>
            <a:tailEnd/>
          </a:ln>
          <a:effectLst/>
        </p:spPr>
        <p:txBody>
          <a:bodyPr lIns="0" tIns="0" rIns="100584" bIns="18288" anchor="ctr"/>
          <a:lstStyle/>
          <a:p>
            <a:pPr algn="ctr">
              <a:spcBef>
                <a:spcPts val="0"/>
              </a:spcBef>
            </a:pPr>
            <a:r>
              <a:rPr lang="en-US" sz="1600" dirty="0">
                <a:solidFill>
                  <a:srgbClr val="000000"/>
                </a:solidFill>
              </a:rPr>
              <a:t>Access to settlement funds provide an opportunity to mitigate the near-term debt service peak and manage impact on customers’ rates</a:t>
            </a:r>
          </a:p>
        </p:txBody>
      </p:sp>
      <p:sp>
        <p:nvSpPr>
          <p:cNvPr id="11" name="Rectangle 10"/>
          <p:cNvSpPr>
            <a:spLocks noChangeArrowheads="1"/>
          </p:cNvSpPr>
          <p:nvPr>
            <p:custDataLst>
              <p:tags r:id="rId4"/>
            </p:custDataLst>
          </p:nvPr>
        </p:nvSpPr>
        <p:spPr bwMode="auto">
          <a:xfrm>
            <a:off x="233766" y="6366757"/>
            <a:ext cx="7285715" cy="469256"/>
          </a:xfrm>
          <a:prstGeom prst="rect">
            <a:avLst/>
          </a:prstGeom>
          <a:noFill/>
          <a:ln w="9525">
            <a:noFill/>
            <a:miter lim="800000"/>
            <a:headEnd/>
            <a:tailEnd/>
          </a:ln>
        </p:spPr>
        <p:txBody>
          <a:bodyPr lIns="0" tIns="0" rIns="18288" bIns="18288" anchor="b"/>
          <a:lstStyle/>
          <a:p>
            <a:pPr eaLnBrk="1" fontAlgn="auto" hangingPunct="1">
              <a:lnSpc>
                <a:spcPct val="90000"/>
              </a:lnSpc>
              <a:spcBef>
                <a:spcPts val="0"/>
              </a:spcBef>
              <a:spcAft>
                <a:spcPts val="0"/>
              </a:spcAft>
              <a:buClr>
                <a:srgbClr val="000000"/>
              </a:buClr>
            </a:pPr>
            <a:r>
              <a:rPr lang="en-US" sz="800" b="0" i="1" dirty="0" smtClean="0">
                <a:solidFill>
                  <a:srgbClr val="000000"/>
                </a:solidFill>
                <a:latin typeface="Helvetica"/>
                <a:cs typeface="Helvetica" panose="020B0604020202020204" pitchFamily="34" charset="0"/>
              </a:rPr>
              <a:t>__________</a:t>
            </a:r>
          </a:p>
          <a:p>
            <a:pPr marL="228600" indent="-228600" eaLnBrk="1" fontAlgn="auto" hangingPunct="1">
              <a:lnSpc>
                <a:spcPct val="90000"/>
              </a:lnSpc>
              <a:spcBef>
                <a:spcPts val="0"/>
              </a:spcBef>
              <a:spcAft>
                <a:spcPts val="0"/>
              </a:spcAft>
              <a:buClr>
                <a:srgbClr val="000000"/>
              </a:buClr>
              <a:buFont typeface="+mj-lt"/>
              <a:buAutoNum type="arabicPeriod"/>
            </a:pPr>
            <a:r>
              <a:rPr lang="en-US" sz="800" b="0" i="1" dirty="0" smtClean="0">
                <a:solidFill>
                  <a:srgbClr val="000000"/>
                </a:solidFill>
                <a:latin typeface="Helvetica"/>
                <a:cs typeface="Helvetica" panose="020B0604020202020204" pitchFamily="34" charset="0"/>
              </a:rPr>
              <a:t>Debt </a:t>
            </a:r>
            <a:r>
              <a:rPr lang="en-US" sz="800" b="0" i="1" dirty="0">
                <a:solidFill>
                  <a:srgbClr val="000000"/>
                </a:solidFill>
                <a:latin typeface="Helvetica"/>
                <a:cs typeface="Helvetica" panose="020B0604020202020204" pitchFamily="34" charset="0"/>
              </a:rPr>
              <a:t>service does not include the benefit of BABs subsidy</a:t>
            </a:r>
            <a:r>
              <a:rPr lang="en-US" sz="800" b="0" i="1" dirty="0" smtClean="0">
                <a:solidFill>
                  <a:srgbClr val="000000"/>
                </a:solidFill>
                <a:latin typeface="Helvetica"/>
                <a:cs typeface="Helvetica" panose="020B0604020202020204" pitchFamily="34" charset="0"/>
              </a:rPr>
              <a:t>’; </a:t>
            </a:r>
            <a:r>
              <a:rPr lang="en-US" sz="800" b="0" i="1" dirty="0">
                <a:solidFill>
                  <a:srgbClr val="000000"/>
                </a:solidFill>
                <a:latin typeface="Helvetica"/>
                <a:cs typeface="Helvetica" panose="020B0604020202020204" pitchFamily="34" charset="0"/>
              </a:rPr>
              <a:t>2016D bullet maturity (2023) assumed to be refinanced as 30-year debt with level debt service.</a:t>
            </a:r>
          </a:p>
          <a:p>
            <a:pPr marL="228600" indent="-228600" eaLnBrk="1" fontAlgn="auto" hangingPunct="1">
              <a:lnSpc>
                <a:spcPct val="90000"/>
              </a:lnSpc>
              <a:spcBef>
                <a:spcPts val="0"/>
              </a:spcBef>
              <a:spcAft>
                <a:spcPts val="0"/>
              </a:spcAft>
              <a:buClr>
                <a:srgbClr val="000000"/>
              </a:buClr>
              <a:buFont typeface="+mj-lt"/>
              <a:buAutoNum type="arabicPeriod"/>
            </a:pPr>
            <a:r>
              <a:rPr lang="en-US" sz="800" b="0" i="1" dirty="0">
                <a:solidFill>
                  <a:srgbClr val="000000"/>
                </a:solidFill>
                <a:latin typeface="Helvetica"/>
                <a:cs typeface="Helvetica" panose="020B0604020202020204" pitchFamily="34" charset="0"/>
              </a:rPr>
              <a:t>Savings from long term debt avoidance based on interest rate projections (30-year level debt service, blended average interest rates of ~5%).  Santee Cooper may pay-down existing debt, if attractive opportunities available in market</a:t>
            </a:r>
            <a:r>
              <a:rPr lang="en-US" sz="800" b="0" i="1" dirty="0" smtClean="0">
                <a:solidFill>
                  <a:srgbClr val="000000"/>
                </a:solidFill>
                <a:latin typeface="Helvetica"/>
                <a:cs typeface="Helvetica" panose="020B0604020202020204" pitchFamily="34" charset="0"/>
              </a:rPr>
              <a:t>.</a:t>
            </a:r>
            <a:endParaRPr lang="en-US" sz="800" b="0" i="1" dirty="0">
              <a:solidFill>
                <a:srgbClr val="000000"/>
              </a:solidFill>
              <a:latin typeface="Helvetica"/>
              <a:cs typeface="Helvetica" panose="020B0604020202020204" pitchFamily="34" charset="0"/>
            </a:endParaRPr>
          </a:p>
        </p:txBody>
      </p:sp>
      <p:sp>
        <p:nvSpPr>
          <p:cNvPr id="12" name="Slide Number Placeholder 33"/>
          <p:cNvSpPr txBox="1">
            <a:spLocks/>
          </p:cNvSpPr>
          <p:nvPr/>
        </p:nvSpPr>
        <p:spPr>
          <a:xfrm>
            <a:off x="6837218" y="6502019"/>
            <a:ext cx="2133600" cy="365125"/>
          </a:xfrm>
          <a:prstGeom prst="rect">
            <a:avLst/>
          </a:prstGeom>
        </p:spPr>
        <p:txBody>
          <a:bodyPr/>
          <a:lstStyle>
            <a:defPPr>
              <a:defRPr lang="en-US"/>
            </a:defPPr>
            <a:lvl1pPr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1pPr>
            <a:lvl2pPr marL="4572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2pPr>
            <a:lvl3pPr marL="9144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3pPr>
            <a:lvl4pPr marL="13716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4pPr>
            <a:lvl5pPr marL="18288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5pPr>
            <a:lvl6pPr marL="2286000" algn="l" defTabSz="914400" rtl="0" eaLnBrk="1" latinLnBrk="0" hangingPunct="1">
              <a:defRPr sz="1000" b="1" kern="1200">
                <a:solidFill>
                  <a:schemeClr val="tx1"/>
                </a:solidFill>
                <a:latin typeface="Arial" charset="0"/>
                <a:ea typeface="ＭＳ Ｐゴシック" charset="-128"/>
                <a:cs typeface="+mn-cs"/>
              </a:defRPr>
            </a:lvl6pPr>
            <a:lvl7pPr marL="2743200" algn="l" defTabSz="914400" rtl="0" eaLnBrk="1" latinLnBrk="0" hangingPunct="1">
              <a:defRPr sz="1000" b="1" kern="1200">
                <a:solidFill>
                  <a:schemeClr val="tx1"/>
                </a:solidFill>
                <a:latin typeface="Arial" charset="0"/>
                <a:ea typeface="ＭＳ Ｐゴシック" charset="-128"/>
                <a:cs typeface="+mn-cs"/>
              </a:defRPr>
            </a:lvl7pPr>
            <a:lvl8pPr marL="3200400" algn="l" defTabSz="914400" rtl="0" eaLnBrk="1" latinLnBrk="0" hangingPunct="1">
              <a:defRPr sz="1000" b="1" kern="1200">
                <a:solidFill>
                  <a:schemeClr val="tx1"/>
                </a:solidFill>
                <a:latin typeface="Arial" charset="0"/>
                <a:ea typeface="ＭＳ Ｐゴシック" charset="-128"/>
                <a:cs typeface="+mn-cs"/>
              </a:defRPr>
            </a:lvl8pPr>
            <a:lvl9pPr marL="3657600" algn="l" defTabSz="914400" rtl="0" eaLnBrk="1" latinLnBrk="0" hangingPunct="1">
              <a:defRPr sz="1000" b="1" kern="1200">
                <a:solidFill>
                  <a:schemeClr val="tx1"/>
                </a:solidFill>
                <a:latin typeface="Arial" charset="0"/>
                <a:ea typeface="ＭＳ Ｐゴシック" charset="-128"/>
                <a:cs typeface="+mn-cs"/>
              </a:defRPr>
            </a:lvl9pPr>
          </a:lstStyle>
          <a:p>
            <a:pPr algn="r">
              <a:defRPr/>
            </a:pPr>
            <a:endParaRPr lang="en-US" dirty="0" smtClean="0"/>
          </a:p>
          <a:p>
            <a:pPr algn="r" eaLnBrk="1" hangingPunct="1">
              <a:spcBef>
                <a:spcPct val="0"/>
              </a:spcBef>
              <a:defRPr/>
            </a:pPr>
            <a:fld id="{AE584412-7F4F-4709-8555-B5D2E36C3DD3}" type="slidenum">
              <a:rPr lang="en-US" sz="800" b="0">
                <a:solidFill>
                  <a:schemeClr val="accent1">
                    <a:lumMod val="50000"/>
                  </a:schemeClr>
                </a:solidFill>
                <a:latin typeface="Helvetica" charset="0"/>
                <a:ea typeface="ヒラギノ角ゴ Pro W3" charset="-128"/>
              </a:rPr>
              <a:pPr algn="r" eaLnBrk="1" hangingPunct="1">
                <a:spcBef>
                  <a:spcPct val="0"/>
                </a:spcBef>
                <a:defRPr/>
              </a:pPr>
              <a:t>42</a:t>
            </a:fld>
            <a:endParaRPr lang="en-US" sz="800" b="0" dirty="0">
              <a:solidFill>
                <a:schemeClr val="accent1">
                  <a:lumMod val="50000"/>
                </a:schemeClr>
              </a:solidFill>
              <a:latin typeface="Helvetica" charset="0"/>
              <a:ea typeface="ヒラギノ角ゴ Pro W3" charset="-128"/>
            </a:endParaRPr>
          </a:p>
        </p:txBody>
      </p:sp>
    </p:spTree>
    <p:extLst>
      <p:ext uri="{BB962C8B-B14F-4D97-AF65-F5344CB8AC3E}">
        <p14:creationId xmlns:p14="http://schemas.microsoft.com/office/powerpoint/2010/main" val="232386304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3999" cy="1143000"/>
          </a:xfrm>
        </p:spPr>
        <p:txBody>
          <a:bodyPr>
            <a:normAutofit/>
          </a:bodyPr>
          <a:lstStyle/>
          <a:p>
            <a:r>
              <a:rPr lang="en-US" sz="2800" dirty="0">
                <a:latin typeface="Arial" charset="0"/>
                <a:cs typeface="Arial" charset="0"/>
              </a:rPr>
              <a:t>Payments to </a:t>
            </a:r>
            <a:r>
              <a:rPr lang="en-US" sz="2800" dirty="0" smtClean="0">
                <a:latin typeface="Arial" charset="0"/>
                <a:cs typeface="Arial" charset="0"/>
              </a:rPr>
              <a:t>the </a:t>
            </a:r>
            <a:r>
              <a:rPr lang="en-US" sz="2800" dirty="0">
                <a:latin typeface="Arial" charset="0"/>
                <a:cs typeface="Arial" charset="0"/>
              </a:rPr>
              <a:t>State </a:t>
            </a:r>
            <a:r>
              <a:rPr lang="en-US" sz="2800" dirty="0" smtClean="0">
                <a:latin typeface="Arial" charset="0"/>
                <a:cs typeface="Arial" charset="0"/>
              </a:rPr>
              <a:t/>
            </a:r>
            <a:br>
              <a:rPr lang="en-US" sz="2800" dirty="0" smtClean="0">
                <a:latin typeface="Arial" charset="0"/>
                <a:cs typeface="Arial" charset="0"/>
              </a:rPr>
            </a:br>
            <a:r>
              <a:rPr lang="en-US" sz="2800" dirty="0" smtClean="0">
                <a:latin typeface="Arial" charset="0"/>
                <a:cs typeface="Arial" charset="0"/>
              </a:rPr>
              <a:t>&amp; </a:t>
            </a:r>
            <a:r>
              <a:rPr lang="en-US" sz="2800" dirty="0">
                <a:latin typeface="Arial" charset="0"/>
                <a:cs typeface="Arial" charset="0"/>
              </a:rPr>
              <a:t>Sums in Lieu</a:t>
            </a:r>
          </a:p>
        </p:txBody>
      </p:sp>
      <p:graphicFrame>
        <p:nvGraphicFramePr>
          <p:cNvPr id="9" name="Content Placeholder 3"/>
          <p:cNvGraphicFramePr>
            <a:graphicFrameLocks noGrp="1"/>
          </p:cNvGraphicFramePr>
          <p:nvPr>
            <p:ph idx="4294967295"/>
            <p:extLst>
              <p:ext uri="{D42A27DB-BD31-4B8C-83A1-F6EECF244321}">
                <p14:modId xmlns:p14="http://schemas.microsoft.com/office/powerpoint/2010/main" val="2078708400"/>
              </p:ext>
            </p:extLst>
          </p:nvPr>
        </p:nvGraphicFramePr>
        <p:xfrm>
          <a:off x="457200" y="1447800"/>
          <a:ext cx="8229600" cy="497522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04800" y="6325544"/>
            <a:ext cx="2185214" cy="415498"/>
          </a:xfrm>
          <a:prstGeom prst="rect">
            <a:avLst/>
          </a:prstGeom>
          <a:noFill/>
        </p:spPr>
        <p:txBody>
          <a:bodyPr wrap="none" rtlCol="0">
            <a:spAutoFit/>
          </a:bodyPr>
          <a:lstStyle/>
          <a:p>
            <a:r>
              <a:rPr lang="en-US" sz="1050" dirty="0" smtClean="0"/>
              <a:t>__________</a:t>
            </a:r>
          </a:p>
          <a:p>
            <a:r>
              <a:rPr lang="en-US" sz="1050" dirty="0" smtClean="0"/>
              <a:t>1. Projections based on 2018 Budget</a:t>
            </a:r>
            <a:endParaRPr lang="en-US" sz="1050" dirty="0"/>
          </a:p>
        </p:txBody>
      </p:sp>
      <p:sp>
        <p:nvSpPr>
          <p:cNvPr id="6" name="Slide Number Placeholder 33"/>
          <p:cNvSpPr txBox="1">
            <a:spLocks/>
          </p:cNvSpPr>
          <p:nvPr/>
        </p:nvSpPr>
        <p:spPr>
          <a:xfrm>
            <a:off x="6837218" y="6502019"/>
            <a:ext cx="2133600" cy="365125"/>
          </a:xfrm>
          <a:prstGeom prst="rect">
            <a:avLst/>
          </a:prstGeom>
        </p:spPr>
        <p:txBody>
          <a:bodyPr/>
          <a:lstStyle>
            <a:defPPr>
              <a:defRPr lang="en-US"/>
            </a:defPPr>
            <a:lvl1pPr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1pPr>
            <a:lvl2pPr marL="4572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2pPr>
            <a:lvl3pPr marL="9144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3pPr>
            <a:lvl4pPr marL="13716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4pPr>
            <a:lvl5pPr marL="18288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5pPr>
            <a:lvl6pPr marL="2286000" algn="l" defTabSz="914400" rtl="0" eaLnBrk="1" latinLnBrk="0" hangingPunct="1">
              <a:defRPr sz="1000" b="1" kern="1200">
                <a:solidFill>
                  <a:schemeClr val="tx1"/>
                </a:solidFill>
                <a:latin typeface="Arial" charset="0"/>
                <a:ea typeface="ＭＳ Ｐゴシック" charset="-128"/>
                <a:cs typeface="+mn-cs"/>
              </a:defRPr>
            </a:lvl6pPr>
            <a:lvl7pPr marL="2743200" algn="l" defTabSz="914400" rtl="0" eaLnBrk="1" latinLnBrk="0" hangingPunct="1">
              <a:defRPr sz="1000" b="1" kern="1200">
                <a:solidFill>
                  <a:schemeClr val="tx1"/>
                </a:solidFill>
                <a:latin typeface="Arial" charset="0"/>
                <a:ea typeface="ＭＳ Ｐゴシック" charset="-128"/>
                <a:cs typeface="+mn-cs"/>
              </a:defRPr>
            </a:lvl7pPr>
            <a:lvl8pPr marL="3200400" algn="l" defTabSz="914400" rtl="0" eaLnBrk="1" latinLnBrk="0" hangingPunct="1">
              <a:defRPr sz="1000" b="1" kern="1200">
                <a:solidFill>
                  <a:schemeClr val="tx1"/>
                </a:solidFill>
                <a:latin typeface="Arial" charset="0"/>
                <a:ea typeface="ＭＳ Ｐゴシック" charset="-128"/>
                <a:cs typeface="+mn-cs"/>
              </a:defRPr>
            </a:lvl8pPr>
            <a:lvl9pPr marL="3657600" algn="l" defTabSz="914400" rtl="0" eaLnBrk="1" latinLnBrk="0" hangingPunct="1">
              <a:defRPr sz="1000" b="1" kern="1200">
                <a:solidFill>
                  <a:schemeClr val="tx1"/>
                </a:solidFill>
                <a:latin typeface="Arial" charset="0"/>
                <a:ea typeface="ＭＳ Ｐゴシック" charset="-128"/>
                <a:cs typeface="+mn-cs"/>
              </a:defRPr>
            </a:lvl9pPr>
          </a:lstStyle>
          <a:p>
            <a:pPr algn="r">
              <a:defRPr/>
            </a:pPr>
            <a:endParaRPr lang="en-US" dirty="0" smtClean="0"/>
          </a:p>
          <a:p>
            <a:pPr algn="r" eaLnBrk="1" hangingPunct="1">
              <a:spcBef>
                <a:spcPct val="0"/>
              </a:spcBef>
              <a:defRPr/>
            </a:pPr>
            <a:fld id="{AE584412-7F4F-4709-8555-B5D2E36C3DD3}" type="slidenum">
              <a:rPr lang="en-US" sz="800" b="0">
                <a:solidFill>
                  <a:schemeClr val="accent1">
                    <a:lumMod val="50000"/>
                  </a:schemeClr>
                </a:solidFill>
                <a:latin typeface="Helvetica" charset="0"/>
                <a:ea typeface="ヒラギノ角ゴ Pro W3" charset="-128"/>
              </a:rPr>
              <a:pPr algn="r" eaLnBrk="1" hangingPunct="1">
                <a:spcBef>
                  <a:spcPct val="0"/>
                </a:spcBef>
                <a:defRPr/>
              </a:pPr>
              <a:t>43</a:t>
            </a:fld>
            <a:endParaRPr lang="en-US" sz="800" b="0" dirty="0">
              <a:solidFill>
                <a:schemeClr val="accent1">
                  <a:lumMod val="50000"/>
                </a:schemeClr>
              </a:solidFill>
              <a:latin typeface="Helvetica" charset="0"/>
              <a:ea typeface="ヒラギノ角ゴ Pro W3" charset="-128"/>
            </a:endParaRPr>
          </a:p>
        </p:txBody>
      </p:sp>
    </p:spTree>
    <p:extLst>
      <p:ext uri="{BB962C8B-B14F-4D97-AF65-F5344CB8AC3E}">
        <p14:creationId xmlns:p14="http://schemas.microsoft.com/office/powerpoint/2010/main" val="3445023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6000" b="1" dirty="0" smtClean="0">
              <a:solidFill>
                <a:srgbClr val="066332"/>
              </a:solidFill>
              <a:latin typeface="Arial" panose="020B0604020202020204" pitchFamily="34" charset="0"/>
              <a:cs typeface="Arial" panose="020B0604020202020204" pitchFamily="34" charset="0"/>
            </a:endParaRPr>
          </a:p>
          <a:p>
            <a:pPr marL="0" indent="0" algn="ctr">
              <a:buNone/>
            </a:pPr>
            <a:r>
              <a:rPr lang="en-US" sz="4800" b="1" dirty="0" smtClean="0">
                <a:solidFill>
                  <a:srgbClr val="066332"/>
                </a:solidFill>
                <a:latin typeface="Arial" panose="020B0604020202020204" pitchFamily="34" charset="0"/>
                <a:cs typeface="Arial" panose="020B0604020202020204" pitchFamily="34" charset="0"/>
              </a:rPr>
              <a:t>Customer Rates</a:t>
            </a:r>
            <a:endParaRPr lang="en-US" sz="4800" b="1" dirty="0">
              <a:solidFill>
                <a:srgbClr val="066332"/>
              </a:solidFill>
              <a:latin typeface="Arial" panose="020B0604020202020204" pitchFamily="34" charset="0"/>
              <a:cs typeface="Arial" panose="020B0604020202020204" pitchFamily="34" charset="0"/>
            </a:endParaRPr>
          </a:p>
          <a:p>
            <a:endParaRPr lang="en-US" dirty="0"/>
          </a:p>
        </p:txBody>
      </p:sp>
      <p:sp>
        <p:nvSpPr>
          <p:cNvPr id="4" name="Slide Number Placeholder 33"/>
          <p:cNvSpPr txBox="1">
            <a:spLocks/>
          </p:cNvSpPr>
          <p:nvPr/>
        </p:nvSpPr>
        <p:spPr>
          <a:xfrm>
            <a:off x="6837218" y="6502019"/>
            <a:ext cx="2133600" cy="365125"/>
          </a:xfrm>
          <a:prstGeom prst="rect">
            <a:avLst/>
          </a:prstGeom>
        </p:spPr>
        <p:txBody>
          <a:bodyPr/>
          <a:lstStyle>
            <a:defPPr>
              <a:defRPr lang="en-US"/>
            </a:defPPr>
            <a:lvl1pPr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1pPr>
            <a:lvl2pPr marL="4572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2pPr>
            <a:lvl3pPr marL="9144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3pPr>
            <a:lvl4pPr marL="13716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4pPr>
            <a:lvl5pPr marL="18288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5pPr>
            <a:lvl6pPr marL="2286000" algn="l" defTabSz="914400" rtl="0" eaLnBrk="1" latinLnBrk="0" hangingPunct="1">
              <a:defRPr sz="1000" b="1" kern="1200">
                <a:solidFill>
                  <a:schemeClr val="tx1"/>
                </a:solidFill>
                <a:latin typeface="Arial" charset="0"/>
                <a:ea typeface="ＭＳ Ｐゴシック" charset="-128"/>
                <a:cs typeface="+mn-cs"/>
              </a:defRPr>
            </a:lvl6pPr>
            <a:lvl7pPr marL="2743200" algn="l" defTabSz="914400" rtl="0" eaLnBrk="1" latinLnBrk="0" hangingPunct="1">
              <a:defRPr sz="1000" b="1" kern="1200">
                <a:solidFill>
                  <a:schemeClr val="tx1"/>
                </a:solidFill>
                <a:latin typeface="Arial" charset="0"/>
                <a:ea typeface="ＭＳ Ｐゴシック" charset="-128"/>
                <a:cs typeface="+mn-cs"/>
              </a:defRPr>
            </a:lvl7pPr>
            <a:lvl8pPr marL="3200400" algn="l" defTabSz="914400" rtl="0" eaLnBrk="1" latinLnBrk="0" hangingPunct="1">
              <a:defRPr sz="1000" b="1" kern="1200">
                <a:solidFill>
                  <a:schemeClr val="tx1"/>
                </a:solidFill>
                <a:latin typeface="Arial" charset="0"/>
                <a:ea typeface="ＭＳ Ｐゴシック" charset="-128"/>
                <a:cs typeface="+mn-cs"/>
              </a:defRPr>
            </a:lvl8pPr>
            <a:lvl9pPr marL="3657600" algn="l" defTabSz="914400" rtl="0" eaLnBrk="1" latinLnBrk="0" hangingPunct="1">
              <a:defRPr sz="1000" b="1" kern="1200">
                <a:solidFill>
                  <a:schemeClr val="tx1"/>
                </a:solidFill>
                <a:latin typeface="Arial" charset="0"/>
                <a:ea typeface="ＭＳ Ｐゴシック" charset="-128"/>
                <a:cs typeface="+mn-cs"/>
              </a:defRPr>
            </a:lvl9pPr>
          </a:lstStyle>
          <a:p>
            <a:pPr algn="r">
              <a:defRPr/>
            </a:pPr>
            <a:endParaRPr lang="en-US" dirty="0" smtClean="0"/>
          </a:p>
          <a:p>
            <a:pPr algn="r" eaLnBrk="1" hangingPunct="1">
              <a:spcBef>
                <a:spcPct val="0"/>
              </a:spcBef>
              <a:defRPr/>
            </a:pPr>
            <a:fld id="{AE584412-7F4F-4709-8555-B5D2E36C3DD3}" type="slidenum">
              <a:rPr lang="en-US" sz="800" b="0">
                <a:solidFill>
                  <a:schemeClr val="accent1">
                    <a:lumMod val="50000"/>
                  </a:schemeClr>
                </a:solidFill>
                <a:latin typeface="Helvetica" charset="0"/>
                <a:ea typeface="ヒラギノ角ゴ Pro W3" charset="-128"/>
              </a:rPr>
              <a:pPr algn="r" eaLnBrk="1" hangingPunct="1">
                <a:spcBef>
                  <a:spcPct val="0"/>
                </a:spcBef>
                <a:defRPr/>
              </a:pPr>
              <a:t>44</a:t>
            </a:fld>
            <a:endParaRPr lang="en-US" sz="800" b="0" dirty="0">
              <a:solidFill>
                <a:schemeClr val="accent1">
                  <a:lumMod val="50000"/>
                </a:schemeClr>
              </a:solidFill>
              <a:latin typeface="Helvetica" charset="0"/>
              <a:ea typeface="ヒラギノ角ゴ Pro W3" charset="-128"/>
            </a:endParaRPr>
          </a:p>
        </p:txBody>
      </p:sp>
    </p:spTree>
    <p:extLst>
      <p:ext uri="{BB962C8B-B14F-4D97-AF65-F5344CB8AC3E}">
        <p14:creationId xmlns:p14="http://schemas.microsoft.com/office/powerpoint/2010/main" val="261832763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chor="t"/>
          <a:lstStyle/>
          <a:p>
            <a:r>
              <a:rPr lang="en-US" altLang="en-US" sz="3200" dirty="0" smtClean="0">
                <a:solidFill>
                  <a:srgbClr val="006600"/>
                </a:solidFill>
              </a:rPr>
              <a:t>Two Approaches to Determine </a:t>
            </a:r>
            <a:br>
              <a:rPr lang="en-US" altLang="en-US" sz="3200" dirty="0" smtClean="0">
                <a:solidFill>
                  <a:srgbClr val="006600"/>
                </a:solidFill>
              </a:rPr>
            </a:br>
            <a:r>
              <a:rPr lang="en-US" altLang="en-US" sz="3200" dirty="0" smtClean="0">
                <a:solidFill>
                  <a:srgbClr val="006600"/>
                </a:solidFill>
              </a:rPr>
              <a:t>Cost of Service</a:t>
            </a:r>
          </a:p>
        </p:txBody>
      </p:sp>
      <p:graphicFrame>
        <p:nvGraphicFramePr>
          <p:cNvPr id="12" name="Table 11"/>
          <p:cNvGraphicFramePr>
            <a:graphicFrameLocks noGrp="1"/>
          </p:cNvGraphicFramePr>
          <p:nvPr>
            <p:extLst>
              <p:ext uri="{D42A27DB-BD31-4B8C-83A1-F6EECF244321}">
                <p14:modId xmlns:p14="http://schemas.microsoft.com/office/powerpoint/2010/main" val="4236418036"/>
              </p:ext>
            </p:extLst>
          </p:nvPr>
        </p:nvGraphicFramePr>
        <p:xfrm>
          <a:off x="914400" y="1233376"/>
          <a:ext cx="7467600" cy="5242560"/>
        </p:xfrm>
        <a:graphic>
          <a:graphicData uri="http://schemas.openxmlformats.org/drawingml/2006/table">
            <a:tbl>
              <a:tblPr firstRow="1" bandRow="1">
                <a:tableStyleId>{93296810-A885-4BE3-A3E7-6D5BEEA58F35}</a:tableStyleId>
              </a:tblPr>
              <a:tblGrid>
                <a:gridCol w="3733800"/>
                <a:gridCol w="3733800"/>
              </a:tblGrid>
              <a:tr h="29771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Gross</a:t>
                      </a:r>
                      <a:r>
                        <a:rPr lang="en-US" sz="2400" baseline="0" dirty="0" smtClean="0"/>
                        <a:t> Revenue Requirements</a:t>
                      </a:r>
                      <a:endParaRPr lang="en-US" sz="2400" dirty="0" smtClean="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i="1" dirty="0" smtClean="0"/>
                    </a:p>
                  </a:txBody>
                  <a:tcPr>
                    <a:solidFill>
                      <a:srgbClr val="009999"/>
                    </a:solidFill>
                  </a:tcPr>
                </a:tc>
              </a:tr>
              <a:tr h="13170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Cash Basis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Generally used by Public Power Utilities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Accrual Basis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Generally used by Investor-Owned Utilities (IOU’s)</a:t>
                      </a:r>
                      <a:endParaRPr lang="en-US" sz="1800" i="1" dirty="0" smtClean="0"/>
                    </a:p>
                  </a:txBody>
                  <a:tcPr/>
                </a:tc>
              </a:tr>
              <a:tr h="3271992">
                <a:tc>
                  <a:txBody>
                    <a:bodyPr/>
                    <a:lstStyle/>
                    <a:p>
                      <a:pPr marL="342900" indent="-342900">
                        <a:buFont typeface="Arial" panose="020B0604020202020204" pitchFamily="34" charset="0"/>
                        <a:buChar char="•"/>
                      </a:pPr>
                      <a:r>
                        <a:rPr lang="en-US" sz="2000" dirty="0" smtClean="0"/>
                        <a:t>Operation &amp; Maintenance Expenses</a:t>
                      </a:r>
                    </a:p>
                    <a:p>
                      <a:pPr marL="342900" indent="-342900">
                        <a:buFont typeface="Arial" panose="020B0604020202020204" pitchFamily="34" charset="0"/>
                        <a:buChar char="•"/>
                      </a:pPr>
                      <a:r>
                        <a:rPr lang="en-US" altLang="en-US" sz="2000" dirty="0" smtClean="0">
                          <a:solidFill>
                            <a:schemeClr val="accent2">
                              <a:lumMod val="75000"/>
                            </a:schemeClr>
                          </a:solidFill>
                        </a:rPr>
                        <a:t>Debt Service (P&amp;I) and Lease Payments</a:t>
                      </a:r>
                    </a:p>
                    <a:p>
                      <a:pPr marL="342900" indent="-342900">
                        <a:buFont typeface="Arial" panose="020B0604020202020204" pitchFamily="34" charset="0"/>
                        <a:buChar char="•"/>
                      </a:pPr>
                      <a:r>
                        <a:rPr lang="en-US" altLang="en-US" sz="2000" dirty="0" smtClean="0">
                          <a:solidFill>
                            <a:schemeClr val="accent2">
                              <a:lumMod val="75000"/>
                            </a:schemeClr>
                          </a:solidFill>
                        </a:rPr>
                        <a:t>Capital Improvements Fund Requirement (DSC</a:t>
                      </a:r>
                      <a:r>
                        <a:rPr lang="en-US" altLang="en-US" sz="2000" baseline="0" dirty="0" smtClean="0">
                          <a:solidFill>
                            <a:schemeClr val="accent2">
                              <a:lumMod val="75000"/>
                            </a:schemeClr>
                          </a:solidFill>
                        </a:rPr>
                        <a:t> </a:t>
                      </a:r>
                      <a:r>
                        <a:rPr lang="en-US" altLang="en-US" sz="2000" baseline="0" dirty="0" err="1" smtClean="0">
                          <a:solidFill>
                            <a:schemeClr val="accent2">
                              <a:lumMod val="75000"/>
                            </a:schemeClr>
                          </a:solidFill>
                        </a:rPr>
                        <a:t>Req</a:t>
                      </a:r>
                      <a:r>
                        <a:rPr lang="en-US" altLang="en-US" sz="2000" baseline="0" dirty="0" smtClean="0">
                          <a:solidFill>
                            <a:schemeClr val="accent2">
                              <a:lumMod val="75000"/>
                            </a:schemeClr>
                          </a:solidFill>
                        </a:rPr>
                        <a:t>)</a:t>
                      </a:r>
                      <a:endParaRPr lang="en-US" altLang="en-US" sz="2000" dirty="0" smtClean="0">
                        <a:solidFill>
                          <a:schemeClr val="accent2">
                            <a:lumMod val="75000"/>
                          </a:schemeClr>
                        </a:solidFill>
                      </a:endParaRPr>
                    </a:p>
                    <a:p>
                      <a:pPr marL="342900" indent="-342900">
                        <a:buFont typeface="Arial" panose="020B0604020202020204" pitchFamily="34" charset="0"/>
                        <a:buChar char="•"/>
                      </a:pPr>
                      <a:r>
                        <a:rPr lang="en-US" altLang="en-US" sz="2000" dirty="0" smtClean="0"/>
                        <a:t>Sums in Lieu of Taxes</a:t>
                      </a:r>
                    </a:p>
                    <a:p>
                      <a:pPr marL="342900" indent="-342900">
                        <a:buFont typeface="Arial" panose="020B0604020202020204" pitchFamily="34" charset="0"/>
                        <a:buChar char="•"/>
                      </a:pPr>
                      <a:r>
                        <a:rPr lang="en-US" altLang="en-US" sz="2000" dirty="0" smtClean="0"/>
                        <a:t>Working Capital</a:t>
                      </a:r>
                    </a:p>
                    <a:p>
                      <a:endParaRPr lang="en-US" dirty="0"/>
                    </a:p>
                  </a:txBody>
                  <a:tcPr/>
                </a:tc>
                <a:tc>
                  <a:txBody>
                    <a:bodyPr/>
                    <a:lstStyle/>
                    <a:p>
                      <a:pPr marL="342900" indent="-342900">
                        <a:buFont typeface="Arial" panose="020B0604020202020204" pitchFamily="34" charset="0"/>
                        <a:buChar char="•"/>
                      </a:pPr>
                      <a:r>
                        <a:rPr lang="en-US" sz="2000" dirty="0" smtClean="0"/>
                        <a:t>Operation &amp; Maintenance Expenses</a:t>
                      </a:r>
                    </a:p>
                    <a:p>
                      <a:pPr marL="342900" indent="-342900">
                        <a:buFont typeface="Arial" panose="020B0604020202020204" pitchFamily="34" charset="0"/>
                        <a:buChar char="•"/>
                      </a:pPr>
                      <a:r>
                        <a:rPr lang="en-US" altLang="en-US" sz="2000" dirty="0" smtClean="0">
                          <a:solidFill>
                            <a:schemeClr val="accent2">
                              <a:lumMod val="75000"/>
                            </a:schemeClr>
                          </a:solidFill>
                        </a:rPr>
                        <a:t>Depreciation and Amortization</a:t>
                      </a:r>
                    </a:p>
                    <a:p>
                      <a:pPr marL="342900" lvl="2" indent="-342900">
                        <a:buFont typeface="Arial" panose="020B0604020202020204" pitchFamily="34" charset="0"/>
                        <a:buChar char="•"/>
                      </a:pPr>
                      <a:r>
                        <a:rPr lang="en-US" altLang="en-US" sz="2000" dirty="0" smtClean="0">
                          <a:solidFill>
                            <a:schemeClr val="accent2">
                              <a:lumMod val="75000"/>
                            </a:schemeClr>
                          </a:solidFill>
                        </a:rPr>
                        <a:t>Interest Expense</a:t>
                      </a:r>
                      <a:r>
                        <a:rPr lang="en-US" altLang="en-US" sz="2000" baseline="0" dirty="0" smtClean="0">
                          <a:solidFill>
                            <a:schemeClr val="accent2">
                              <a:lumMod val="75000"/>
                            </a:schemeClr>
                          </a:solidFill>
                        </a:rPr>
                        <a:t> </a:t>
                      </a:r>
                      <a:r>
                        <a:rPr lang="en-US" altLang="en-US" sz="2000" dirty="0" smtClean="0">
                          <a:solidFill>
                            <a:schemeClr val="accent2">
                              <a:lumMod val="75000"/>
                            </a:schemeClr>
                          </a:solidFill>
                        </a:rPr>
                        <a:t>and Return on Equity (Rate Base)</a:t>
                      </a:r>
                    </a:p>
                    <a:p>
                      <a:pPr marL="342900" lvl="2" indent="-342900">
                        <a:buFont typeface="Arial" panose="020B0604020202020204" pitchFamily="34" charset="0"/>
                        <a:buChar char="•"/>
                      </a:pPr>
                      <a:r>
                        <a:rPr lang="en-US" altLang="en-US" sz="2000" dirty="0" smtClean="0"/>
                        <a:t>Income</a:t>
                      </a:r>
                      <a:r>
                        <a:rPr lang="en-US" altLang="en-US" sz="2000" baseline="0" dirty="0" smtClean="0"/>
                        <a:t> Taxes &amp; Property Taxes</a:t>
                      </a:r>
                      <a:endParaRPr lang="en-US" altLang="en-US" sz="2000" dirty="0" smtClean="0"/>
                    </a:p>
                    <a:p>
                      <a:pPr marL="342900" lvl="2" indent="-342900">
                        <a:buFont typeface="Arial" panose="020B0604020202020204" pitchFamily="34" charset="0"/>
                        <a:buChar char="•"/>
                      </a:pPr>
                      <a:r>
                        <a:rPr lang="en-US" altLang="en-US" sz="2000" dirty="0" smtClean="0"/>
                        <a:t>Working Capital</a:t>
                      </a:r>
                      <a:endParaRPr lang="en-US" dirty="0" smtClean="0"/>
                    </a:p>
                    <a:p>
                      <a:endParaRPr lang="en-US" dirty="0"/>
                    </a:p>
                  </a:txBody>
                  <a:tcPr/>
                </a:tc>
              </a:tr>
            </a:tbl>
          </a:graphicData>
        </a:graphic>
      </p:graphicFrame>
      <p:sp>
        <p:nvSpPr>
          <p:cNvPr id="5" name="Slide Number Placeholder 33"/>
          <p:cNvSpPr txBox="1">
            <a:spLocks/>
          </p:cNvSpPr>
          <p:nvPr/>
        </p:nvSpPr>
        <p:spPr>
          <a:xfrm>
            <a:off x="6837218" y="6502019"/>
            <a:ext cx="2133600" cy="365125"/>
          </a:xfrm>
          <a:prstGeom prst="rect">
            <a:avLst/>
          </a:prstGeom>
        </p:spPr>
        <p:txBody>
          <a:bodyPr/>
          <a:lstStyle>
            <a:defPPr>
              <a:defRPr lang="en-US"/>
            </a:defPPr>
            <a:lvl1pPr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1pPr>
            <a:lvl2pPr marL="4572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2pPr>
            <a:lvl3pPr marL="9144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3pPr>
            <a:lvl4pPr marL="13716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4pPr>
            <a:lvl5pPr marL="18288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5pPr>
            <a:lvl6pPr marL="2286000" algn="l" defTabSz="914400" rtl="0" eaLnBrk="1" latinLnBrk="0" hangingPunct="1">
              <a:defRPr sz="1000" b="1" kern="1200">
                <a:solidFill>
                  <a:schemeClr val="tx1"/>
                </a:solidFill>
                <a:latin typeface="Arial" charset="0"/>
                <a:ea typeface="ＭＳ Ｐゴシック" charset="-128"/>
                <a:cs typeface="+mn-cs"/>
              </a:defRPr>
            </a:lvl6pPr>
            <a:lvl7pPr marL="2743200" algn="l" defTabSz="914400" rtl="0" eaLnBrk="1" latinLnBrk="0" hangingPunct="1">
              <a:defRPr sz="1000" b="1" kern="1200">
                <a:solidFill>
                  <a:schemeClr val="tx1"/>
                </a:solidFill>
                <a:latin typeface="Arial" charset="0"/>
                <a:ea typeface="ＭＳ Ｐゴシック" charset="-128"/>
                <a:cs typeface="+mn-cs"/>
              </a:defRPr>
            </a:lvl7pPr>
            <a:lvl8pPr marL="3200400" algn="l" defTabSz="914400" rtl="0" eaLnBrk="1" latinLnBrk="0" hangingPunct="1">
              <a:defRPr sz="1000" b="1" kern="1200">
                <a:solidFill>
                  <a:schemeClr val="tx1"/>
                </a:solidFill>
                <a:latin typeface="Arial" charset="0"/>
                <a:ea typeface="ＭＳ Ｐゴシック" charset="-128"/>
                <a:cs typeface="+mn-cs"/>
              </a:defRPr>
            </a:lvl8pPr>
            <a:lvl9pPr marL="3657600" algn="l" defTabSz="914400" rtl="0" eaLnBrk="1" latinLnBrk="0" hangingPunct="1">
              <a:defRPr sz="1000" b="1" kern="1200">
                <a:solidFill>
                  <a:schemeClr val="tx1"/>
                </a:solidFill>
                <a:latin typeface="Arial" charset="0"/>
                <a:ea typeface="ＭＳ Ｐゴシック" charset="-128"/>
                <a:cs typeface="+mn-cs"/>
              </a:defRPr>
            </a:lvl9pPr>
          </a:lstStyle>
          <a:p>
            <a:pPr algn="r">
              <a:defRPr/>
            </a:pPr>
            <a:endParaRPr lang="en-US" dirty="0" smtClean="0"/>
          </a:p>
          <a:p>
            <a:pPr algn="r" eaLnBrk="1" hangingPunct="1">
              <a:spcBef>
                <a:spcPct val="0"/>
              </a:spcBef>
              <a:defRPr/>
            </a:pPr>
            <a:fld id="{AE584412-7F4F-4709-8555-B5D2E36C3DD3}" type="slidenum">
              <a:rPr lang="en-US" sz="800" b="0">
                <a:solidFill>
                  <a:schemeClr val="accent1">
                    <a:lumMod val="50000"/>
                  </a:schemeClr>
                </a:solidFill>
                <a:latin typeface="Helvetica" charset="0"/>
                <a:ea typeface="ヒラギノ角ゴ Pro W3" charset="-128"/>
              </a:rPr>
              <a:pPr algn="r" eaLnBrk="1" hangingPunct="1">
                <a:spcBef>
                  <a:spcPct val="0"/>
                </a:spcBef>
                <a:defRPr/>
              </a:pPr>
              <a:t>45</a:t>
            </a:fld>
            <a:endParaRPr lang="en-US" sz="800" b="0" dirty="0">
              <a:solidFill>
                <a:schemeClr val="accent1">
                  <a:lumMod val="50000"/>
                </a:schemeClr>
              </a:solidFill>
              <a:latin typeface="Helvetica" charset="0"/>
              <a:ea typeface="ヒラギノ角ゴ Pro W3" charset="-128"/>
            </a:endParaRPr>
          </a:p>
        </p:txBody>
      </p:sp>
    </p:spTree>
    <p:extLst>
      <p:ext uri="{BB962C8B-B14F-4D97-AF65-F5344CB8AC3E}">
        <p14:creationId xmlns:p14="http://schemas.microsoft.com/office/powerpoint/2010/main" val="312113629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152400" y="14288"/>
            <a:ext cx="6257925" cy="1066800"/>
          </a:xfrm>
        </p:spPr>
        <p:txBody>
          <a:bodyPr/>
          <a:lstStyle/>
          <a:p>
            <a:r>
              <a:rPr lang="en-US" altLang="en-US" sz="3600" dirty="0" smtClean="0">
                <a:latin typeface="Garamond" pitchFamily="18" charset="0"/>
                <a:ea typeface="Geneva"/>
                <a:cs typeface="Geneva"/>
              </a:rPr>
              <a:t>Rate Revision Timeline</a:t>
            </a:r>
            <a:br>
              <a:rPr lang="en-US" altLang="en-US" sz="3600" dirty="0" smtClean="0">
                <a:latin typeface="Garamond" pitchFamily="18" charset="0"/>
                <a:ea typeface="Geneva"/>
                <a:cs typeface="Geneva"/>
              </a:rPr>
            </a:br>
            <a:r>
              <a:rPr lang="en-US" altLang="en-US" sz="3600" dirty="0" smtClean="0">
                <a:latin typeface="Garamond" pitchFamily="18" charset="0"/>
                <a:ea typeface="Geneva"/>
                <a:cs typeface="Geneva"/>
              </a:rPr>
              <a:t>(2015 Rate Study)</a:t>
            </a:r>
            <a:endParaRPr lang="en-US" altLang="en-US" sz="3600" baseline="30000" dirty="0" smtClean="0">
              <a:latin typeface="Garamond" pitchFamily="18" charset="0"/>
              <a:ea typeface="Geneva"/>
              <a:cs typeface="Geneva"/>
            </a:endParaRPr>
          </a:p>
        </p:txBody>
      </p:sp>
      <p:graphicFrame>
        <p:nvGraphicFramePr>
          <p:cNvPr id="6" name="Table 5"/>
          <p:cNvGraphicFramePr>
            <a:graphicFrameLocks noGrp="1"/>
          </p:cNvGraphicFramePr>
          <p:nvPr>
            <p:extLst>
              <p:ext uri="{D42A27DB-BD31-4B8C-83A1-F6EECF244321}">
                <p14:modId xmlns:p14="http://schemas.microsoft.com/office/powerpoint/2010/main" val="3627892924"/>
              </p:ext>
            </p:extLst>
          </p:nvPr>
        </p:nvGraphicFramePr>
        <p:xfrm>
          <a:off x="205311" y="1269446"/>
          <a:ext cx="8737599" cy="5474575"/>
        </p:xfrm>
        <a:graphic>
          <a:graphicData uri="http://schemas.openxmlformats.org/drawingml/2006/table">
            <a:tbl>
              <a:tblPr firstRow="1" bandRow="1">
                <a:tableStyleId>{5C22544A-7EE6-4342-B048-85BDC9FD1C3A}</a:tableStyleId>
              </a:tblPr>
              <a:tblGrid>
                <a:gridCol w="2670629">
                  <a:extLst>
                    <a:ext uri="{9D8B030D-6E8A-4147-A177-3AD203B41FA5}">
                      <a16:colId xmlns:a16="http://schemas.microsoft.com/office/drawing/2014/main" xmlns="" val="20000"/>
                    </a:ext>
                  </a:extLst>
                </a:gridCol>
                <a:gridCol w="6066970">
                  <a:extLst>
                    <a:ext uri="{9D8B030D-6E8A-4147-A177-3AD203B41FA5}">
                      <a16:colId xmlns:a16="http://schemas.microsoft.com/office/drawing/2014/main" xmlns="" val="20001"/>
                    </a:ext>
                  </a:extLst>
                </a:gridCol>
              </a:tblGrid>
              <a:tr h="6092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smtClean="0">
                          <a:solidFill>
                            <a:schemeClr val="bg2">
                              <a:lumMod val="50000"/>
                            </a:schemeClr>
                          </a:solidFill>
                        </a:rPr>
                        <a:t>October 17, 2014</a:t>
                      </a:r>
                    </a:p>
                    <a:p>
                      <a:endParaRPr lang="en-US" sz="1400" b="0" dirty="0">
                        <a:solidFill>
                          <a:schemeClr val="bg2">
                            <a:lumMod val="50000"/>
                          </a:schemeClr>
                        </a:solidFill>
                      </a:endParaRPr>
                    </a:p>
                  </a:txBody>
                  <a:tcPr marL="81290" marR="81290" marT="45723" marB="45723">
                    <a:solidFill>
                      <a:schemeClr val="accent5">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smtClean="0">
                          <a:solidFill>
                            <a:schemeClr val="bg2">
                              <a:lumMod val="50000"/>
                            </a:schemeClr>
                          </a:solidFill>
                        </a:rPr>
                        <a:t>Board Meeting: Presented the need for rate study and proposed timeline</a:t>
                      </a:r>
                    </a:p>
                  </a:txBody>
                  <a:tcPr marL="81290" marR="81290" marT="45723" marB="45723">
                    <a:solidFill>
                      <a:schemeClr val="accent5">
                        <a:lumMod val="40000"/>
                        <a:lumOff val="60000"/>
                      </a:schemeClr>
                    </a:solidFill>
                  </a:tcPr>
                </a:tc>
                <a:extLst>
                  <a:ext uri="{0D108BD9-81ED-4DB2-BD59-A6C34878D82A}">
                    <a16:rowId xmlns:a16="http://schemas.microsoft.com/office/drawing/2014/main" xmlns="" val="3655621759"/>
                  </a:ext>
                </a:extLst>
              </a:tr>
              <a:tr h="631768">
                <a:tc>
                  <a:txBody>
                    <a:bodyPr/>
                    <a:lstStyle/>
                    <a:p>
                      <a:r>
                        <a:rPr lang="en-US" sz="1400" b="0" dirty="0" smtClean="0">
                          <a:solidFill>
                            <a:schemeClr val="bg2">
                              <a:lumMod val="50000"/>
                            </a:schemeClr>
                          </a:solidFill>
                        </a:rPr>
                        <a:t>June 22, 2015</a:t>
                      </a:r>
                      <a:endParaRPr lang="en-US" sz="1400" b="0" dirty="0">
                        <a:solidFill>
                          <a:schemeClr val="bg2">
                            <a:lumMod val="50000"/>
                          </a:schemeClr>
                        </a:solidFill>
                      </a:endParaRPr>
                    </a:p>
                  </a:txBody>
                  <a:tcPr marL="81290" marR="81290" marT="45723" marB="45723"/>
                </a:tc>
                <a:tc>
                  <a:txBody>
                    <a:bodyPr/>
                    <a:lstStyle/>
                    <a:p>
                      <a:r>
                        <a:rPr lang="en-US" sz="1400" b="0" dirty="0" smtClean="0">
                          <a:solidFill>
                            <a:schemeClr val="bg2">
                              <a:lumMod val="50000"/>
                            </a:schemeClr>
                          </a:solidFill>
                        </a:rPr>
                        <a:t>Sought Board approval to make formal notice of proposed rate revisions</a:t>
                      </a:r>
                      <a:endParaRPr lang="en-US" sz="1400" b="0" dirty="0">
                        <a:solidFill>
                          <a:schemeClr val="bg2">
                            <a:lumMod val="50000"/>
                          </a:schemeClr>
                        </a:solidFill>
                      </a:endParaRPr>
                    </a:p>
                  </a:txBody>
                  <a:tcPr marL="81290" marR="81290" marT="45723" marB="45723"/>
                </a:tc>
                <a:extLst>
                  <a:ext uri="{0D108BD9-81ED-4DB2-BD59-A6C34878D82A}">
                    <a16:rowId xmlns:a16="http://schemas.microsoft.com/office/drawing/2014/main" xmlns="" val="10000"/>
                  </a:ext>
                </a:extLst>
              </a:tr>
              <a:tr h="1147929">
                <a:tc>
                  <a:txBody>
                    <a:bodyPr/>
                    <a:lstStyle/>
                    <a:p>
                      <a:r>
                        <a:rPr lang="en-US" sz="1400" dirty="0" smtClean="0">
                          <a:solidFill>
                            <a:schemeClr val="bg2">
                              <a:lumMod val="50000"/>
                            </a:schemeClr>
                          </a:solidFill>
                        </a:rPr>
                        <a:t>June 23 – August 27, 2015</a:t>
                      </a:r>
                      <a:endParaRPr lang="en-US" sz="1400" dirty="0">
                        <a:solidFill>
                          <a:schemeClr val="bg2">
                            <a:lumMod val="50000"/>
                          </a:schemeClr>
                        </a:solidFill>
                      </a:endParaRPr>
                    </a:p>
                  </a:txBody>
                  <a:tcPr marL="81290" marR="81290" marT="45723" marB="45723"/>
                </a:tc>
                <a:tc>
                  <a:txBody>
                    <a:bodyPr/>
                    <a:lstStyle/>
                    <a:p>
                      <a:r>
                        <a:rPr lang="en-US" sz="1400" dirty="0" smtClean="0">
                          <a:solidFill>
                            <a:schemeClr val="bg2">
                              <a:lumMod val="50000"/>
                            </a:schemeClr>
                          </a:solidFill>
                        </a:rPr>
                        <a:t>Obtained written comments and conducted public meetings</a:t>
                      </a:r>
                    </a:p>
                    <a:p>
                      <a:pPr marL="285750" indent="-285750">
                        <a:buFont typeface="Arial" panose="020B0604020202020204" pitchFamily="34" charset="0"/>
                        <a:buChar char="•"/>
                      </a:pPr>
                      <a:r>
                        <a:rPr lang="en-US" sz="1400" dirty="0" smtClean="0">
                          <a:solidFill>
                            <a:schemeClr val="bg2">
                              <a:lumMod val="50000"/>
                            </a:schemeClr>
                          </a:solidFill>
                        </a:rPr>
                        <a:t>Public</a:t>
                      </a:r>
                      <a:r>
                        <a:rPr lang="en-US" sz="1400" baseline="0" dirty="0" smtClean="0">
                          <a:solidFill>
                            <a:schemeClr val="bg2">
                              <a:lumMod val="50000"/>
                            </a:schemeClr>
                          </a:solidFill>
                        </a:rPr>
                        <a:t> comments received at five meetings, completed on 7/21/2015</a:t>
                      </a:r>
                    </a:p>
                    <a:p>
                      <a:pPr marL="285750" indent="-285750">
                        <a:buFont typeface="Arial" panose="020B0604020202020204" pitchFamily="34" charset="0"/>
                        <a:buChar char="•"/>
                      </a:pPr>
                      <a:r>
                        <a:rPr lang="en-US" sz="1400" baseline="0" dirty="0" smtClean="0">
                          <a:solidFill>
                            <a:schemeClr val="bg2">
                              <a:lumMod val="50000"/>
                            </a:schemeClr>
                          </a:solidFill>
                        </a:rPr>
                        <a:t>Two meetings with Central and a cooperative informational update</a:t>
                      </a:r>
                    </a:p>
                    <a:p>
                      <a:pPr marL="285750" indent="-285750">
                        <a:buFont typeface="Arial" panose="020B0604020202020204" pitchFamily="34" charset="0"/>
                        <a:buChar char="•"/>
                      </a:pPr>
                      <a:r>
                        <a:rPr lang="en-US" sz="1400" baseline="0" dirty="0" smtClean="0">
                          <a:solidFill>
                            <a:schemeClr val="bg2">
                              <a:lumMod val="50000"/>
                            </a:schemeClr>
                          </a:solidFill>
                        </a:rPr>
                        <a:t>Several meetings with the Industrial Customer Association and Retail Advisory Council</a:t>
                      </a:r>
                    </a:p>
                    <a:p>
                      <a:pPr marL="285750" indent="-285750">
                        <a:buFont typeface="Arial" panose="020B0604020202020204" pitchFamily="34" charset="0"/>
                        <a:buChar char="•"/>
                      </a:pPr>
                      <a:r>
                        <a:rPr lang="en-US" sz="1400" baseline="0" dirty="0" smtClean="0">
                          <a:solidFill>
                            <a:schemeClr val="bg2">
                              <a:lumMod val="50000"/>
                            </a:schemeClr>
                          </a:solidFill>
                        </a:rPr>
                        <a:t>Final written public comments received by 8/27/2015</a:t>
                      </a:r>
                      <a:endParaRPr lang="en-US" sz="1400" dirty="0" smtClean="0">
                        <a:solidFill>
                          <a:schemeClr val="bg2">
                            <a:lumMod val="50000"/>
                          </a:schemeClr>
                        </a:solidFill>
                      </a:endParaRPr>
                    </a:p>
                  </a:txBody>
                  <a:tcPr marL="81290" marR="81290" marT="45723" marB="45723"/>
                </a:tc>
                <a:extLst>
                  <a:ext uri="{0D108BD9-81ED-4DB2-BD59-A6C34878D82A}">
                    <a16:rowId xmlns:a16="http://schemas.microsoft.com/office/drawing/2014/main" xmlns="" val="10001"/>
                  </a:ext>
                </a:extLst>
              </a:tr>
              <a:tr h="851808">
                <a:tc>
                  <a:txBody>
                    <a:bodyPr/>
                    <a:lstStyle/>
                    <a:p>
                      <a:r>
                        <a:rPr lang="en-US" sz="1400" dirty="0" smtClean="0">
                          <a:solidFill>
                            <a:schemeClr val="bg2">
                              <a:lumMod val="50000"/>
                            </a:schemeClr>
                          </a:solidFill>
                        </a:rPr>
                        <a:t>October 16, 2015</a:t>
                      </a:r>
                      <a:endParaRPr lang="en-US" sz="1400" dirty="0">
                        <a:solidFill>
                          <a:schemeClr val="bg2">
                            <a:lumMod val="50000"/>
                          </a:schemeClr>
                        </a:solidFill>
                      </a:endParaRPr>
                    </a:p>
                  </a:txBody>
                  <a:tcPr marL="81290" marR="81290" marT="45723" marB="45723"/>
                </a:tc>
                <a:tc>
                  <a:txBody>
                    <a:bodyPr/>
                    <a:lstStyle/>
                    <a:p>
                      <a:r>
                        <a:rPr lang="en-US" sz="1400" dirty="0" smtClean="0">
                          <a:solidFill>
                            <a:schemeClr val="bg2">
                              <a:lumMod val="50000"/>
                            </a:schemeClr>
                          </a:solidFill>
                        </a:rPr>
                        <a:t>Board held public meeting to receive additional public comments.  Presentation by staff on public comments received through hearings and the rate revision process</a:t>
                      </a:r>
                      <a:endParaRPr lang="en-US" sz="1400" dirty="0">
                        <a:solidFill>
                          <a:schemeClr val="bg2">
                            <a:lumMod val="50000"/>
                          </a:schemeClr>
                        </a:solidFill>
                      </a:endParaRPr>
                    </a:p>
                  </a:txBody>
                  <a:tcPr marL="81290" marR="81290" marT="45723" marB="45723"/>
                </a:tc>
                <a:extLst>
                  <a:ext uri="{0D108BD9-81ED-4DB2-BD59-A6C34878D82A}">
                    <a16:rowId xmlns:a16="http://schemas.microsoft.com/office/drawing/2014/main" xmlns="" val="10003"/>
                  </a:ext>
                </a:extLst>
              </a:tr>
              <a:tr h="609903">
                <a:tc>
                  <a:txBody>
                    <a:bodyPr/>
                    <a:lstStyle/>
                    <a:p>
                      <a:r>
                        <a:rPr lang="en-US" sz="1400" dirty="0" smtClean="0">
                          <a:solidFill>
                            <a:schemeClr val="bg2">
                              <a:lumMod val="50000"/>
                            </a:schemeClr>
                          </a:solidFill>
                        </a:rPr>
                        <a:t>November</a:t>
                      </a:r>
                      <a:r>
                        <a:rPr lang="en-US" sz="1400" baseline="0" dirty="0" smtClean="0">
                          <a:solidFill>
                            <a:schemeClr val="bg2">
                              <a:lumMod val="50000"/>
                            </a:schemeClr>
                          </a:solidFill>
                        </a:rPr>
                        <a:t> 6, 2015</a:t>
                      </a:r>
                      <a:endParaRPr lang="en-US" sz="1400" dirty="0">
                        <a:solidFill>
                          <a:schemeClr val="bg2">
                            <a:lumMod val="50000"/>
                          </a:schemeClr>
                        </a:solidFill>
                      </a:endParaRPr>
                    </a:p>
                  </a:txBody>
                  <a:tcPr marL="81290" marR="81290" marT="45723" marB="45723"/>
                </a:tc>
                <a:tc>
                  <a:txBody>
                    <a:bodyPr/>
                    <a:lstStyle/>
                    <a:p>
                      <a:r>
                        <a:rPr lang="en-US" sz="1400" dirty="0" smtClean="0">
                          <a:solidFill>
                            <a:schemeClr val="bg2">
                              <a:lumMod val="50000"/>
                            </a:schemeClr>
                          </a:solidFill>
                        </a:rPr>
                        <a:t>Provided final proposed rate revisions to Board including any changes as a result of public input</a:t>
                      </a:r>
                      <a:endParaRPr lang="en-US" sz="1400" dirty="0">
                        <a:solidFill>
                          <a:schemeClr val="bg2">
                            <a:lumMod val="50000"/>
                          </a:schemeClr>
                        </a:solidFill>
                      </a:endParaRPr>
                    </a:p>
                  </a:txBody>
                  <a:tcPr marL="81290" marR="81290" marT="45723" marB="45723"/>
                </a:tc>
                <a:extLst>
                  <a:ext uri="{0D108BD9-81ED-4DB2-BD59-A6C34878D82A}">
                    <a16:rowId xmlns:a16="http://schemas.microsoft.com/office/drawing/2014/main" xmlns="" val="10004"/>
                  </a:ext>
                </a:extLst>
              </a:tr>
              <a:tr h="441047">
                <a:tc>
                  <a:txBody>
                    <a:bodyPr/>
                    <a:lstStyle/>
                    <a:p>
                      <a:r>
                        <a:rPr lang="en-US" sz="1400" dirty="0" smtClean="0">
                          <a:solidFill>
                            <a:schemeClr val="bg2">
                              <a:lumMod val="50000"/>
                            </a:schemeClr>
                          </a:solidFill>
                        </a:rPr>
                        <a:t>December 7, 2015</a:t>
                      </a:r>
                      <a:endParaRPr lang="en-US" sz="1400" dirty="0">
                        <a:solidFill>
                          <a:schemeClr val="bg2">
                            <a:lumMod val="50000"/>
                          </a:schemeClr>
                        </a:solidFill>
                      </a:endParaRPr>
                    </a:p>
                  </a:txBody>
                  <a:tcPr marL="81290" marR="81290" marT="45723" marB="45723"/>
                </a:tc>
                <a:tc>
                  <a:txBody>
                    <a:bodyPr/>
                    <a:lstStyle/>
                    <a:p>
                      <a:r>
                        <a:rPr lang="en-US" sz="1400" dirty="0" smtClean="0">
                          <a:solidFill>
                            <a:schemeClr val="bg2">
                              <a:lumMod val="50000"/>
                            </a:schemeClr>
                          </a:solidFill>
                        </a:rPr>
                        <a:t>Board action on proposed rate revisions</a:t>
                      </a:r>
                      <a:endParaRPr lang="en-US" sz="1400" dirty="0">
                        <a:solidFill>
                          <a:schemeClr val="bg2">
                            <a:lumMod val="50000"/>
                          </a:schemeClr>
                        </a:solidFill>
                      </a:endParaRPr>
                    </a:p>
                  </a:txBody>
                  <a:tcPr marL="81290" marR="81290" marT="45723" marB="45723"/>
                </a:tc>
                <a:extLst>
                  <a:ext uri="{0D108BD9-81ED-4DB2-BD59-A6C34878D82A}">
                    <a16:rowId xmlns:a16="http://schemas.microsoft.com/office/drawing/2014/main" xmlns="" val="10005"/>
                  </a:ext>
                </a:extLst>
              </a:tr>
              <a:tr h="441047">
                <a:tc>
                  <a:txBody>
                    <a:bodyPr/>
                    <a:lstStyle/>
                    <a:p>
                      <a:r>
                        <a:rPr lang="en-US" sz="1400" dirty="0" smtClean="0">
                          <a:solidFill>
                            <a:schemeClr val="bg2">
                              <a:lumMod val="50000"/>
                            </a:schemeClr>
                          </a:solidFill>
                        </a:rPr>
                        <a:t>December 7, 2015 – </a:t>
                      </a:r>
                    </a:p>
                    <a:p>
                      <a:r>
                        <a:rPr lang="en-US" sz="1400" dirty="0" smtClean="0">
                          <a:solidFill>
                            <a:schemeClr val="bg2">
                              <a:lumMod val="50000"/>
                            </a:schemeClr>
                          </a:solidFill>
                        </a:rPr>
                        <a:t>Feb</a:t>
                      </a:r>
                      <a:r>
                        <a:rPr lang="en-US" sz="1400" baseline="0" dirty="0" smtClean="0">
                          <a:solidFill>
                            <a:schemeClr val="bg2">
                              <a:lumMod val="50000"/>
                            </a:schemeClr>
                          </a:solidFill>
                        </a:rPr>
                        <a:t>ruary 5, 2016</a:t>
                      </a:r>
                      <a:endParaRPr lang="en-US" sz="1400" dirty="0">
                        <a:solidFill>
                          <a:schemeClr val="bg2">
                            <a:lumMod val="50000"/>
                          </a:schemeClr>
                        </a:solidFill>
                      </a:endParaRPr>
                    </a:p>
                  </a:txBody>
                  <a:tcPr marL="81290" marR="81290" marT="45723" marB="45723"/>
                </a:tc>
                <a:tc>
                  <a:txBody>
                    <a:bodyPr/>
                    <a:lstStyle/>
                    <a:p>
                      <a:r>
                        <a:rPr lang="en-US" sz="1400" dirty="0" smtClean="0">
                          <a:solidFill>
                            <a:schemeClr val="bg2">
                              <a:lumMod val="50000"/>
                            </a:schemeClr>
                          </a:solidFill>
                        </a:rPr>
                        <a:t>Public</a:t>
                      </a:r>
                      <a:r>
                        <a:rPr lang="en-US" sz="1400" baseline="0" dirty="0" smtClean="0">
                          <a:solidFill>
                            <a:schemeClr val="bg2">
                              <a:lumMod val="50000"/>
                            </a:schemeClr>
                          </a:solidFill>
                        </a:rPr>
                        <a:t> notice period</a:t>
                      </a:r>
                      <a:endParaRPr lang="en-US" sz="1400" dirty="0">
                        <a:solidFill>
                          <a:schemeClr val="bg2">
                            <a:lumMod val="50000"/>
                          </a:schemeClr>
                        </a:solidFill>
                      </a:endParaRPr>
                    </a:p>
                  </a:txBody>
                  <a:tcPr marL="81290" marR="81290" marT="45723" marB="45723"/>
                </a:tc>
              </a:tr>
              <a:tr h="441047">
                <a:tc>
                  <a:txBody>
                    <a:bodyPr/>
                    <a:lstStyle/>
                    <a:p>
                      <a:r>
                        <a:rPr lang="en-US" sz="1400" dirty="0" smtClean="0">
                          <a:solidFill>
                            <a:schemeClr val="bg2">
                              <a:lumMod val="50000"/>
                            </a:schemeClr>
                          </a:solidFill>
                        </a:rPr>
                        <a:t>April 1, 2016</a:t>
                      </a:r>
                      <a:endParaRPr lang="en-US" sz="1400" dirty="0">
                        <a:solidFill>
                          <a:schemeClr val="bg2">
                            <a:lumMod val="50000"/>
                          </a:schemeClr>
                        </a:solidFill>
                      </a:endParaRPr>
                    </a:p>
                  </a:txBody>
                  <a:tcPr marL="81290" marR="81290" marT="45723" marB="45723"/>
                </a:tc>
                <a:tc>
                  <a:txBody>
                    <a:bodyPr/>
                    <a:lstStyle/>
                    <a:p>
                      <a:r>
                        <a:rPr lang="en-US" sz="1400" dirty="0" smtClean="0">
                          <a:solidFill>
                            <a:schemeClr val="bg2">
                              <a:lumMod val="50000"/>
                            </a:schemeClr>
                          </a:solidFill>
                        </a:rPr>
                        <a:t>New rates became effective</a:t>
                      </a:r>
                      <a:endParaRPr lang="en-US" sz="1400" dirty="0">
                        <a:solidFill>
                          <a:schemeClr val="bg2">
                            <a:lumMod val="50000"/>
                          </a:schemeClr>
                        </a:solidFill>
                      </a:endParaRPr>
                    </a:p>
                  </a:txBody>
                  <a:tcPr marL="81290" marR="81290" marT="45723" marB="45723"/>
                </a:tc>
                <a:extLst>
                  <a:ext uri="{0D108BD9-81ED-4DB2-BD59-A6C34878D82A}">
                    <a16:rowId xmlns:a16="http://schemas.microsoft.com/office/drawing/2014/main" xmlns="" val="10006"/>
                  </a:ext>
                </a:extLst>
              </a:tr>
            </a:tbl>
          </a:graphicData>
        </a:graphic>
      </p:graphicFrame>
      <p:sp>
        <p:nvSpPr>
          <p:cNvPr id="4" name="Slide Number Placeholder 33"/>
          <p:cNvSpPr txBox="1">
            <a:spLocks/>
          </p:cNvSpPr>
          <p:nvPr/>
        </p:nvSpPr>
        <p:spPr>
          <a:xfrm>
            <a:off x="6837218" y="6502019"/>
            <a:ext cx="2133600" cy="365125"/>
          </a:xfrm>
          <a:prstGeom prst="rect">
            <a:avLst/>
          </a:prstGeom>
        </p:spPr>
        <p:txBody>
          <a:bodyPr/>
          <a:lstStyle>
            <a:defPPr>
              <a:defRPr lang="en-US"/>
            </a:defPPr>
            <a:lvl1pPr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1pPr>
            <a:lvl2pPr marL="4572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2pPr>
            <a:lvl3pPr marL="9144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3pPr>
            <a:lvl4pPr marL="13716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4pPr>
            <a:lvl5pPr marL="18288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5pPr>
            <a:lvl6pPr marL="2286000" algn="l" defTabSz="914400" rtl="0" eaLnBrk="1" latinLnBrk="0" hangingPunct="1">
              <a:defRPr sz="1000" b="1" kern="1200">
                <a:solidFill>
                  <a:schemeClr val="tx1"/>
                </a:solidFill>
                <a:latin typeface="Arial" charset="0"/>
                <a:ea typeface="ＭＳ Ｐゴシック" charset="-128"/>
                <a:cs typeface="+mn-cs"/>
              </a:defRPr>
            </a:lvl6pPr>
            <a:lvl7pPr marL="2743200" algn="l" defTabSz="914400" rtl="0" eaLnBrk="1" latinLnBrk="0" hangingPunct="1">
              <a:defRPr sz="1000" b="1" kern="1200">
                <a:solidFill>
                  <a:schemeClr val="tx1"/>
                </a:solidFill>
                <a:latin typeface="Arial" charset="0"/>
                <a:ea typeface="ＭＳ Ｐゴシック" charset="-128"/>
                <a:cs typeface="+mn-cs"/>
              </a:defRPr>
            </a:lvl7pPr>
            <a:lvl8pPr marL="3200400" algn="l" defTabSz="914400" rtl="0" eaLnBrk="1" latinLnBrk="0" hangingPunct="1">
              <a:defRPr sz="1000" b="1" kern="1200">
                <a:solidFill>
                  <a:schemeClr val="tx1"/>
                </a:solidFill>
                <a:latin typeface="Arial" charset="0"/>
                <a:ea typeface="ＭＳ Ｐゴシック" charset="-128"/>
                <a:cs typeface="+mn-cs"/>
              </a:defRPr>
            </a:lvl8pPr>
            <a:lvl9pPr marL="3657600" algn="l" defTabSz="914400" rtl="0" eaLnBrk="1" latinLnBrk="0" hangingPunct="1">
              <a:defRPr sz="1000" b="1" kern="1200">
                <a:solidFill>
                  <a:schemeClr val="tx1"/>
                </a:solidFill>
                <a:latin typeface="Arial" charset="0"/>
                <a:ea typeface="ＭＳ Ｐゴシック" charset="-128"/>
                <a:cs typeface="+mn-cs"/>
              </a:defRPr>
            </a:lvl9pPr>
          </a:lstStyle>
          <a:p>
            <a:pPr algn="r">
              <a:defRPr/>
            </a:pPr>
            <a:endParaRPr lang="en-US" dirty="0" smtClean="0">
              <a:solidFill>
                <a:srgbClr val="000000"/>
              </a:solidFill>
            </a:endParaRPr>
          </a:p>
          <a:p>
            <a:pPr algn="r" eaLnBrk="1" hangingPunct="1">
              <a:spcBef>
                <a:spcPct val="0"/>
              </a:spcBef>
              <a:defRPr/>
            </a:pPr>
            <a:fld id="{AE584412-7F4F-4709-8555-B5D2E36C3DD3}" type="slidenum">
              <a:rPr lang="en-US" sz="800" b="0">
                <a:solidFill>
                  <a:srgbClr val="00CC99">
                    <a:lumMod val="50000"/>
                  </a:srgbClr>
                </a:solidFill>
                <a:latin typeface="Helvetica" charset="0"/>
                <a:ea typeface="ヒラギノ角ゴ Pro W3" charset="-128"/>
              </a:rPr>
              <a:pPr algn="r" eaLnBrk="1" hangingPunct="1">
                <a:spcBef>
                  <a:spcPct val="0"/>
                </a:spcBef>
                <a:defRPr/>
              </a:pPr>
              <a:t>46</a:t>
            </a:fld>
            <a:endParaRPr lang="en-US" sz="800" b="0" dirty="0">
              <a:solidFill>
                <a:srgbClr val="00CC99">
                  <a:lumMod val="50000"/>
                </a:srgbClr>
              </a:solidFill>
              <a:latin typeface="Helvetica" charset="0"/>
              <a:ea typeface="ヒラギノ角ゴ Pro W3" charset="-128"/>
            </a:endParaRPr>
          </a:p>
        </p:txBody>
      </p:sp>
    </p:spTree>
    <p:extLst>
      <p:ext uri="{BB962C8B-B14F-4D97-AF65-F5344CB8AC3E}">
        <p14:creationId xmlns:p14="http://schemas.microsoft.com/office/powerpoint/2010/main" val="310784170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
          <p:cNvSpPr txBox="1">
            <a:spLocks noChangeArrowheads="1"/>
          </p:cNvSpPr>
          <p:nvPr>
            <p:custDataLst>
              <p:tags r:id="rId1"/>
            </p:custDataLst>
          </p:nvPr>
        </p:nvSpPr>
        <p:spPr bwMode="auto">
          <a:xfrm>
            <a:off x="105696" y="53777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lvl1pPr algn="l" rtl="0" eaLnBrk="0" fontAlgn="base" hangingPunct="0">
              <a:spcBef>
                <a:spcPct val="0"/>
              </a:spcBef>
              <a:spcAft>
                <a:spcPct val="0"/>
              </a:spcAft>
              <a:defRPr sz="4000" b="1">
                <a:solidFill>
                  <a:srgbClr val="066332"/>
                </a:solidFill>
                <a:latin typeface="Garamond"/>
                <a:ea typeface="Geneva" charset="-128"/>
                <a:cs typeface="Garamond"/>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092" algn="l" rtl="0" eaLnBrk="1" fontAlgn="base" hangingPunct="1">
              <a:spcBef>
                <a:spcPct val="0"/>
              </a:spcBef>
              <a:spcAft>
                <a:spcPct val="0"/>
              </a:spcAft>
              <a:defRPr sz="4000" b="1">
                <a:solidFill>
                  <a:schemeClr val="tx1"/>
                </a:solidFill>
                <a:latin typeface="Adobe Garamond Pro" charset="0"/>
              </a:defRPr>
            </a:lvl6pPr>
            <a:lvl7pPr marL="914186" algn="l" rtl="0" eaLnBrk="1" fontAlgn="base" hangingPunct="1">
              <a:spcBef>
                <a:spcPct val="0"/>
              </a:spcBef>
              <a:spcAft>
                <a:spcPct val="0"/>
              </a:spcAft>
              <a:defRPr sz="4000" b="1">
                <a:solidFill>
                  <a:schemeClr val="tx1"/>
                </a:solidFill>
                <a:latin typeface="Adobe Garamond Pro" charset="0"/>
              </a:defRPr>
            </a:lvl7pPr>
            <a:lvl8pPr marL="1371279" algn="l" rtl="0" eaLnBrk="1" fontAlgn="base" hangingPunct="1">
              <a:spcBef>
                <a:spcPct val="0"/>
              </a:spcBef>
              <a:spcAft>
                <a:spcPct val="0"/>
              </a:spcAft>
              <a:defRPr sz="4000" b="1">
                <a:solidFill>
                  <a:schemeClr val="tx1"/>
                </a:solidFill>
                <a:latin typeface="Adobe Garamond Pro" charset="0"/>
              </a:defRPr>
            </a:lvl8pPr>
            <a:lvl9pPr marL="1828373" algn="l" rtl="0" eaLnBrk="1" fontAlgn="base" hangingPunct="1">
              <a:spcBef>
                <a:spcPct val="0"/>
              </a:spcBef>
              <a:spcAft>
                <a:spcPct val="0"/>
              </a:spcAft>
              <a:defRPr sz="4000" b="1">
                <a:solidFill>
                  <a:schemeClr val="tx1"/>
                </a:solidFill>
                <a:latin typeface="Adobe Garamond Pro" charset="0"/>
              </a:defRPr>
            </a:lvl9pPr>
          </a:lstStyle>
          <a:p>
            <a:r>
              <a:rPr lang="en-US" sz="2400" kern="0" dirty="0" smtClean="0">
                <a:latin typeface="Arial" panose="020B0604020202020204" pitchFamily="34" charset="0"/>
                <a:cs typeface="Arial" panose="020B0604020202020204" pitchFamily="34" charset="0"/>
              </a:rPr>
              <a:t>Customers</a:t>
            </a:r>
            <a:endParaRPr lang="en-US" sz="2400" kern="0" dirty="0">
              <a:latin typeface="Arial" panose="020B0604020202020204" pitchFamily="34" charset="0"/>
              <a:cs typeface="Arial" panose="020B0604020202020204" pitchFamily="34" charset="0"/>
            </a:endParaRPr>
          </a:p>
        </p:txBody>
      </p:sp>
      <p:sp>
        <p:nvSpPr>
          <p:cNvPr id="8" name="Text Box 4"/>
          <p:cNvSpPr txBox="1">
            <a:spLocks noChangeArrowheads="1"/>
          </p:cNvSpPr>
          <p:nvPr>
            <p:custDataLst>
              <p:tags r:id="rId2"/>
            </p:custDataLst>
          </p:nvPr>
        </p:nvSpPr>
        <p:spPr bwMode="auto">
          <a:xfrm>
            <a:off x="208656" y="1155700"/>
            <a:ext cx="8686800" cy="548640"/>
          </a:xfrm>
          <a:prstGeom prst="rect">
            <a:avLst/>
          </a:prstGeom>
          <a:solidFill>
            <a:srgbClr val="F7E9AF"/>
          </a:solidFill>
          <a:ln w="9525">
            <a:noFill/>
            <a:miter lim="800000"/>
            <a:headEnd/>
            <a:tailEnd/>
          </a:ln>
          <a:effectLst/>
        </p:spPr>
        <p:txBody>
          <a:bodyPr lIns="0" tIns="0" rIns="100584" bIns="18288" anchor="ctr"/>
          <a:lstStyle/>
          <a:p>
            <a:pPr algn="ctr">
              <a:spcBef>
                <a:spcPts val="0"/>
              </a:spcBef>
            </a:pPr>
            <a:r>
              <a:rPr lang="en-GB" sz="1600" dirty="0" smtClean="0">
                <a:solidFill>
                  <a:srgbClr val="000000"/>
                </a:solidFill>
              </a:rPr>
              <a:t>Santee Cooper directly or indirectly serves 2 million South Carolinians</a:t>
            </a:r>
            <a:endParaRPr lang="en-US" sz="1600" dirty="0">
              <a:solidFill>
                <a:srgbClr val="000000"/>
              </a:solidFill>
            </a:endParaRPr>
          </a:p>
        </p:txBody>
      </p:sp>
      <p:sp>
        <p:nvSpPr>
          <p:cNvPr id="39" name="Rectangle 38"/>
          <p:cNvSpPr>
            <a:spLocks noChangeArrowheads="1"/>
          </p:cNvSpPr>
          <p:nvPr>
            <p:custDataLst>
              <p:tags r:id="rId3"/>
            </p:custDataLst>
          </p:nvPr>
        </p:nvSpPr>
        <p:spPr bwMode="gray">
          <a:xfrm>
            <a:off x="4689216" y="3922712"/>
            <a:ext cx="4206240" cy="228600"/>
          </a:xfrm>
          <a:prstGeom prst="rect">
            <a:avLst/>
          </a:prstGeom>
          <a:solidFill>
            <a:srgbClr val="2759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200" dirty="0" smtClean="0">
                <a:solidFill>
                  <a:srgbClr val="FFFFFF"/>
                </a:solidFill>
                <a:latin typeface="Arial" pitchFamily="34" charset="0"/>
                <a:cs typeface="Arial" pitchFamily="34" charset="0"/>
              </a:rPr>
              <a:t>Industrial (14% of Revenues)</a:t>
            </a:r>
          </a:p>
        </p:txBody>
      </p:sp>
      <p:sp>
        <p:nvSpPr>
          <p:cNvPr id="40" name="Rectangle 39"/>
          <p:cNvSpPr>
            <a:spLocks noChangeArrowheads="1"/>
          </p:cNvSpPr>
          <p:nvPr>
            <p:custDataLst>
              <p:tags r:id="rId4"/>
            </p:custDataLst>
          </p:nvPr>
        </p:nvSpPr>
        <p:spPr bwMode="gray">
          <a:xfrm>
            <a:off x="4689216" y="1808163"/>
            <a:ext cx="4206240" cy="228600"/>
          </a:xfrm>
          <a:prstGeom prst="rect">
            <a:avLst/>
          </a:prstGeom>
          <a:solidFill>
            <a:srgbClr val="2759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200" dirty="0" smtClean="0">
                <a:solidFill>
                  <a:srgbClr val="FFFFFF"/>
                </a:solidFill>
                <a:latin typeface="Arial" pitchFamily="34" charset="0"/>
                <a:cs typeface="Arial" pitchFamily="34" charset="0"/>
              </a:rPr>
              <a:t>Retail (23% of Revenues)</a:t>
            </a:r>
          </a:p>
        </p:txBody>
      </p:sp>
      <p:sp>
        <p:nvSpPr>
          <p:cNvPr id="41" name="Text Placeholder 13"/>
          <p:cNvSpPr txBox="1">
            <a:spLocks/>
          </p:cNvSpPr>
          <p:nvPr/>
        </p:nvSpPr>
        <p:spPr>
          <a:xfrm>
            <a:off x="4679691" y="2082800"/>
            <a:ext cx="1549462" cy="927100"/>
          </a:xfrm>
          <a:prstGeom prst="rect">
            <a:avLst/>
          </a:prstGeom>
          <a:noFill/>
          <a:ln>
            <a:noFill/>
          </a:ln>
        </p:spPr>
        <p:txBody>
          <a:bodyPr lIns="18288" tIns="45720" rIns="45720" bIns="18288" numCol="1" anchor="t">
            <a:noAutofit/>
          </a:bodyPr>
          <a:lstStyle/>
          <a:p>
            <a:pPr marL="228600" indent="-160338" defTabSz="1018937">
              <a:spcBef>
                <a:spcPts val="1000"/>
              </a:spcBef>
              <a:buClr>
                <a:srgbClr val="275937"/>
              </a:buClr>
              <a:buSzPct val="95000"/>
              <a:buFont typeface="Wingdings" pitchFamily="2" charset="2"/>
              <a:buChar char="Ø"/>
              <a:defRPr/>
            </a:pPr>
            <a:r>
              <a:rPr lang="en-GB" sz="1050" b="0" kern="0" dirty="0" smtClean="0">
                <a:solidFill>
                  <a:srgbClr val="000000"/>
                </a:solidFill>
                <a:latin typeface="Arial" pitchFamily="34" charset="0"/>
                <a:cs typeface="Arial" pitchFamily="34" charset="0"/>
              </a:rPr>
              <a:t>Santee Cooper's retail customers include </a:t>
            </a:r>
            <a:r>
              <a:rPr lang="en-GB" sz="1050" b="0" dirty="0" smtClean="0">
                <a:solidFill>
                  <a:srgbClr val="000000"/>
                </a:solidFill>
                <a:latin typeface="Arial" pitchFamily="34" charset="0"/>
                <a:cs typeface="Arial" pitchFamily="34" charset="0"/>
              </a:rPr>
              <a:t>180,000 retail customers in Berkeley, Georgetown and </a:t>
            </a:r>
            <a:r>
              <a:rPr lang="en-GB" sz="1050" b="0" dirty="0" err="1" smtClean="0">
                <a:solidFill>
                  <a:srgbClr val="000000"/>
                </a:solidFill>
                <a:latin typeface="Arial" pitchFamily="34" charset="0"/>
                <a:cs typeface="Arial" pitchFamily="34" charset="0"/>
              </a:rPr>
              <a:t>Horry</a:t>
            </a:r>
            <a:r>
              <a:rPr lang="en-GB" sz="1050" b="0" dirty="0" smtClean="0">
                <a:solidFill>
                  <a:srgbClr val="000000"/>
                </a:solidFill>
                <a:latin typeface="Arial" pitchFamily="34" charset="0"/>
                <a:cs typeface="Arial" pitchFamily="34" charset="0"/>
              </a:rPr>
              <a:t> counties as well as 26 large industrial customers</a:t>
            </a:r>
            <a:endParaRPr lang="en-GB" sz="1050" b="0" kern="0" dirty="0" smtClean="0">
              <a:solidFill>
                <a:srgbClr val="000000"/>
              </a:solidFill>
              <a:latin typeface="Arial" pitchFamily="34" charset="0"/>
              <a:cs typeface="Arial" pitchFamily="34" charset="0"/>
            </a:endParaRPr>
          </a:p>
          <a:p>
            <a:pPr marL="228600" indent="-160338" algn="l" defTabSz="1018937">
              <a:spcBef>
                <a:spcPts val="1000"/>
              </a:spcBef>
              <a:buClr>
                <a:srgbClr val="275937"/>
              </a:buClr>
              <a:buSzPct val="95000"/>
              <a:buFont typeface="Wingdings" pitchFamily="2" charset="2"/>
              <a:buChar char="Ø"/>
              <a:defRPr/>
            </a:pPr>
            <a:endParaRPr lang="en-GB" sz="1050" b="0" kern="0" dirty="0" smtClean="0">
              <a:solidFill>
                <a:srgbClr val="000000"/>
              </a:solidFill>
            </a:endParaRPr>
          </a:p>
          <a:p>
            <a:pPr marL="228600" indent="-160338" algn="l" defTabSz="1018937">
              <a:spcBef>
                <a:spcPts val="1000"/>
              </a:spcBef>
              <a:buClr>
                <a:srgbClr val="275937"/>
              </a:buClr>
              <a:buSzPct val="95000"/>
              <a:buFont typeface="Wingdings" pitchFamily="2" charset="2"/>
              <a:buChar char="Ø"/>
              <a:defRPr/>
            </a:pPr>
            <a:endParaRPr lang="en-GB" sz="1050" b="0" kern="0" dirty="0" smtClean="0">
              <a:solidFill>
                <a:srgbClr val="000000"/>
              </a:solidFill>
            </a:endParaRPr>
          </a:p>
          <a:p>
            <a:pPr marL="228600" indent="-160338" algn="l" defTabSz="1018937">
              <a:spcBef>
                <a:spcPts val="1000"/>
              </a:spcBef>
              <a:buClr>
                <a:srgbClr val="275937"/>
              </a:buClr>
              <a:buSzPct val="95000"/>
              <a:buFont typeface="Wingdings" pitchFamily="2" charset="2"/>
              <a:buChar char="Ø"/>
              <a:defRPr/>
            </a:pPr>
            <a:endParaRPr lang="en-GB" sz="1050" b="0" kern="0" dirty="0" smtClean="0">
              <a:solidFill>
                <a:srgbClr val="000000"/>
              </a:solidFill>
            </a:endParaRPr>
          </a:p>
        </p:txBody>
      </p:sp>
      <p:sp>
        <p:nvSpPr>
          <p:cNvPr id="42" name="Text Placeholder 13"/>
          <p:cNvSpPr txBox="1">
            <a:spLocks/>
          </p:cNvSpPr>
          <p:nvPr/>
        </p:nvSpPr>
        <p:spPr>
          <a:xfrm>
            <a:off x="4674673" y="4200525"/>
            <a:ext cx="1554480" cy="927100"/>
          </a:xfrm>
          <a:prstGeom prst="rect">
            <a:avLst/>
          </a:prstGeom>
          <a:noFill/>
          <a:ln>
            <a:noFill/>
          </a:ln>
        </p:spPr>
        <p:txBody>
          <a:bodyPr lIns="18288" tIns="45720" rIns="45720" bIns="18288" numCol="1" anchor="t">
            <a:noAutofit/>
          </a:bodyPr>
          <a:lstStyle/>
          <a:p>
            <a:pPr marL="228600" indent="-160338" defTabSz="1018937">
              <a:spcBef>
                <a:spcPts val="500"/>
              </a:spcBef>
              <a:buClr>
                <a:srgbClr val="275937"/>
              </a:buClr>
              <a:buSzPct val="95000"/>
              <a:buFont typeface="Wingdings" pitchFamily="2" charset="2"/>
              <a:buChar char="Ø"/>
              <a:defRPr/>
            </a:pPr>
            <a:r>
              <a:rPr lang="en-US" sz="1050" b="0" kern="0" dirty="0" smtClean="0">
                <a:solidFill>
                  <a:srgbClr val="000000"/>
                </a:solidFill>
                <a:latin typeface="Arial" pitchFamily="34" charset="0"/>
                <a:cs typeface="Arial" pitchFamily="34" charset="0"/>
              </a:rPr>
              <a:t>Santee Cooper’s large industrial customers have contract terms that include minimum demand charge and extended notice requirements that mitigate termination risk</a:t>
            </a:r>
          </a:p>
          <a:p>
            <a:pPr marL="228600" indent="-160338" algn="l" defTabSz="1018937">
              <a:spcBef>
                <a:spcPts val="1000"/>
              </a:spcBef>
              <a:buClr>
                <a:srgbClr val="275937"/>
              </a:buClr>
              <a:buSzPct val="95000"/>
              <a:buFont typeface="Wingdings" pitchFamily="2" charset="2"/>
              <a:buChar char="Ø"/>
              <a:defRPr/>
            </a:pPr>
            <a:endParaRPr lang="en-GB" sz="1050" b="0" kern="0" dirty="0" smtClean="0">
              <a:solidFill>
                <a:srgbClr val="000000"/>
              </a:solidFill>
            </a:endParaRPr>
          </a:p>
          <a:p>
            <a:pPr marL="228600" indent="-160338" algn="l" defTabSz="1018937">
              <a:spcBef>
                <a:spcPts val="1000"/>
              </a:spcBef>
              <a:buClr>
                <a:srgbClr val="275937"/>
              </a:buClr>
              <a:buSzPct val="95000"/>
              <a:buFont typeface="Wingdings" pitchFamily="2" charset="2"/>
              <a:buChar char="Ø"/>
              <a:defRPr/>
            </a:pPr>
            <a:endParaRPr lang="en-GB" sz="1050" b="0" kern="0" dirty="0" smtClean="0">
              <a:solidFill>
                <a:srgbClr val="000000"/>
              </a:solidFill>
            </a:endParaRPr>
          </a:p>
          <a:p>
            <a:pPr marL="228600" indent="-160338" algn="l" defTabSz="1018937">
              <a:spcBef>
                <a:spcPts val="1000"/>
              </a:spcBef>
              <a:buClr>
                <a:srgbClr val="275937"/>
              </a:buClr>
              <a:buSzPct val="95000"/>
              <a:buFont typeface="Wingdings" pitchFamily="2" charset="2"/>
              <a:buChar char="Ø"/>
              <a:defRPr/>
            </a:pPr>
            <a:endParaRPr lang="en-GB" sz="1050" b="0" kern="0" dirty="0" smtClean="0">
              <a:solidFill>
                <a:srgbClr val="000000"/>
              </a:solidFill>
            </a:endParaRPr>
          </a:p>
        </p:txBody>
      </p:sp>
      <p:graphicFrame>
        <p:nvGraphicFramePr>
          <p:cNvPr id="43" name="Table 42"/>
          <p:cNvGraphicFramePr>
            <a:graphicFrameLocks noGrp="1"/>
          </p:cNvGraphicFramePr>
          <p:nvPr>
            <p:extLst>
              <p:ext uri="{D42A27DB-BD31-4B8C-83A1-F6EECF244321}">
                <p14:modId xmlns:p14="http://schemas.microsoft.com/office/powerpoint/2010/main" val="428457201"/>
              </p:ext>
            </p:extLst>
          </p:nvPr>
        </p:nvGraphicFramePr>
        <p:xfrm>
          <a:off x="6316162" y="2360614"/>
          <a:ext cx="2570725" cy="1289303"/>
        </p:xfrm>
        <a:graphic>
          <a:graphicData uri="http://schemas.openxmlformats.org/drawingml/2006/table">
            <a:tbl>
              <a:tblPr firstRow="1" bandRow="1">
                <a:tableStyleId>{2D5ABB26-0587-4C30-8999-92F81FD0307C}</a:tableStyleId>
              </a:tblPr>
              <a:tblGrid>
                <a:gridCol w="653187"/>
                <a:gridCol w="958769"/>
                <a:gridCol w="958769"/>
              </a:tblGrid>
              <a:tr h="368373">
                <a:tc>
                  <a:txBody>
                    <a:bodyPr/>
                    <a:lstStyle/>
                    <a:p>
                      <a:pPr algn="ctr"/>
                      <a:r>
                        <a:rPr lang="en-US" sz="800" b="1" dirty="0" smtClean="0">
                          <a:solidFill>
                            <a:srgbClr val="000000"/>
                          </a:solidFill>
                          <a:latin typeface="Arial" pitchFamily="34" charset="0"/>
                          <a:cs typeface="Arial" pitchFamily="34" charset="0"/>
                        </a:rPr>
                        <a:t>(#</a:t>
                      </a:r>
                      <a:r>
                        <a:rPr lang="en-US" sz="800" b="1" baseline="0" dirty="0" smtClean="0">
                          <a:solidFill>
                            <a:srgbClr val="000000"/>
                          </a:solidFill>
                          <a:latin typeface="Arial" pitchFamily="34" charset="0"/>
                          <a:cs typeface="Arial" pitchFamily="34" charset="0"/>
                        </a:rPr>
                        <a:t> customers)</a:t>
                      </a:r>
                      <a:endParaRPr lang="en-US" sz="800" b="1"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7FA9CF"/>
                    </a:solidFill>
                  </a:tcPr>
                </a:tc>
                <a:tc>
                  <a:txBody>
                    <a:bodyPr/>
                    <a:lstStyle/>
                    <a:p>
                      <a:pPr algn="ctr"/>
                      <a:r>
                        <a:rPr lang="en-US" sz="1000" b="1" dirty="0" smtClean="0">
                          <a:solidFill>
                            <a:srgbClr val="000000"/>
                          </a:solidFill>
                          <a:latin typeface="Arial" pitchFamily="34" charset="0"/>
                          <a:cs typeface="Arial" pitchFamily="34" charset="0"/>
                        </a:rPr>
                        <a:t>Residential</a:t>
                      </a:r>
                      <a:endParaRPr lang="en-US" sz="1000" b="1"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7FA9CF"/>
                    </a:solidFill>
                  </a:tcPr>
                </a:tc>
                <a:tc>
                  <a:txBody>
                    <a:bodyPr/>
                    <a:lstStyle/>
                    <a:p>
                      <a:pPr algn="ctr"/>
                      <a:r>
                        <a:rPr lang="en-US" sz="1000" b="1" dirty="0" smtClean="0">
                          <a:solidFill>
                            <a:srgbClr val="000000"/>
                          </a:solidFill>
                          <a:latin typeface="Arial" pitchFamily="34" charset="0"/>
                          <a:cs typeface="Arial" pitchFamily="34" charset="0"/>
                        </a:rPr>
                        <a:t>Commercial &amp; Small Industrial</a:t>
                      </a:r>
                      <a:endParaRPr lang="en-US" sz="1000" b="1"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7FA9CF"/>
                    </a:solidFill>
                  </a:tcPr>
                </a:tc>
              </a:tr>
              <a:tr h="184186">
                <a:tc>
                  <a:txBody>
                    <a:bodyPr/>
                    <a:lstStyle/>
                    <a:p>
                      <a:pPr algn="ctr"/>
                      <a:r>
                        <a:rPr lang="en-US" sz="1000" b="1" dirty="0" smtClean="0">
                          <a:solidFill>
                            <a:srgbClr val="000000"/>
                          </a:solidFill>
                          <a:latin typeface="Arial" pitchFamily="34" charset="0"/>
                          <a:cs typeface="Arial" pitchFamily="34" charset="0"/>
                        </a:rPr>
                        <a:t>2013</a:t>
                      </a:r>
                      <a:endParaRPr lang="en-US" sz="1000" b="1"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D9E6EC"/>
                    </a:solidFill>
                  </a:tcPr>
                </a:tc>
                <a:tc>
                  <a:txBody>
                    <a:bodyPr/>
                    <a:lstStyle/>
                    <a:p>
                      <a:pPr algn="ctr"/>
                      <a:r>
                        <a:rPr lang="en-US" sz="1000" dirty="0" smtClean="0">
                          <a:solidFill>
                            <a:srgbClr val="000000"/>
                          </a:solidFill>
                          <a:latin typeface="Arial" pitchFamily="34" charset="0"/>
                          <a:cs typeface="Arial" pitchFamily="34" charset="0"/>
                        </a:rPr>
                        <a:t>140,126</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solidFill>
                            <a:srgbClr val="000000"/>
                          </a:solidFill>
                          <a:latin typeface="Arial" pitchFamily="34" charset="0"/>
                          <a:cs typeface="Arial" pitchFamily="34" charset="0"/>
                        </a:rPr>
                        <a:t>28,687</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r h="184186">
                <a:tc>
                  <a:txBody>
                    <a:bodyPr/>
                    <a:lstStyle/>
                    <a:p>
                      <a:pPr algn="ctr"/>
                      <a:r>
                        <a:rPr lang="en-US" sz="1000" b="1" dirty="0" smtClean="0">
                          <a:solidFill>
                            <a:srgbClr val="000000"/>
                          </a:solidFill>
                          <a:latin typeface="Arial" pitchFamily="34" charset="0"/>
                          <a:cs typeface="Arial" pitchFamily="34" charset="0"/>
                        </a:rPr>
                        <a:t>2014</a:t>
                      </a:r>
                      <a:endParaRPr lang="en-US" sz="1000" b="1"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D9E6EC"/>
                    </a:solidFill>
                  </a:tcPr>
                </a:tc>
                <a:tc>
                  <a:txBody>
                    <a:bodyPr/>
                    <a:lstStyle/>
                    <a:p>
                      <a:pPr algn="ctr"/>
                      <a:r>
                        <a:rPr lang="en-US" sz="1000" dirty="0" smtClean="0">
                          <a:solidFill>
                            <a:srgbClr val="000000"/>
                          </a:solidFill>
                          <a:latin typeface="Arial" pitchFamily="34" charset="0"/>
                          <a:cs typeface="Arial" pitchFamily="34" charset="0"/>
                        </a:rPr>
                        <a:t>142,663</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solidFill>
                            <a:srgbClr val="000000"/>
                          </a:solidFill>
                          <a:latin typeface="Arial" pitchFamily="34" charset="0"/>
                          <a:cs typeface="Arial" pitchFamily="34" charset="0"/>
                        </a:rPr>
                        <a:t>28,904</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r h="184186">
                <a:tc>
                  <a:txBody>
                    <a:bodyPr/>
                    <a:lstStyle/>
                    <a:p>
                      <a:pPr algn="ctr"/>
                      <a:r>
                        <a:rPr lang="en-US" sz="1000" b="1" dirty="0" smtClean="0">
                          <a:solidFill>
                            <a:srgbClr val="000000"/>
                          </a:solidFill>
                          <a:latin typeface="Arial" pitchFamily="34" charset="0"/>
                          <a:cs typeface="Arial" pitchFamily="34" charset="0"/>
                        </a:rPr>
                        <a:t>2015</a:t>
                      </a:r>
                      <a:endParaRPr lang="en-US" sz="1000" b="1"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D9E6EC"/>
                    </a:solidFill>
                  </a:tcPr>
                </a:tc>
                <a:tc>
                  <a:txBody>
                    <a:bodyPr/>
                    <a:lstStyle/>
                    <a:p>
                      <a:pPr algn="ctr"/>
                      <a:r>
                        <a:rPr lang="en-US" sz="1000" dirty="0" smtClean="0">
                          <a:solidFill>
                            <a:srgbClr val="000000"/>
                          </a:solidFill>
                          <a:latin typeface="Arial" pitchFamily="34" charset="0"/>
                          <a:cs typeface="Arial" pitchFamily="34" charset="0"/>
                        </a:rPr>
                        <a:t>145,208</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solidFill>
                            <a:srgbClr val="000000"/>
                          </a:solidFill>
                          <a:latin typeface="Arial" pitchFamily="34" charset="0"/>
                          <a:cs typeface="Arial" pitchFamily="34" charset="0"/>
                        </a:rPr>
                        <a:t>28,815</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r h="184186">
                <a:tc>
                  <a:txBody>
                    <a:bodyPr/>
                    <a:lstStyle/>
                    <a:p>
                      <a:pPr algn="ctr"/>
                      <a:r>
                        <a:rPr lang="en-US" sz="1000" b="1" dirty="0" smtClean="0">
                          <a:solidFill>
                            <a:srgbClr val="000000"/>
                          </a:solidFill>
                          <a:latin typeface="Arial" pitchFamily="34" charset="0"/>
                          <a:cs typeface="Arial" pitchFamily="34" charset="0"/>
                        </a:rPr>
                        <a:t>2016</a:t>
                      </a:r>
                      <a:endParaRPr lang="en-US" sz="1000" b="1"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D9E6EC"/>
                    </a:solidFill>
                  </a:tcPr>
                </a:tc>
                <a:tc>
                  <a:txBody>
                    <a:bodyPr/>
                    <a:lstStyle/>
                    <a:p>
                      <a:pPr algn="ctr"/>
                      <a:r>
                        <a:rPr lang="en-US" sz="1000" dirty="0" smtClean="0">
                          <a:solidFill>
                            <a:srgbClr val="000000"/>
                          </a:solidFill>
                          <a:latin typeface="Arial" pitchFamily="34" charset="0"/>
                          <a:cs typeface="Arial" pitchFamily="34" charset="0"/>
                        </a:rPr>
                        <a:t>147,447</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solidFill>
                            <a:srgbClr val="000000"/>
                          </a:solidFill>
                          <a:latin typeface="Arial" pitchFamily="34" charset="0"/>
                          <a:cs typeface="Arial" pitchFamily="34" charset="0"/>
                        </a:rPr>
                        <a:t>29,301</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r h="184186">
                <a:tc>
                  <a:txBody>
                    <a:bodyPr/>
                    <a:lstStyle/>
                    <a:p>
                      <a:pPr algn="ctr"/>
                      <a:r>
                        <a:rPr lang="en-US" sz="1000" b="1" dirty="0" smtClean="0">
                          <a:solidFill>
                            <a:srgbClr val="000000"/>
                          </a:solidFill>
                          <a:latin typeface="Arial" pitchFamily="34" charset="0"/>
                          <a:cs typeface="Arial" pitchFamily="34" charset="0"/>
                        </a:rPr>
                        <a:t>2017</a:t>
                      </a:r>
                      <a:endParaRPr lang="en-US" sz="1000" b="1"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D9E6EC"/>
                    </a:solidFill>
                  </a:tcPr>
                </a:tc>
                <a:tc>
                  <a:txBody>
                    <a:bodyPr/>
                    <a:lstStyle/>
                    <a:p>
                      <a:pPr algn="ctr"/>
                      <a:r>
                        <a:rPr lang="en-US" sz="1000" dirty="0" smtClean="0">
                          <a:solidFill>
                            <a:srgbClr val="000000"/>
                          </a:solidFill>
                          <a:latin typeface="Arial" pitchFamily="34" charset="0"/>
                          <a:cs typeface="Arial" pitchFamily="34" charset="0"/>
                        </a:rPr>
                        <a:t>151,044</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solidFill>
                            <a:srgbClr val="000000"/>
                          </a:solidFill>
                          <a:latin typeface="Arial" pitchFamily="34" charset="0"/>
                          <a:cs typeface="Arial" pitchFamily="34" charset="0"/>
                        </a:rPr>
                        <a:t>29,614</a:t>
                      </a:r>
                      <a:endParaRPr lang="en-US" sz="10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4" name="Rectangle 43"/>
          <p:cNvSpPr>
            <a:spLocks noChangeArrowheads="1"/>
          </p:cNvSpPr>
          <p:nvPr>
            <p:custDataLst>
              <p:tags r:id="rId5"/>
            </p:custDataLst>
          </p:nvPr>
        </p:nvSpPr>
        <p:spPr bwMode="gray">
          <a:xfrm>
            <a:off x="6316162" y="2082800"/>
            <a:ext cx="2570725" cy="228600"/>
          </a:xfrm>
          <a:prstGeom prst="rect">
            <a:avLst/>
          </a:prstGeom>
          <a:solidFill>
            <a:srgbClr val="A1BE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100" dirty="0" smtClean="0">
                <a:solidFill>
                  <a:schemeClr val="accent4">
                    <a:lumMod val="10000"/>
                  </a:schemeClr>
                </a:solidFill>
                <a:latin typeface="Arial" pitchFamily="34" charset="0"/>
                <a:cs typeface="Arial" pitchFamily="34" charset="0"/>
              </a:rPr>
              <a:t>Stable Retail Customer Base</a:t>
            </a:r>
          </a:p>
        </p:txBody>
      </p:sp>
      <p:graphicFrame>
        <p:nvGraphicFramePr>
          <p:cNvPr id="45" name="Table 44"/>
          <p:cNvGraphicFramePr>
            <a:graphicFrameLocks noGrp="1"/>
          </p:cNvGraphicFramePr>
          <p:nvPr>
            <p:extLst>
              <p:ext uri="{D42A27DB-BD31-4B8C-83A1-F6EECF244321}">
                <p14:modId xmlns:p14="http://schemas.microsoft.com/office/powerpoint/2010/main" val="4001744321"/>
              </p:ext>
            </p:extLst>
          </p:nvPr>
        </p:nvGraphicFramePr>
        <p:xfrm>
          <a:off x="6324600" y="4479290"/>
          <a:ext cx="2571813" cy="1290957"/>
        </p:xfrm>
        <a:graphic>
          <a:graphicData uri="http://schemas.openxmlformats.org/drawingml/2006/table">
            <a:tbl>
              <a:tblPr firstRow="1" bandRow="1">
                <a:tableStyleId>{5C22544A-7EE6-4342-B048-85BDC9FD1C3A}</a:tableStyleId>
              </a:tblPr>
              <a:tblGrid>
                <a:gridCol w="647700"/>
                <a:gridCol w="666750"/>
                <a:gridCol w="590550"/>
                <a:gridCol w="666813"/>
              </a:tblGrid>
              <a:tr h="348866">
                <a:tc>
                  <a:txBody>
                    <a:bodyPr/>
                    <a:lstStyle/>
                    <a:p>
                      <a:pPr marL="0" indent="0"/>
                      <a:r>
                        <a:rPr lang="en-US" sz="1000" b="1" dirty="0" smtClean="0">
                          <a:solidFill>
                            <a:srgbClr val="000000"/>
                          </a:solidFill>
                          <a:latin typeface="Arial" pitchFamily="34" charset="0"/>
                          <a:cs typeface="Arial" pitchFamily="34" charset="0"/>
                        </a:rPr>
                        <a:t>Company</a:t>
                      </a:r>
                      <a:endParaRPr lang="en-US" sz="1000" b="1" dirty="0">
                        <a:solidFill>
                          <a:srgbClr val="000000"/>
                        </a:solidFill>
                        <a:latin typeface="Arial" pitchFamily="34" charset="0"/>
                        <a:cs typeface="Arial" pitchFamily="34" charset="0"/>
                      </a:endParaRPr>
                    </a:p>
                  </a:txBody>
                  <a:tcPr marL="27432" marR="27432" marT="27432" marB="27432" anchor="ctr">
                    <a:lnL w="12700" cmpd="sng">
                      <a:noFill/>
                    </a:lnL>
                    <a:lnR w="12700" cmpd="sng">
                      <a:noFill/>
                    </a:lnR>
                    <a:lnT w="1270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7FA9CF"/>
                    </a:solidFill>
                  </a:tcPr>
                </a:tc>
                <a:tc>
                  <a:txBody>
                    <a:bodyPr/>
                    <a:lstStyle/>
                    <a:p>
                      <a:pPr algn="ctr"/>
                      <a:r>
                        <a:rPr lang="en-US" sz="1000" b="1" u="none" dirty="0" smtClean="0">
                          <a:solidFill>
                            <a:srgbClr val="000000"/>
                          </a:solidFill>
                          <a:latin typeface="Arial" pitchFamily="34" charset="0"/>
                          <a:cs typeface="Arial" pitchFamily="34" charset="0"/>
                        </a:rPr>
                        <a:t>Industry</a:t>
                      </a:r>
                      <a:endParaRPr lang="en-US" sz="1000" b="1" u="none" dirty="0">
                        <a:solidFill>
                          <a:srgbClr val="000000"/>
                        </a:solidFill>
                        <a:latin typeface="Arial" pitchFamily="34" charset="0"/>
                        <a:cs typeface="Arial" pitchFamily="34" charset="0"/>
                      </a:endParaRPr>
                    </a:p>
                  </a:txBody>
                  <a:tcPr marL="27432" marR="27432" marT="27432" marB="27432" anchor="ctr">
                    <a:lnL w="12700" cmpd="sng">
                      <a:noFill/>
                    </a:lnL>
                    <a:lnR w="12700" cmpd="sng">
                      <a:noFill/>
                    </a:lnR>
                    <a:lnT w="1270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7FA9CF"/>
                    </a:solidFill>
                  </a:tcPr>
                </a:tc>
                <a:tc>
                  <a:txBody>
                    <a:bodyPr/>
                    <a:lstStyle/>
                    <a:p>
                      <a:pPr algn="ctr"/>
                      <a:r>
                        <a:rPr lang="en-US" sz="1000" b="1" u="none" dirty="0" smtClean="0">
                          <a:solidFill>
                            <a:srgbClr val="000000"/>
                          </a:solidFill>
                          <a:latin typeface="Arial" pitchFamily="34" charset="0"/>
                          <a:cs typeface="Arial" pitchFamily="34" charset="0"/>
                        </a:rPr>
                        <a:t>% of Revenue</a:t>
                      </a:r>
                      <a:endParaRPr lang="en-US" sz="1000" b="1" u="none" dirty="0">
                        <a:solidFill>
                          <a:srgbClr val="000000"/>
                        </a:solidFill>
                        <a:latin typeface="Arial" pitchFamily="34" charset="0"/>
                        <a:cs typeface="Arial" pitchFamily="34" charset="0"/>
                      </a:endParaRPr>
                    </a:p>
                  </a:txBody>
                  <a:tcPr marL="27432" marR="27432" marT="27432" marB="27432" anchor="ctr">
                    <a:lnL w="12700" cmpd="sng">
                      <a:noFill/>
                    </a:lnL>
                    <a:lnR w="12700" cmpd="sng">
                      <a:noFill/>
                    </a:lnR>
                    <a:lnT w="1270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7FA9CF"/>
                    </a:solidFill>
                  </a:tcPr>
                </a:tc>
                <a:tc>
                  <a:txBody>
                    <a:bodyPr/>
                    <a:lstStyle/>
                    <a:p>
                      <a:pPr algn="ctr"/>
                      <a:r>
                        <a:rPr lang="en-US" sz="1000" b="1" u="none" dirty="0" smtClean="0">
                          <a:solidFill>
                            <a:srgbClr val="000000"/>
                          </a:solidFill>
                          <a:latin typeface="Arial" pitchFamily="34" charset="0"/>
                          <a:cs typeface="Arial" pitchFamily="34" charset="0"/>
                        </a:rPr>
                        <a:t>Customer Since</a:t>
                      </a:r>
                      <a:endParaRPr lang="en-US" sz="1000" b="1" u="none" dirty="0">
                        <a:solidFill>
                          <a:srgbClr val="000000"/>
                        </a:solidFill>
                        <a:latin typeface="Arial" pitchFamily="34" charset="0"/>
                        <a:cs typeface="Arial" pitchFamily="34" charset="0"/>
                      </a:endParaRPr>
                    </a:p>
                  </a:txBody>
                  <a:tcPr marL="27432" marR="27432" marT="27432" marB="27432" anchor="ctr">
                    <a:lnL w="12700" cmpd="sng">
                      <a:noFill/>
                    </a:lnL>
                    <a:lnR w="12700" cmpd="sng">
                      <a:noFill/>
                    </a:lnR>
                    <a:lnT w="1270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7FA9CF"/>
                    </a:solidFill>
                  </a:tcPr>
                </a:tc>
              </a:tr>
              <a:tr h="310431">
                <a:tc>
                  <a:txBody>
                    <a:bodyPr/>
                    <a:lstStyle/>
                    <a:p>
                      <a:r>
                        <a:rPr lang="en-US" sz="1000" b="0" i="0" dirty="0" smtClean="0">
                          <a:solidFill>
                            <a:srgbClr val="000000"/>
                          </a:solidFill>
                          <a:latin typeface="Arial" pitchFamily="34" charset="0"/>
                          <a:cs typeface="Arial" pitchFamily="34" charset="0"/>
                        </a:rPr>
                        <a:t>Nucor</a:t>
                      </a:r>
                      <a:endParaRPr lang="en-US" sz="1000" b="0" i="0" dirty="0">
                        <a:solidFill>
                          <a:srgbClr val="000000"/>
                        </a:solidFill>
                        <a:latin typeface="Arial" pitchFamily="34" charset="0"/>
                        <a:cs typeface="Arial" pitchFamily="34" charset="0"/>
                      </a:endParaRPr>
                    </a:p>
                  </a:txBody>
                  <a:tcPr marL="27432" marR="27432" marT="27432" marB="27432" anchor="ctr">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D9E6EC"/>
                    </a:solidFill>
                  </a:tcPr>
                </a:tc>
                <a:tc>
                  <a:txBody>
                    <a:bodyPr/>
                    <a:lstStyle/>
                    <a:p>
                      <a:pPr marL="0" marR="0" indent="0" algn="ctr" defTabSz="457092" rtl="0" eaLnBrk="1" fontAlgn="auto" latinLnBrk="0" hangingPunct="1">
                        <a:lnSpc>
                          <a:spcPct val="100000"/>
                        </a:lnSpc>
                        <a:spcBef>
                          <a:spcPts val="0"/>
                        </a:spcBef>
                        <a:spcAft>
                          <a:spcPts val="0"/>
                        </a:spcAft>
                        <a:buClrTx/>
                        <a:buSzTx/>
                        <a:buFontTx/>
                        <a:buNone/>
                        <a:tabLst/>
                        <a:defRPr/>
                      </a:pPr>
                      <a:r>
                        <a:rPr lang="en-US" sz="1000" b="0" u="none" dirty="0" smtClean="0">
                          <a:solidFill>
                            <a:srgbClr val="000000"/>
                          </a:solidFill>
                          <a:latin typeface="Arial" pitchFamily="34" charset="0"/>
                          <a:cs typeface="Arial" pitchFamily="34" charset="0"/>
                        </a:rPr>
                        <a:t>Steel</a:t>
                      </a:r>
                    </a:p>
                  </a:txBody>
                  <a:tcPr marL="27432" marR="27432" marT="27432" marB="27432" anchor="ctr">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092" rtl="0" eaLnBrk="1" fontAlgn="auto" latinLnBrk="0" hangingPunct="1">
                        <a:lnSpc>
                          <a:spcPct val="100000"/>
                        </a:lnSpc>
                        <a:spcBef>
                          <a:spcPts val="0"/>
                        </a:spcBef>
                        <a:spcAft>
                          <a:spcPts val="0"/>
                        </a:spcAft>
                        <a:buClrTx/>
                        <a:buSzTx/>
                        <a:buFontTx/>
                        <a:buNone/>
                        <a:tabLst/>
                        <a:defRPr/>
                      </a:pPr>
                      <a:r>
                        <a:rPr lang="en-US" sz="1000" b="0" u="none" dirty="0" smtClean="0">
                          <a:solidFill>
                            <a:srgbClr val="000000"/>
                          </a:solidFill>
                          <a:latin typeface="Arial" pitchFamily="34" charset="0"/>
                          <a:cs typeface="Arial" pitchFamily="34" charset="0"/>
                        </a:rPr>
                        <a:t>5.3%</a:t>
                      </a:r>
                    </a:p>
                  </a:txBody>
                  <a:tcPr marL="27432" marR="27432" marT="27432" marB="27432" anchor="ctr">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092" rtl="0" eaLnBrk="1" fontAlgn="auto" latinLnBrk="0" hangingPunct="1">
                        <a:lnSpc>
                          <a:spcPct val="100000"/>
                        </a:lnSpc>
                        <a:spcBef>
                          <a:spcPts val="0"/>
                        </a:spcBef>
                        <a:spcAft>
                          <a:spcPts val="0"/>
                        </a:spcAft>
                        <a:buClrTx/>
                        <a:buSzTx/>
                        <a:buFontTx/>
                        <a:buNone/>
                        <a:tabLst/>
                        <a:defRPr/>
                      </a:pPr>
                      <a:r>
                        <a:rPr lang="en-US" sz="1000" b="0" u="none" dirty="0" smtClean="0">
                          <a:solidFill>
                            <a:srgbClr val="000000"/>
                          </a:solidFill>
                          <a:latin typeface="Arial" pitchFamily="34" charset="0"/>
                          <a:cs typeface="Arial" pitchFamily="34" charset="0"/>
                        </a:rPr>
                        <a:t>1996</a:t>
                      </a:r>
                    </a:p>
                  </a:txBody>
                  <a:tcPr marL="27432" marR="27432" marT="27432" marB="27432" anchor="ctr">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r>
              <a:tr h="310431">
                <a:tc>
                  <a:txBody>
                    <a:bodyPr/>
                    <a:lstStyle/>
                    <a:p>
                      <a:r>
                        <a:rPr lang="en-US" sz="1000" b="0" i="0" dirty="0" smtClean="0">
                          <a:solidFill>
                            <a:srgbClr val="000000"/>
                          </a:solidFill>
                          <a:latin typeface="Arial" pitchFamily="34" charset="0"/>
                          <a:cs typeface="Arial" pitchFamily="34" charset="0"/>
                        </a:rPr>
                        <a:t>Century</a:t>
                      </a:r>
                      <a:endParaRPr lang="en-US" sz="1000" b="0" i="0" dirty="0">
                        <a:solidFill>
                          <a:srgbClr val="000000"/>
                        </a:solidFill>
                        <a:latin typeface="Arial" pitchFamily="34" charset="0"/>
                        <a:cs typeface="Arial" pitchFamily="34" charset="0"/>
                      </a:endParaRPr>
                    </a:p>
                  </a:txBody>
                  <a:tcPr marL="27432" marR="27432" marT="27432" marB="27432" anchor="ctr">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D9E6EC"/>
                    </a:solidFill>
                  </a:tcPr>
                </a:tc>
                <a:tc>
                  <a:txBody>
                    <a:bodyPr/>
                    <a:lstStyle/>
                    <a:p>
                      <a:pPr marL="0" marR="0" indent="0" algn="ctr" defTabSz="457092" rtl="0" eaLnBrk="1" fontAlgn="auto" latinLnBrk="0" hangingPunct="1">
                        <a:lnSpc>
                          <a:spcPct val="100000"/>
                        </a:lnSpc>
                        <a:spcBef>
                          <a:spcPts val="0"/>
                        </a:spcBef>
                        <a:spcAft>
                          <a:spcPts val="0"/>
                        </a:spcAft>
                        <a:buClrTx/>
                        <a:buSzTx/>
                        <a:buFontTx/>
                        <a:buNone/>
                        <a:tabLst/>
                        <a:defRPr/>
                      </a:pPr>
                      <a:r>
                        <a:rPr lang="en-US" sz="1000" b="0" u="none" dirty="0" smtClean="0">
                          <a:solidFill>
                            <a:srgbClr val="000000"/>
                          </a:solidFill>
                          <a:latin typeface="Arial" pitchFamily="34" charset="0"/>
                          <a:cs typeface="Arial" pitchFamily="34" charset="0"/>
                        </a:rPr>
                        <a:t>Aluminum</a:t>
                      </a:r>
                    </a:p>
                  </a:txBody>
                  <a:tcPr marL="27432" marR="27432" marT="27432" marB="27432" anchor="ctr">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092" rtl="0" eaLnBrk="1" fontAlgn="auto" latinLnBrk="0" hangingPunct="1">
                        <a:lnSpc>
                          <a:spcPct val="100000"/>
                        </a:lnSpc>
                        <a:spcBef>
                          <a:spcPts val="0"/>
                        </a:spcBef>
                        <a:spcAft>
                          <a:spcPts val="0"/>
                        </a:spcAft>
                        <a:buClrTx/>
                        <a:buSzTx/>
                        <a:buFontTx/>
                        <a:buNone/>
                        <a:tabLst/>
                        <a:defRPr/>
                      </a:pPr>
                      <a:r>
                        <a:rPr lang="en-US" sz="1000" b="0" u="none" dirty="0" smtClean="0">
                          <a:solidFill>
                            <a:srgbClr val="000000"/>
                          </a:solidFill>
                          <a:latin typeface="Arial" pitchFamily="34" charset="0"/>
                          <a:cs typeface="Arial" pitchFamily="34" charset="0"/>
                        </a:rPr>
                        <a:t>1.4%</a:t>
                      </a:r>
                    </a:p>
                  </a:txBody>
                  <a:tcPr marL="27432" marR="27432" marT="27432" marB="27432" anchor="ctr">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092" rtl="0" eaLnBrk="1" fontAlgn="auto" latinLnBrk="0" hangingPunct="1">
                        <a:lnSpc>
                          <a:spcPct val="100000"/>
                        </a:lnSpc>
                        <a:spcBef>
                          <a:spcPts val="0"/>
                        </a:spcBef>
                        <a:spcAft>
                          <a:spcPts val="0"/>
                        </a:spcAft>
                        <a:buClrTx/>
                        <a:buSzTx/>
                        <a:buFontTx/>
                        <a:buNone/>
                        <a:tabLst/>
                        <a:defRPr/>
                      </a:pPr>
                      <a:r>
                        <a:rPr lang="en-US" sz="1000" b="0" u="none" dirty="0" smtClean="0">
                          <a:solidFill>
                            <a:srgbClr val="000000"/>
                          </a:solidFill>
                          <a:latin typeface="Arial" pitchFamily="34" charset="0"/>
                          <a:cs typeface="Arial" pitchFamily="34" charset="0"/>
                        </a:rPr>
                        <a:t>1980</a:t>
                      </a:r>
                    </a:p>
                  </a:txBody>
                  <a:tcPr marL="27432" marR="27432" marT="27432" marB="27432" anchor="ctr">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r>
              <a:tr h="310431">
                <a:tc>
                  <a:txBody>
                    <a:bodyPr/>
                    <a:lstStyle/>
                    <a:p>
                      <a:r>
                        <a:rPr lang="en-US" sz="1000" b="0" i="0" dirty="0" smtClean="0">
                          <a:solidFill>
                            <a:srgbClr val="000000"/>
                          </a:solidFill>
                          <a:latin typeface="Arial" pitchFamily="34" charset="0"/>
                          <a:cs typeface="Arial" pitchFamily="34" charset="0"/>
                        </a:rPr>
                        <a:t>Amoco</a:t>
                      </a:r>
                      <a:endParaRPr lang="en-US" sz="1000" b="0" i="0" dirty="0">
                        <a:solidFill>
                          <a:srgbClr val="000000"/>
                        </a:solidFill>
                        <a:latin typeface="Arial" pitchFamily="34" charset="0"/>
                        <a:cs typeface="Arial" pitchFamily="34" charset="0"/>
                      </a:endParaRPr>
                    </a:p>
                  </a:txBody>
                  <a:tcPr marL="27432" marR="27432" marT="27432" marB="27432" anchor="ctr">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D9E6EC"/>
                    </a:solidFill>
                  </a:tcPr>
                </a:tc>
                <a:tc>
                  <a:txBody>
                    <a:bodyPr/>
                    <a:lstStyle/>
                    <a:p>
                      <a:pPr marL="0" marR="0" indent="0" algn="ctr" defTabSz="457092" rtl="0" eaLnBrk="1" fontAlgn="auto" latinLnBrk="0" hangingPunct="1">
                        <a:lnSpc>
                          <a:spcPct val="100000"/>
                        </a:lnSpc>
                        <a:spcBef>
                          <a:spcPts val="0"/>
                        </a:spcBef>
                        <a:spcAft>
                          <a:spcPts val="0"/>
                        </a:spcAft>
                        <a:buClrTx/>
                        <a:buSzTx/>
                        <a:buFontTx/>
                        <a:buNone/>
                        <a:tabLst/>
                        <a:defRPr/>
                      </a:pPr>
                      <a:r>
                        <a:rPr lang="en-US" sz="1000" b="0" u="none" dirty="0" smtClean="0">
                          <a:solidFill>
                            <a:srgbClr val="000000"/>
                          </a:solidFill>
                          <a:latin typeface="Arial" pitchFamily="34" charset="0"/>
                          <a:cs typeface="Arial" pitchFamily="34" charset="0"/>
                        </a:rPr>
                        <a:t>Chemical</a:t>
                      </a:r>
                    </a:p>
                  </a:txBody>
                  <a:tcPr marL="27432" marR="27432" marT="27432" marB="27432" anchor="ctr">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092" rtl="0" eaLnBrk="1" fontAlgn="auto" latinLnBrk="0" hangingPunct="1">
                        <a:lnSpc>
                          <a:spcPct val="100000"/>
                        </a:lnSpc>
                        <a:spcBef>
                          <a:spcPts val="0"/>
                        </a:spcBef>
                        <a:spcAft>
                          <a:spcPts val="0"/>
                        </a:spcAft>
                        <a:buClrTx/>
                        <a:buSzTx/>
                        <a:buFontTx/>
                        <a:buNone/>
                        <a:tabLst/>
                        <a:defRPr/>
                      </a:pPr>
                      <a:r>
                        <a:rPr lang="en-US" sz="1000" b="0" u="none" dirty="0" smtClean="0">
                          <a:solidFill>
                            <a:srgbClr val="000000"/>
                          </a:solidFill>
                          <a:latin typeface="Arial" pitchFamily="34" charset="0"/>
                          <a:cs typeface="Arial" pitchFamily="34" charset="0"/>
                        </a:rPr>
                        <a:t>1.3%</a:t>
                      </a:r>
                    </a:p>
                  </a:txBody>
                  <a:tcPr marL="27432" marR="27432" marT="27432" marB="27432" anchor="ctr">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092" rtl="0" eaLnBrk="1" fontAlgn="auto" latinLnBrk="0" hangingPunct="1">
                        <a:lnSpc>
                          <a:spcPct val="100000"/>
                        </a:lnSpc>
                        <a:spcBef>
                          <a:spcPts val="0"/>
                        </a:spcBef>
                        <a:spcAft>
                          <a:spcPts val="0"/>
                        </a:spcAft>
                        <a:buClrTx/>
                        <a:buSzTx/>
                        <a:buFontTx/>
                        <a:buNone/>
                        <a:tabLst/>
                        <a:defRPr/>
                      </a:pPr>
                      <a:r>
                        <a:rPr lang="en-US" sz="1000" b="0" u="none" dirty="0" smtClean="0">
                          <a:solidFill>
                            <a:srgbClr val="000000"/>
                          </a:solidFill>
                          <a:latin typeface="Arial" pitchFamily="34" charset="0"/>
                          <a:cs typeface="Arial" pitchFamily="34" charset="0"/>
                        </a:rPr>
                        <a:t>1977</a:t>
                      </a:r>
                    </a:p>
                  </a:txBody>
                  <a:tcPr marL="27432" marR="27432" marT="27432" marB="27432" anchor="ctr">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6" name="Rectangle 45"/>
          <p:cNvSpPr>
            <a:spLocks noChangeArrowheads="1"/>
          </p:cNvSpPr>
          <p:nvPr>
            <p:custDataLst>
              <p:tags r:id="rId6"/>
            </p:custDataLst>
          </p:nvPr>
        </p:nvSpPr>
        <p:spPr bwMode="gray">
          <a:xfrm>
            <a:off x="6324597" y="4200525"/>
            <a:ext cx="2571815" cy="228600"/>
          </a:xfrm>
          <a:prstGeom prst="rect">
            <a:avLst/>
          </a:prstGeom>
          <a:solidFill>
            <a:srgbClr val="A1BE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100" dirty="0" smtClean="0">
                <a:solidFill>
                  <a:schemeClr val="accent4">
                    <a:lumMod val="10000"/>
                  </a:schemeClr>
                </a:solidFill>
                <a:latin typeface="Arial" pitchFamily="34" charset="0"/>
                <a:cs typeface="Arial" pitchFamily="34" charset="0"/>
              </a:rPr>
              <a:t>Large Industrial Customers Summary</a:t>
            </a:r>
          </a:p>
        </p:txBody>
      </p:sp>
      <p:sp>
        <p:nvSpPr>
          <p:cNvPr id="21" name="Rectangle 20"/>
          <p:cNvSpPr>
            <a:spLocks noChangeArrowheads="1"/>
          </p:cNvSpPr>
          <p:nvPr>
            <p:custDataLst>
              <p:tags r:id="rId7"/>
            </p:custDataLst>
          </p:nvPr>
        </p:nvSpPr>
        <p:spPr bwMode="gray">
          <a:xfrm>
            <a:off x="216217" y="1808163"/>
            <a:ext cx="4206240" cy="228600"/>
          </a:xfrm>
          <a:prstGeom prst="rect">
            <a:avLst/>
          </a:prstGeom>
          <a:solidFill>
            <a:srgbClr val="2759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200" dirty="0" smtClean="0">
                <a:solidFill>
                  <a:srgbClr val="FFFFFF"/>
                </a:solidFill>
                <a:latin typeface="Arial" pitchFamily="34" charset="0"/>
                <a:cs typeface="Arial" pitchFamily="34" charset="0"/>
              </a:rPr>
              <a:t>2017 Customer Composition</a:t>
            </a:r>
          </a:p>
        </p:txBody>
      </p:sp>
      <p:grpSp>
        <p:nvGrpSpPr>
          <p:cNvPr id="23" name="Group 14"/>
          <p:cNvGrpSpPr/>
          <p:nvPr/>
        </p:nvGrpSpPr>
        <p:grpSpPr>
          <a:xfrm>
            <a:off x="198436" y="4683125"/>
            <a:ext cx="4114800" cy="1876425"/>
            <a:chOff x="2774949" y="161925"/>
            <a:chExt cx="3361532" cy="1876425"/>
          </a:xfrm>
        </p:grpSpPr>
        <p:sp>
          <p:nvSpPr>
            <p:cNvPr id="24" name="Text Placeholder 13"/>
            <p:cNvSpPr txBox="1">
              <a:spLocks/>
            </p:cNvSpPr>
            <p:nvPr/>
          </p:nvSpPr>
          <p:spPr>
            <a:xfrm>
              <a:off x="2774949" y="161925"/>
              <a:ext cx="1694656" cy="1876425"/>
            </a:xfrm>
            <a:prstGeom prst="rect">
              <a:avLst/>
            </a:prstGeom>
            <a:noFill/>
            <a:ln>
              <a:noFill/>
            </a:ln>
          </p:spPr>
          <p:txBody>
            <a:bodyPr lIns="18288" tIns="45720" rIns="45720" bIns="18288" numCol="1" anchor="t">
              <a:noAutofit/>
            </a:bodyPr>
            <a:lstStyle/>
            <a:p>
              <a:pPr marL="228600" lvl="2" indent="-228600" defTabSz="1018937">
                <a:spcBef>
                  <a:spcPts val="500"/>
                </a:spcBef>
                <a:buClr>
                  <a:srgbClr val="275937"/>
                </a:buClr>
                <a:buSzPct val="95000"/>
                <a:buFont typeface="Wingdings" pitchFamily="2" charset="2"/>
                <a:buChar char="§"/>
                <a:defRPr/>
              </a:pPr>
              <a:r>
                <a:rPr lang="en-GB" b="0" dirty="0" smtClean="0">
                  <a:solidFill>
                    <a:srgbClr val="000000"/>
                  </a:solidFill>
                  <a:latin typeface="Arial" pitchFamily="34" charset="0"/>
                  <a:cs typeface="Arial" pitchFamily="34" charset="0"/>
                </a:rPr>
                <a:t>City of Georgetown (10 year contract, expires 2023)</a:t>
              </a:r>
            </a:p>
            <a:p>
              <a:pPr marL="228600" lvl="2" indent="-228600" defTabSz="1018937">
                <a:spcBef>
                  <a:spcPts val="500"/>
                </a:spcBef>
                <a:buClr>
                  <a:srgbClr val="275937"/>
                </a:buClr>
                <a:buSzPct val="95000"/>
                <a:buFont typeface="Wingdings" pitchFamily="2" charset="2"/>
                <a:buChar char="§"/>
                <a:defRPr/>
              </a:pPr>
              <a:r>
                <a:rPr lang="en-GB" b="0" dirty="0" smtClean="0">
                  <a:solidFill>
                    <a:srgbClr val="000000"/>
                  </a:solidFill>
                  <a:latin typeface="Arial" pitchFamily="34" charset="0"/>
                  <a:cs typeface="Arial" pitchFamily="34" charset="0"/>
                </a:rPr>
                <a:t>City of Bamberg (20 year contract, expires 2033)</a:t>
              </a:r>
            </a:p>
            <a:p>
              <a:pPr marL="228600" lvl="2" indent="-228600" defTabSz="1018937">
                <a:spcBef>
                  <a:spcPts val="500"/>
                </a:spcBef>
                <a:buClr>
                  <a:srgbClr val="275937"/>
                </a:buClr>
                <a:buSzPct val="95000"/>
                <a:buFont typeface="Wingdings" pitchFamily="2" charset="2"/>
                <a:buChar char="§"/>
                <a:defRPr/>
              </a:pPr>
              <a:r>
                <a:rPr lang="en-GB" b="0" dirty="0" smtClean="0">
                  <a:solidFill>
                    <a:srgbClr val="000000"/>
                  </a:solidFill>
                  <a:latin typeface="Arial" pitchFamily="34" charset="0"/>
                  <a:cs typeface="Arial" pitchFamily="34" charset="0"/>
                </a:rPr>
                <a:t>Town of Waynesville             (10 year contract, expires 2027)</a:t>
              </a:r>
            </a:p>
            <a:p>
              <a:pPr marL="228600" lvl="2" indent="-228600" defTabSz="1018937">
                <a:spcBef>
                  <a:spcPts val="500"/>
                </a:spcBef>
                <a:buClr>
                  <a:srgbClr val="275937"/>
                </a:buClr>
                <a:buSzPct val="95000"/>
                <a:buFont typeface="Wingdings" pitchFamily="2" charset="2"/>
                <a:buChar char="§"/>
                <a:defRPr/>
              </a:pPr>
              <a:r>
                <a:rPr lang="en-GB" b="0" dirty="0" smtClean="0">
                  <a:solidFill>
                    <a:srgbClr val="000000"/>
                  </a:solidFill>
                  <a:latin typeface="Arial" pitchFamily="34" charset="0"/>
                  <a:cs typeface="Arial" pitchFamily="34" charset="0"/>
                </a:rPr>
                <a:t>City of Seneca – served jointly with Blue Ridge Cooperative (minimum 10 year contract, current contract expires 2025)</a:t>
              </a:r>
              <a:endParaRPr lang="en-GB" b="0" kern="0" dirty="0" smtClean="0">
                <a:solidFill>
                  <a:srgbClr val="000000"/>
                </a:solidFill>
              </a:endParaRPr>
            </a:p>
            <a:p>
              <a:pPr marL="228600" indent="-160338" algn="l" defTabSz="1018937">
                <a:spcBef>
                  <a:spcPts val="1000"/>
                </a:spcBef>
                <a:buClr>
                  <a:srgbClr val="275937"/>
                </a:buClr>
                <a:buSzPct val="95000"/>
                <a:buFont typeface="Wingdings" pitchFamily="2" charset="2"/>
                <a:buChar char="§"/>
                <a:defRPr/>
              </a:pPr>
              <a:endParaRPr lang="en-GB" b="0" kern="0" dirty="0" smtClean="0">
                <a:solidFill>
                  <a:srgbClr val="000000"/>
                </a:solidFill>
              </a:endParaRPr>
            </a:p>
            <a:p>
              <a:pPr marL="228600" indent="-160338" algn="l" defTabSz="1018937">
                <a:spcBef>
                  <a:spcPts val="1000"/>
                </a:spcBef>
                <a:buClr>
                  <a:srgbClr val="275937"/>
                </a:buClr>
                <a:buSzPct val="95000"/>
                <a:buFont typeface="Wingdings" pitchFamily="2" charset="2"/>
                <a:buChar char="§"/>
                <a:defRPr/>
              </a:pPr>
              <a:endParaRPr lang="en-GB" b="0" kern="0" dirty="0" smtClean="0">
                <a:solidFill>
                  <a:srgbClr val="000000"/>
                </a:solidFill>
              </a:endParaRPr>
            </a:p>
          </p:txBody>
        </p:sp>
        <p:sp>
          <p:nvSpPr>
            <p:cNvPr id="26" name="Text Placeholder 13"/>
            <p:cNvSpPr txBox="1">
              <a:spLocks/>
            </p:cNvSpPr>
            <p:nvPr/>
          </p:nvSpPr>
          <p:spPr>
            <a:xfrm>
              <a:off x="4577556" y="161925"/>
              <a:ext cx="1558925" cy="1876425"/>
            </a:xfrm>
            <a:prstGeom prst="rect">
              <a:avLst/>
            </a:prstGeom>
            <a:noFill/>
            <a:ln>
              <a:noFill/>
            </a:ln>
          </p:spPr>
          <p:txBody>
            <a:bodyPr lIns="18288" tIns="45720" rIns="45720" bIns="18288" numCol="1" anchor="t">
              <a:noAutofit/>
            </a:bodyPr>
            <a:lstStyle/>
            <a:p>
              <a:pPr marL="228600" lvl="2" indent="-228600" defTabSz="1018937">
                <a:spcBef>
                  <a:spcPts val="500"/>
                </a:spcBef>
                <a:buClr>
                  <a:srgbClr val="275937"/>
                </a:buClr>
                <a:buSzPct val="95000"/>
                <a:buFont typeface="Wingdings" pitchFamily="2" charset="2"/>
                <a:buChar char="§"/>
                <a:defRPr/>
              </a:pPr>
              <a:r>
                <a:rPr lang="en-GB" b="0" dirty="0" smtClean="0">
                  <a:solidFill>
                    <a:srgbClr val="000000"/>
                  </a:solidFill>
                  <a:latin typeface="Arial" pitchFamily="34" charset="0"/>
                  <a:cs typeface="Arial" pitchFamily="34" charset="0"/>
                </a:rPr>
                <a:t>Piedmont Municipal Power Agency (minimum 12 year contract, current contract expires 2028)</a:t>
              </a:r>
            </a:p>
            <a:p>
              <a:pPr marL="228600" lvl="2" indent="-228600" defTabSz="1018937">
                <a:spcBef>
                  <a:spcPts val="500"/>
                </a:spcBef>
                <a:buClr>
                  <a:srgbClr val="275937"/>
                </a:buClr>
                <a:buSzPct val="95000"/>
                <a:buFont typeface="Wingdings" pitchFamily="2" charset="2"/>
                <a:buChar char="§"/>
                <a:defRPr/>
              </a:pPr>
              <a:r>
                <a:rPr lang="en-GB" b="0" dirty="0" smtClean="0">
                  <a:solidFill>
                    <a:srgbClr val="000000"/>
                  </a:solidFill>
                  <a:latin typeface="Arial" pitchFamily="34" charset="0"/>
                  <a:cs typeface="Arial" pitchFamily="34" charset="0"/>
                </a:rPr>
                <a:t>Alabama Municipal Electric Authority (10 year contract, expires 2024)</a:t>
              </a:r>
            </a:p>
            <a:p>
              <a:pPr marL="137160" indent="-137160" algn="l" defTabSz="1018937">
                <a:spcBef>
                  <a:spcPts val="1000"/>
                </a:spcBef>
                <a:buClr>
                  <a:srgbClr val="275937"/>
                </a:buClr>
                <a:buSzPct val="95000"/>
                <a:buFont typeface="Wingdings" pitchFamily="2" charset="2"/>
                <a:buChar char="§"/>
                <a:defRPr/>
              </a:pPr>
              <a:endParaRPr lang="en-GB" b="0" kern="0" dirty="0" smtClean="0">
                <a:solidFill>
                  <a:srgbClr val="000000"/>
                </a:solidFill>
              </a:endParaRPr>
            </a:p>
            <a:p>
              <a:pPr marL="228600" indent="-160338" algn="l" defTabSz="1018937">
                <a:spcBef>
                  <a:spcPts val="1000"/>
                </a:spcBef>
                <a:buClr>
                  <a:srgbClr val="275937"/>
                </a:buClr>
                <a:buSzPct val="95000"/>
                <a:buFont typeface="Wingdings" pitchFamily="2" charset="2"/>
                <a:buChar char="§"/>
                <a:defRPr/>
              </a:pPr>
              <a:endParaRPr lang="en-GB" b="0" kern="0" dirty="0" smtClean="0">
                <a:solidFill>
                  <a:srgbClr val="000000"/>
                </a:solidFill>
              </a:endParaRPr>
            </a:p>
            <a:p>
              <a:pPr marL="228600" indent="-160338" algn="l" defTabSz="1018937">
                <a:spcBef>
                  <a:spcPts val="1000"/>
                </a:spcBef>
                <a:buClr>
                  <a:srgbClr val="275937"/>
                </a:buClr>
                <a:buSzPct val="95000"/>
                <a:buFont typeface="Wingdings" pitchFamily="2" charset="2"/>
                <a:buChar char="§"/>
                <a:defRPr/>
              </a:pPr>
              <a:endParaRPr lang="en-GB" b="0" kern="0" dirty="0" smtClean="0">
                <a:solidFill>
                  <a:srgbClr val="000000"/>
                </a:solidFill>
              </a:endParaRPr>
            </a:p>
            <a:p>
              <a:pPr marL="228600" indent="-160338" algn="l" defTabSz="1018937">
                <a:spcBef>
                  <a:spcPts val="1000"/>
                </a:spcBef>
                <a:buClr>
                  <a:srgbClr val="275937"/>
                </a:buClr>
                <a:buSzPct val="95000"/>
                <a:buFont typeface="Wingdings" pitchFamily="2" charset="2"/>
                <a:buChar char="§"/>
                <a:defRPr/>
              </a:pPr>
              <a:endParaRPr lang="en-GB" b="0" kern="0" dirty="0" smtClean="0">
                <a:solidFill>
                  <a:srgbClr val="000000"/>
                </a:solidFill>
              </a:endParaRPr>
            </a:p>
            <a:p>
              <a:pPr marL="228600" indent="-160338" algn="l" defTabSz="1018937">
                <a:spcBef>
                  <a:spcPts val="1000"/>
                </a:spcBef>
                <a:buClr>
                  <a:srgbClr val="275937"/>
                </a:buClr>
                <a:buSzPct val="95000"/>
                <a:buFont typeface="Wingdings" pitchFamily="2" charset="2"/>
                <a:buChar char="§"/>
                <a:defRPr/>
              </a:pPr>
              <a:endParaRPr lang="en-GB" b="0" kern="0" dirty="0" smtClean="0">
                <a:solidFill>
                  <a:srgbClr val="000000"/>
                </a:solidFill>
              </a:endParaRPr>
            </a:p>
            <a:p>
              <a:pPr marL="228600" indent="-160338" algn="l" defTabSz="1018937">
                <a:spcBef>
                  <a:spcPts val="1000"/>
                </a:spcBef>
                <a:buClr>
                  <a:srgbClr val="275937"/>
                </a:buClr>
                <a:buSzPct val="95000"/>
                <a:buFont typeface="Wingdings" pitchFamily="2" charset="2"/>
                <a:buChar char="§"/>
                <a:defRPr/>
              </a:pPr>
              <a:endParaRPr lang="en-GB" b="0" kern="0" dirty="0" smtClean="0">
                <a:solidFill>
                  <a:srgbClr val="000000"/>
                </a:solidFill>
              </a:endParaRPr>
            </a:p>
            <a:p>
              <a:pPr marL="228600" indent="-160338" algn="l" defTabSz="1018937">
                <a:spcBef>
                  <a:spcPts val="1000"/>
                </a:spcBef>
                <a:buClr>
                  <a:srgbClr val="275937"/>
                </a:buClr>
                <a:buSzPct val="95000"/>
                <a:defRPr/>
              </a:pPr>
              <a:r>
                <a:rPr lang="en-GB" b="0" kern="0" dirty="0" smtClean="0">
                  <a:solidFill>
                    <a:srgbClr val="000000"/>
                  </a:solidFill>
                </a:rPr>
                <a:t> </a:t>
              </a:r>
            </a:p>
          </p:txBody>
        </p:sp>
      </p:grpSp>
      <p:sp>
        <p:nvSpPr>
          <p:cNvPr id="27" name="Text Placeholder 13"/>
          <p:cNvSpPr txBox="1">
            <a:spLocks/>
          </p:cNvSpPr>
          <p:nvPr/>
        </p:nvSpPr>
        <p:spPr>
          <a:xfrm>
            <a:off x="198437" y="4152900"/>
            <a:ext cx="4068763" cy="927100"/>
          </a:xfrm>
          <a:prstGeom prst="rect">
            <a:avLst/>
          </a:prstGeom>
          <a:noFill/>
          <a:ln>
            <a:noFill/>
          </a:ln>
        </p:spPr>
        <p:txBody>
          <a:bodyPr lIns="18288" tIns="45720" rIns="45720" bIns="18288" numCol="1" anchor="t">
            <a:noAutofit/>
          </a:bodyPr>
          <a:lstStyle/>
          <a:p>
            <a:pPr marL="228600" indent="-228600" defTabSz="1018937">
              <a:spcBef>
                <a:spcPts val="500"/>
              </a:spcBef>
              <a:buClr>
                <a:srgbClr val="275937"/>
              </a:buClr>
              <a:buSzPct val="95000"/>
              <a:buFont typeface="Wingdings" panose="05000000000000000000" pitchFamily="2" charset="2"/>
              <a:buChar char="§"/>
              <a:defRPr/>
            </a:pPr>
            <a:r>
              <a:rPr lang="en-GB" b="0" dirty="0" smtClean="0">
                <a:solidFill>
                  <a:srgbClr val="000000"/>
                </a:solidFill>
                <a:latin typeface="Arial" pitchFamily="34" charset="0"/>
                <a:cs typeface="Arial" pitchFamily="34" charset="0"/>
              </a:rPr>
              <a:t>Central Electric Power Cooperative, Santee Cooper’s largest customer providing 59% of Santee Cooper’s revenues in 2017 (contract through 2058)</a:t>
            </a:r>
          </a:p>
          <a:p>
            <a:pPr marL="228600" indent="-228600" defTabSz="1018937">
              <a:spcBef>
                <a:spcPts val="500"/>
              </a:spcBef>
              <a:buClr>
                <a:srgbClr val="275937"/>
              </a:buClr>
              <a:buSzPct val="95000"/>
              <a:defRPr/>
            </a:pPr>
            <a:endParaRPr lang="en-GB" b="0" dirty="0" smtClean="0">
              <a:solidFill>
                <a:srgbClr val="000000"/>
              </a:solidFill>
              <a:latin typeface="Arial" pitchFamily="34" charset="0"/>
              <a:cs typeface="Arial" pitchFamily="34" charset="0"/>
            </a:endParaRPr>
          </a:p>
          <a:p>
            <a:pPr marL="228600" indent="-228600" defTabSz="1018937">
              <a:spcBef>
                <a:spcPts val="500"/>
              </a:spcBef>
              <a:buClr>
                <a:srgbClr val="275937"/>
              </a:buClr>
              <a:buSzPct val="95000"/>
              <a:buFont typeface="Wingdings" panose="05000000000000000000" pitchFamily="2" charset="2"/>
              <a:buChar char="§"/>
              <a:defRPr/>
            </a:pPr>
            <a:endParaRPr lang="en-GB" b="0" kern="0" dirty="0" smtClean="0">
              <a:solidFill>
                <a:srgbClr val="000000"/>
              </a:solidFill>
            </a:endParaRPr>
          </a:p>
          <a:p>
            <a:pPr marL="228600" indent="-160338" algn="l" defTabSz="1018937">
              <a:spcBef>
                <a:spcPts val="1000"/>
              </a:spcBef>
              <a:buClr>
                <a:srgbClr val="275937"/>
              </a:buClr>
              <a:buSzPct val="95000"/>
              <a:buFont typeface="Wingdings" pitchFamily="2" charset="2"/>
              <a:buChar char="Ø"/>
              <a:defRPr/>
            </a:pPr>
            <a:endParaRPr lang="en-GB" b="0" kern="0" dirty="0" smtClean="0">
              <a:solidFill>
                <a:srgbClr val="000000"/>
              </a:solidFill>
            </a:endParaRPr>
          </a:p>
          <a:p>
            <a:pPr marL="228600" indent="-160338" algn="l" defTabSz="1018937">
              <a:spcBef>
                <a:spcPts val="1000"/>
              </a:spcBef>
              <a:buClr>
                <a:srgbClr val="275937"/>
              </a:buClr>
              <a:buSzPct val="95000"/>
              <a:buFont typeface="Wingdings" pitchFamily="2" charset="2"/>
              <a:buChar char="Ø"/>
              <a:defRPr/>
            </a:pPr>
            <a:endParaRPr lang="en-GB" b="0" kern="0" dirty="0" smtClean="0">
              <a:solidFill>
                <a:srgbClr val="000000"/>
              </a:solidFill>
            </a:endParaRPr>
          </a:p>
          <a:p>
            <a:pPr marL="228600" indent="-160338" algn="l" defTabSz="1018937">
              <a:spcBef>
                <a:spcPts val="1000"/>
              </a:spcBef>
              <a:buClr>
                <a:srgbClr val="275937"/>
              </a:buClr>
              <a:buSzPct val="95000"/>
              <a:buFont typeface="Wingdings" pitchFamily="2" charset="2"/>
              <a:buChar char="Ø"/>
              <a:defRPr/>
            </a:pPr>
            <a:endParaRPr lang="en-GB" b="0" kern="0" dirty="0" smtClean="0">
              <a:solidFill>
                <a:srgbClr val="000000"/>
              </a:solidFill>
            </a:endParaRPr>
          </a:p>
        </p:txBody>
      </p:sp>
      <p:sp>
        <p:nvSpPr>
          <p:cNvPr id="28" name="Rectangle 27"/>
          <p:cNvSpPr>
            <a:spLocks noChangeArrowheads="1"/>
          </p:cNvSpPr>
          <p:nvPr>
            <p:custDataLst>
              <p:tags r:id="rId8"/>
            </p:custDataLst>
          </p:nvPr>
        </p:nvSpPr>
        <p:spPr bwMode="gray">
          <a:xfrm>
            <a:off x="215900" y="3913188"/>
            <a:ext cx="4206240" cy="228600"/>
          </a:xfrm>
          <a:prstGeom prst="rect">
            <a:avLst/>
          </a:prstGeom>
          <a:solidFill>
            <a:srgbClr val="2759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200" dirty="0" smtClean="0">
                <a:solidFill>
                  <a:srgbClr val="FFFFFF"/>
                </a:solidFill>
                <a:latin typeface="Arial" pitchFamily="34" charset="0"/>
                <a:cs typeface="Arial" pitchFamily="34" charset="0"/>
              </a:rPr>
              <a:t>Wholesale (63% of Revenues)</a:t>
            </a:r>
          </a:p>
        </p:txBody>
      </p:sp>
      <p:graphicFrame>
        <p:nvGraphicFramePr>
          <p:cNvPr id="29" name="Object 2"/>
          <p:cNvGraphicFramePr>
            <a:graphicFrameLocks noChangeAspect="1"/>
          </p:cNvGraphicFramePr>
          <p:nvPr>
            <p:custDataLst>
              <p:tags r:id="rId9"/>
            </p:custDataLst>
          </p:nvPr>
        </p:nvGraphicFramePr>
        <p:xfrm>
          <a:off x="0" y="2209800"/>
          <a:ext cx="4638675" cy="1492249"/>
        </p:xfrm>
        <a:graphic>
          <a:graphicData uri="http://schemas.openxmlformats.org/drawingml/2006/chart">
            <c:chart xmlns:c="http://schemas.openxmlformats.org/drawingml/2006/chart" xmlns:r="http://schemas.openxmlformats.org/officeDocument/2006/relationships" r:id="rId12"/>
          </a:graphicData>
        </a:graphic>
      </p:graphicFrame>
      <p:sp>
        <p:nvSpPr>
          <p:cNvPr id="30" name="Text Placeholder 13"/>
          <p:cNvSpPr txBox="1">
            <a:spLocks/>
          </p:cNvSpPr>
          <p:nvPr/>
        </p:nvSpPr>
        <p:spPr>
          <a:xfrm>
            <a:off x="215900" y="2025650"/>
            <a:ext cx="2112264" cy="222250"/>
          </a:xfrm>
          <a:prstGeom prst="rect">
            <a:avLst/>
          </a:prstGeom>
          <a:noFill/>
          <a:ln>
            <a:noFill/>
          </a:ln>
        </p:spPr>
        <p:txBody>
          <a:bodyPr lIns="18288" tIns="45720" rIns="45720" bIns="18288" numCol="1" anchor="t">
            <a:noAutofit/>
          </a:bodyPr>
          <a:lstStyle/>
          <a:p>
            <a:pPr marL="226986" indent="-226986" defTabSz="1018818">
              <a:lnSpc>
                <a:spcPct val="110000"/>
              </a:lnSpc>
              <a:spcBef>
                <a:spcPts val="1200"/>
              </a:spcBef>
              <a:buClr>
                <a:srgbClr val="275937"/>
              </a:buClr>
              <a:buSzPct val="95000"/>
              <a:defRPr/>
            </a:pPr>
            <a:r>
              <a:rPr lang="en-GB" sz="900" b="0" kern="0" dirty="0" smtClean="0">
                <a:solidFill>
                  <a:srgbClr val="000000"/>
                </a:solidFill>
                <a:latin typeface="Arial" pitchFamily="34" charset="0"/>
                <a:cs typeface="Arial" pitchFamily="34" charset="0"/>
              </a:rPr>
              <a:t>(% of revenues)</a:t>
            </a:r>
          </a:p>
          <a:p>
            <a:pPr marL="228600" indent="-228600" algn="l" defTabSz="1018937">
              <a:lnSpc>
                <a:spcPct val="110000"/>
              </a:lnSpc>
              <a:spcBef>
                <a:spcPct val="60000"/>
              </a:spcBef>
              <a:buClr>
                <a:srgbClr val="275937"/>
              </a:buClr>
              <a:buSzPct val="95000"/>
              <a:buFont typeface="Wingdings" pitchFamily="2" charset="2"/>
              <a:buChar char="Ø"/>
              <a:defRPr/>
            </a:pPr>
            <a:endParaRPr lang="en-GB" sz="1300" b="0" kern="0" dirty="0" smtClean="0">
              <a:solidFill>
                <a:srgbClr val="000000"/>
              </a:solidFill>
            </a:endParaRPr>
          </a:p>
          <a:p>
            <a:pPr marL="228600" indent="-160338" algn="l" defTabSz="1018937">
              <a:lnSpc>
                <a:spcPct val="110000"/>
              </a:lnSpc>
              <a:spcBef>
                <a:spcPct val="60000"/>
              </a:spcBef>
              <a:buClr>
                <a:srgbClr val="275937"/>
              </a:buClr>
              <a:buSzPct val="95000"/>
              <a:buFont typeface="Wingdings" pitchFamily="2" charset="2"/>
              <a:buChar char="Ø"/>
              <a:defRPr/>
            </a:pPr>
            <a:endParaRPr lang="en-GB" sz="1300" b="0" kern="0" dirty="0" smtClean="0">
              <a:solidFill>
                <a:srgbClr val="000000"/>
              </a:solidFill>
            </a:endParaRPr>
          </a:p>
          <a:p>
            <a:pPr marL="228600" indent="-160338" algn="l" defTabSz="1018937">
              <a:lnSpc>
                <a:spcPct val="110000"/>
              </a:lnSpc>
              <a:spcBef>
                <a:spcPct val="60000"/>
              </a:spcBef>
              <a:buClr>
                <a:srgbClr val="275937"/>
              </a:buClr>
              <a:buSzPct val="95000"/>
              <a:buFont typeface="Wingdings" pitchFamily="2" charset="2"/>
              <a:buChar char="Ø"/>
              <a:defRPr/>
            </a:pPr>
            <a:endParaRPr lang="en-GB" sz="1300" b="0" kern="0" dirty="0" smtClean="0">
              <a:solidFill>
                <a:srgbClr val="000000"/>
              </a:solidFill>
            </a:endParaRPr>
          </a:p>
          <a:p>
            <a:pPr marL="228600" indent="-160338" algn="l" defTabSz="1018937">
              <a:lnSpc>
                <a:spcPct val="110000"/>
              </a:lnSpc>
              <a:spcBef>
                <a:spcPct val="60000"/>
              </a:spcBef>
              <a:buClr>
                <a:srgbClr val="275937"/>
              </a:buClr>
              <a:buSzPct val="95000"/>
              <a:buFont typeface="Wingdings" pitchFamily="2" charset="2"/>
              <a:buChar char="Ø"/>
              <a:defRPr/>
            </a:pPr>
            <a:endParaRPr lang="en-GB" sz="1300" b="0" kern="0" dirty="0" smtClean="0">
              <a:solidFill>
                <a:srgbClr val="000000"/>
              </a:solidFill>
            </a:endParaRPr>
          </a:p>
          <a:p>
            <a:pPr marL="228600" indent="-160338" algn="l" defTabSz="1018937">
              <a:lnSpc>
                <a:spcPct val="110000"/>
              </a:lnSpc>
              <a:spcBef>
                <a:spcPct val="60000"/>
              </a:spcBef>
              <a:buClr>
                <a:srgbClr val="275937"/>
              </a:buClr>
              <a:buSzPct val="95000"/>
              <a:buFont typeface="Wingdings" pitchFamily="2" charset="2"/>
              <a:buChar char="Ø"/>
              <a:defRPr/>
            </a:pPr>
            <a:endParaRPr lang="en-GB" sz="1300" b="0" kern="0" dirty="0" smtClean="0">
              <a:solidFill>
                <a:srgbClr val="000000"/>
              </a:solidFill>
            </a:endParaRPr>
          </a:p>
          <a:p>
            <a:pPr marL="228600" indent="-160338" algn="l" defTabSz="1018937">
              <a:lnSpc>
                <a:spcPct val="110000"/>
              </a:lnSpc>
              <a:spcBef>
                <a:spcPct val="60000"/>
              </a:spcBef>
              <a:buClr>
                <a:srgbClr val="275937"/>
              </a:buClr>
              <a:buSzPct val="95000"/>
              <a:buFont typeface="Wingdings" pitchFamily="2" charset="2"/>
              <a:buChar char="Ø"/>
              <a:defRPr/>
            </a:pPr>
            <a:endParaRPr lang="en-GB" sz="1300" b="0" kern="0" dirty="0" smtClean="0">
              <a:solidFill>
                <a:srgbClr val="000000"/>
              </a:solidFill>
            </a:endParaRPr>
          </a:p>
          <a:p>
            <a:pPr marL="228600" indent="-160338" algn="l" defTabSz="1018937">
              <a:lnSpc>
                <a:spcPct val="110000"/>
              </a:lnSpc>
              <a:spcBef>
                <a:spcPct val="60000"/>
              </a:spcBef>
              <a:buClr>
                <a:srgbClr val="275937"/>
              </a:buClr>
              <a:buSzPct val="95000"/>
              <a:buFont typeface="Wingdings" pitchFamily="2" charset="2"/>
              <a:buChar char="Ø"/>
              <a:defRPr/>
            </a:pPr>
            <a:endParaRPr lang="en-GB" sz="1300" b="0" kern="0" dirty="0" smtClean="0">
              <a:solidFill>
                <a:srgbClr val="000000"/>
              </a:solidFill>
            </a:endParaRPr>
          </a:p>
        </p:txBody>
      </p:sp>
      <p:sp>
        <p:nvSpPr>
          <p:cNvPr id="22" name="Slide Number Placeholder 16"/>
          <p:cNvSpPr>
            <a:spLocks noGrp="1"/>
          </p:cNvSpPr>
          <p:nvPr>
            <p:ph type="sldNum" sz="quarter" idx="12"/>
          </p:nvPr>
        </p:nvSpPr>
        <p:spPr>
          <a:xfrm>
            <a:off x="6858000" y="6492875"/>
            <a:ext cx="2133600" cy="365125"/>
          </a:xfrm>
        </p:spPr>
        <p:txBody>
          <a:bodyPr/>
          <a:lstStyle/>
          <a:p>
            <a:pPr>
              <a:defRPr/>
            </a:pPr>
            <a:endParaRPr lang="en-US" dirty="0" smtClean="0"/>
          </a:p>
          <a:p>
            <a:pPr>
              <a:defRPr/>
            </a:pPr>
            <a:fld id="{AE584412-7F4F-4709-8555-B5D2E36C3DD3}" type="slidenum">
              <a:rPr lang="en-US" smtClean="0"/>
              <a:pPr>
                <a:defRPr/>
              </a:pPr>
              <a:t>47</a:t>
            </a:fld>
            <a:endParaRPr lang="en-US" dirty="0"/>
          </a:p>
        </p:txBody>
      </p:sp>
    </p:spTree>
    <p:extLst>
      <p:ext uri="{BB962C8B-B14F-4D97-AF65-F5344CB8AC3E}">
        <p14:creationId xmlns:p14="http://schemas.microsoft.com/office/powerpoint/2010/main" val="80779816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4" y="207384"/>
            <a:ext cx="7010400" cy="1066800"/>
          </a:xfrm>
        </p:spPr>
        <p:txBody>
          <a:bodyPr/>
          <a:lstStyle/>
          <a:p>
            <a:r>
              <a:rPr lang="en-US" sz="2400" dirty="0" smtClean="0">
                <a:latin typeface="Arial" panose="020B0604020202020204" pitchFamily="34" charset="0"/>
                <a:cs typeface="Arial" panose="020B0604020202020204" pitchFamily="34" charset="0"/>
              </a:rPr>
              <a:t>Revenues by Customer Class</a:t>
            </a:r>
            <a:endParaRPr lang="en-US" sz="2400" dirty="0">
              <a:latin typeface="Arial" panose="020B0604020202020204" pitchFamily="34" charset="0"/>
              <a:cs typeface="Arial" panose="020B0604020202020204" pitchFamily="34" charset="0"/>
            </a:endParaRPr>
          </a:p>
        </p:txBody>
      </p:sp>
      <p:graphicFrame>
        <p:nvGraphicFramePr>
          <p:cNvPr id="6" name="Object 2"/>
          <p:cNvGraphicFramePr>
            <a:graphicFrameLocks noChangeAspect="1"/>
          </p:cNvGraphicFramePr>
          <p:nvPr>
            <p:custDataLst>
              <p:tags r:id="rId1"/>
            </p:custDataLst>
            <p:extLst>
              <p:ext uri="{D42A27DB-BD31-4B8C-83A1-F6EECF244321}">
                <p14:modId xmlns:p14="http://schemas.microsoft.com/office/powerpoint/2010/main" val="85091119"/>
              </p:ext>
            </p:extLst>
          </p:nvPr>
        </p:nvGraphicFramePr>
        <p:xfrm>
          <a:off x="1874211" y="1586970"/>
          <a:ext cx="5080036" cy="2663295"/>
        </p:xfrm>
        <a:graphic>
          <a:graphicData uri="http://schemas.openxmlformats.org/drawingml/2006/chart">
            <c:chart xmlns:c="http://schemas.openxmlformats.org/drawingml/2006/chart" xmlns:r="http://schemas.openxmlformats.org/officeDocument/2006/relationships" r:id="rId4"/>
          </a:graphicData>
        </a:graphic>
      </p:graphicFrame>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1009" y="1284817"/>
            <a:ext cx="3264408" cy="493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892" y="4392083"/>
            <a:ext cx="8794750" cy="222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3"/>
          <p:cNvSpPr txBox="1">
            <a:spLocks/>
          </p:cNvSpPr>
          <p:nvPr/>
        </p:nvSpPr>
        <p:spPr>
          <a:xfrm>
            <a:off x="6837218" y="6502019"/>
            <a:ext cx="2133600" cy="365125"/>
          </a:xfrm>
          <a:prstGeom prst="rect">
            <a:avLst/>
          </a:prstGeom>
        </p:spPr>
        <p:txBody>
          <a:bodyPr/>
          <a:lstStyle>
            <a:defPPr>
              <a:defRPr lang="en-US"/>
            </a:defPPr>
            <a:lvl1pPr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1pPr>
            <a:lvl2pPr marL="4572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2pPr>
            <a:lvl3pPr marL="9144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3pPr>
            <a:lvl4pPr marL="13716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4pPr>
            <a:lvl5pPr marL="18288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5pPr>
            <a:lvl6pPr marL="2286000" algn="l" defTabSz="914400" rtl="0" eaLnBrk="1" latinLnBrk="0" hangingPunct="1">
              <a:defRPr sz="1000" b="1" kern="1200">
                <a:solidFill>
                  <a:schemeClr val="tx1"/>
                </a:solidFill>
                <a:latin typeface="Arial" charset="0"/>
                <a:ea typeface="ＭＳ Ｐゴシック" charset="-128"/>
                <a:cs typeface="+mn-cs"/>
              </a:defRPr>
            </a:lvl6pPr>
            <a:lvl7pPr marL="2743200" algn="l" defTabSz="914400" rtl="0" eaLnBrk="1" latinLnBrk="0" hangingPunct="1">
              <a:defRPr sz="1000" b="1" kern="1200">
                <a:solidFill>
                  <a:schemeClr val="tx1"/>
                </a:solidFill>
                <a:latin typeface="Arial" charset="0"/>
                <a:ea typeface="ＭＳ Ｐゴシック" charset="-128"/>
                <a:cs typeface="+mn-cs"/>
              </a:defRPr>
            </a:lvl7pPr>
            <a:lvl8pPr marL="3200400" algn="l" defTabSz="914400" rtl="0" eaLnBrk="1" latinLnBrk="0" hangingPunct="1">
              <a:defRPr sz="1000" b="1" kern="1200">
                <a:solidFill>
                  <a:schemeClr val="tx1"/>
                </a:solidFill>
                <a:latin typeface="Arial" charset="0"/>
                <a:ea typeface="ＭＳ Ｐゴシック" charset="-128"/>
                <a:cs typeface="+mn-cs"/>
              </a:defRPr>
            </a:lvl8pPr>
            <a:lvl9pPr marL="3657600" algn="l" defTabSz="914400" rtl="0" eaLnBrk="1" latinLnBrk="0" hangingPunct="1">
              <a:defRPr sz="1000" b="1" kern="1200">
                <a:solidFill>
                  <a:schemeClr val="tx1"/>
                </a:solidFill>
                <a:latin typeface="Arial" charset="0"/>
                <a:ea typeface="ＭＳ Ｐゴシック" charset="-128"/>
                <a:cs typeface="+mn-cs"/>
              </a:defRPr>
            </a:lvl9pPr>
          </a:lstStyle>
          <a:p>
            <a:pPr algn="r">
              <a:defRPr/>
            </a:pPr>
            <a:endParaRPr lang="en-US" dirty="0" smtClean="0"/>
          </a:p>
          <a:p>
            <a:pPr algn="r" eaLnBrk="1" hangingPunct="1">
              <a:spcBef>
                <a:spcPct val="0"/>
              </a:spcBef>
              <a:defRPr/>
            </a:pPr>
            <a:fld id="{AE584412-7F4F-4709-8555-B5D2E36C3DD3}" type="slidenum">
              <a:rPr lang="en-US" sz="800" b="0">
                <a:solidFill>
                  <a:schemeClr val="accent1">
                    <a:lumMod val="50000"/>
                  </a:schemeClr>
                </a:solidFill>
                <a:latin typeface="Helvetica" charset="0"/>
                <a:ea typeface="ヒラギノ角ゴ Pro W3" charset="-128"/>
              </a:rPr>
              <a:pPr algn="r" eaLnBrk="1" hangingPunct="1">
                <a:spcBef>
                  <a:spcPct val="0"/>
                </a:spcBef>
                <a:defRPr/>
              </a:pPr>
              <a:t>48</a:t>
            </a:fld>
            <a:endParaRPr lang="en-US" sz="800" b="0" dirty="0">
              <a:solidFill>
                <a:schemeClr val="accent1">
                  <a:lumMod val="50000"/>
                </a:schemeClr>
              </a:solidFill>
              <a:latin typeface="Helvetica" charset="0"/>
              <a:ea typeface="ヒラギノ角ゴ Pro W3" charset="-128"/>
            </a:endParaRPr>
          </a:p>
        </p:txBody>
      </p:sp>
    </p:spTree>
    <p:extLst>
      <p:ext uri="{BB962C8B-B14F-4D97-AF65-F5344CB8AC3E}">
        <p14:creationId xmlns:p14="http://schemas.microsoft.com/office/powerpoint/2010/main" val="193948852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5"/>
          <p:cNvSpPr txBox="1">
            <a:spLocks noChangeArrowheads="1"/>
          </p:cNvSpPr>
          <p:nvPr>
            <p:custDataLst>
              <p:tags r:id="rId1"/>
            </p:custDataLst>
          </p:nvPr>
        </p:nvSpPr>
        <p:spPr bwMode="auto">
          <a:xfrm>
            <a:off x="105696" y="42770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lvl1pPr algn="l" rtl="0" eaLnBrk="0" fontAlgn="base" hangingPunct="0">
              <a:spcBef>
                <a:spcPct val="0"/>
              </a:spcBef>
              <a:spcAft>
                <a:spcPct val="0"/>
              </a:spcAft>
              <a:defRPr sz="4000" b="1">
                <a:solidFill>
                  <a:srgbClr val="066332"/>
                </a:solidFill>
                <a:latin typeface="Garamond"/>
                <a:ea typeface="Geneva" charset="-128"/>
                <a:cs typeface="Garamond"/>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092" algn="l" rtl="0" eaLnBrk="1" fontAlgn="base" hangingPunct="1">
              <a:spcBef>
                <a:spcPct val="0"/>
              </a:spcBef>
              <a:spcAft>
                <a:spcPct val="0"/>
              </a:spcAft>
              <a:defRPr sz="4000" b="1">
                <a:solidFill>
                  <a:schemeClr val="tx1"/>
                </a:solidFill>
                <a:latin typeface="Adobe Garamond Pro" charset="0"/>
              </a:defRPr>
            </a:lvl6pPr>
            <a:lvl7pPr marL="914186" algn="l" rtl="0" eaLnBrk="1" fontAlgn="base" hangingPunct="1">
              <a:spcBef>
                <a:spcPct val="0"/>
              </a:spcBef>
              <a:spcAft>
                <a:spcPct val="0"/>
              </a:spcAft>
              <a:defRPr sz="4000" b="1">
                <a:solidFill>
                  <a:schemeClr val="tx1"/>
                </a:solidFill>
                <a:latin typeface="Adobe Garamond Pro" charset="0"/>
              </a:defRPr>
            </a:lvl7pPr>
            <a:lvl8pPr marL="1371279" algn="l" rtl="0" eaLnBrk="1" fontAlgn="base" hangingPunct="1">
              <a:spcBef>
                <a:spcPct val="0"/>
              </a:spcBef>
              <a:spcAft>
                <a:spcPct val="0"/>
              </a:spcAft>
              <a:defRPr sz="4000" b="1">
                <a:solidFill>
                  <a:schemeClr val="tx1"/>
                </a:solidFill>
                <a:latin typeface="Adobe Garamond Pro" charset="0"/>
              </a:defRPr>
            </a:lvl8pPr>
            <a:lvl9pPr marL="1828373" algn="l" rtl="0" eaLnBrk="1" fontAlgn="base" hangingPunct="1">
              <a:spcBef>
                <a:spcPct val="0"/>
              </a:spcBef>
              <a:spcAft>
                <a:spcPct val="0"/>
              </a:spcAft>
              <a:defRPr sz="4000" b="1">
                <a:solidFill>
                  <a:schemeClr val="tx1"/>
                </a:solidFill>
                <a:latin typeface="Adobe Garamond Pro" charset="0"/>
              </a:defRPr>
            </a:lvl9pPr>
          </a:lstStyle>
          <a:p>
            <a:r>
              <a:rPr lang="en-US" sz="2400" kern="0" dirty="0" smtClean="0">
                <a:latin typeface="Arial" panose="020B0604020202020204" pitchFamily="34" charset="0"/>
                <a:cs typeface="Arial" panose="020B0604020202020204" pitchFamily="34" charset="0"/>
              </a:rPr>
              <a:t>Rates and Cost Recovery</a:t>
            </a:r>
            <a:endParaRPr lang="en-US" sz="2400" kern="0" dirty="0">
              <a:latin typeface="Arial" panose="020B0604020202020204" pitchFamily="34" charset="0"/>
              <a:cs typeface="Arial" panose="020B0604020202020204" pitchFamily="34" charset="0"/>
            </a:endParaRPr>
          </a:p>
        </p:txBody>
      </p:sp>
      <p:sp>
        <p:nvSpPr>
          <p:cNvPr id="22" name="Content Placeholder 2"/>
          <p:cNvSpPr>
            <a:spLocks noGrp="1"/>
          </p:cNvSpPr>
          <p:nvPr>
            <p:ph idx="1"/>
          </p:nvPr>
        </p:nvSpPr>
        <p:spPr>
          <a:xfrm>
            <a:off x="2371724" y="1395871"/>
            <a:ext cx="6578600" cy="419121"/>
          </a:xfrm>
        </p:spPr>
        <p:txBody>
          <a:bodyPr/>
          <a:lstStyle/>
          <a:p>
            <a:pPr marL="228600" indent="-228600">
              <a:lnSpc>
                <a:spcPct val="110000"/>
              </a:lnSpc>
              <a:spcBef>
                <a:spcPts val="600"/>
              </a:spcBef>
              <a:buClr>
                <a:srgbClr val="275937"/>
              </a:buClr>
              <a:buSzPct val="95000"/>
              <a:buFont typeface="Wingdings" panose="05000000000000000000" pitchFamily="2" charset="2"/>
              <a:buChar char="Ø"/>
              <a:defRPr/>
            </a:pPr>
            <a:r>
              <a:rPr lang="en-US" sz="1100" kern="1200" dirty="0" smtClean="0">
                <a:ea typeface="ＭＳ Ｐゴシック" pitchFamily="34" charset="-128"/>
                <a:cs typeface="Arial" pitchFamily="34" charset="0"/>
              </a:rPr>
              <a:t>Santee Cooper’s Board is assigned rate making authority</a:t>
            </a:r>
          </a:p>
          <a:p>
            <a:pPr marL="0" indent="0">
              <a:lnSpc>
                <a:spcPct val="110000"/>
              </a:lnSpc>
              <a:spcBef>
                <a:spcPts val="600"/>
              </a:spcBef>
              <a:buClr>
                <a:srgbClr val="275937"/>
              </a:buClr>
              <a:buSzPct val="95000"/>
              <a:buNone/>
              <a:defRPr/>
            </a:pPr>
            <a:endParaRPr lang="en-US" sz="1200" kern="1200" dirty="0">
              <a:ea typeface="ＭＳ Ｐゴシック" pitchFamily="34" charset="-128"/>
              <a:cs typeface="Arial" pitchFamily="34" charset="0"/>
            </a:endParaRPr>
          </a:p>
        </p:txBody>
      </p:sp>
      <p:sp>
        <p:nvSpPr>
          <p:cNvPr id="23" name="AutoShape 27"/>
          <p:cNvSpPr>
            <a:spLocks noChangeArrowheads="1"/>
          </p:cNvSpPr>
          <p:nvPr>
            <p:custDataLst>
              <p:tags r:id="rId2"/>
            </p:custDataLst>
          </p:nvPr>
        </p:nvSpPr>
        <p:spPr bwMode="gray">
          <a:xfrm>
            <a:off x="215900" y="1346040"/>
            <a:ext cx="2024289" cy="518784"/>
          </a:xfrm>
          <a:prstGeom prst="roundRect">
            <a:avLst/>
          </a:prstGeom>
          <a:solidFill>
            <a:srgbClr val="275937"/>
          </a:solidFill>
          <a:ln w="19050">
            <a:solidFill>
              <a:srgbClr val="275937"/>
            </a:solidFill>
            <a:miter lim="800000"/>
            <a:headEnd/>
            <a:tailEnd/>
          </a:ln>
        </p:spPr>
        <p:txBody>
          <a:bodyPr lIns="45720" tIns="0" rIns="45720" bIns="0" anchor="ctr"/>
          <a:lstStyle/>
          <a:p>
            <a:pPr algn="ctr" defTabSz="762000">
              <a:lnSpc>
                <a:spcPct val="90000"/>
              </a:lnSpc>
              <a:spcBef>
                <a:spcPct val="20000"/>
              </a:spcBef>
            </a:pPr>
            <a:r>
              <a:rPr lang="en-US" sz="1200" dirty="0" smtClean="0">
                <a:solidFill>
                  <a:schemeClr val="bg1"/>
                </a:solidFill>
              </a:rPr>
              <a:t>Rate Authority</a:t>
            </a:r>
            <a:endParaRPr lang="en-US" sz="1200" dirty="0">
              <a:solidFill>
                <a:schemeClr val="bg1"/>
              </a:solidFill>
            </a:endParaRPr>
          </a:p>
        </p:txBody>
      </p:sp>
      <p:sp>
        <p:nvSpPr>
          <p:cNvPr id="15" name="Slide Number Placeholder 7"/>
          <p:cNvSpPr>
            <a:spLocks noGrp="1"/>
          </p:cNvSpPr>
          <p:nvPr>
            <p:ph type="sldNum" sz="quarter" idx="12"/>
          </p:nvPr>
        </p:nvSpPr>
        <p:spPr>
          <a:xfrm>
            <a:off x="6858000" y="6492875"/>
            <a:ext cx="2133600" cy="365125"/>
          </a:xfrm>
        </p:spPr>
        <p:txBody>
          <a:bodyPr/>
          <a:lstStyle/>
          <a:p>
            <a:pPr>
              <a:defRPr/>
            </a:pPr>
            <a:endParaRPr lang="en-US" dirty="0" smtClean="0"/>
          </a:p>
          <a:p>
            <a:pPr>
              <a:defRPr/>
            </a:pPr>
            <a:fld id="{AE584412-7F4F-4709-8555-B5D2E36C3DD3}" type="slidenum">
              <a:rPr lang="en-US" smtClean="0"/>
              <a:pPr>
                <a:defRPr/>
              </a:pPr>
              <a:t>49</a:t>
            </a:fld>
            <a:endParaRPr lang="en-US" dirty="0"/>
          </a:p>
        </p:txBody>
      </p:sp>
      <p:sp>
        <p:nvSpPr>
          <p:cNvPr id="19" name="Content Placeholder 2"/>
          <p:cNvSpPr txBox="1">
            <a:spLocks/>
          </p:cNvSpPr>
          <p:nvPr/>
        </p:nvSpPr>
        <p:spPr>
          <a:xfrm>
            <a:off x="2371724" y="5411777"/>
            <a:ext cx="3286125" cy="2085996"/>
          </a:xfrm>
          <a:prstGeom prst="rect">
            <a:avLst/>
          </a:prstGeom>
        </p:spPr>
        <p:txBody>
          <a:bodyPr/>
          <a:lstStyle/>
          <a:p>
            <a:pPr marL="341313" marR="0" lvl="0" indent="-341313" algn="l" defTabSz="914400" rtl="0" eaLnBrk="0" fontAlgn="base" latinLnBrk="0" hangingPunct="0">
              <a:lnSpc>
                <a:spcPct val="110000"/>
              </a:lnSpc>
              <a:spcBef>
                <a:spcPts val="600"/>
              </a:spcBef>
              <a:spcAft>
                <a:spcPct val="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srgbClr val="000000"/>
              </a:solidFill>
              <a:effectLst/>
              <a:uLnTx/>
              <a:uFillTx/>
              <a:latin typeface="+mn-lt"/>
              <a:ea typeface="ＭＳ Ｐゴシック" pitchFamily="34" charset="-128"/>
              <a:cs typeface="Arial" pitchFamily="34" charset="0"/>
            </a:endParaRPr>
          </a:p>
        </p:txBody>
      </p:sp>
      <p:sp>
        <p:nvSpPr>
          <p:cNvPr id="12" name="AutoShape 27"/>
          <p:cNvSpPr>
            <a:spLocks noChangeArrowheads="1"/>
          </p:cNvSpPr>
          <p:nvPr>
            <p:custDataLst>
              <p:tags r:id="rId3"/>
            </p:custDataLst>
          </p:nvPr>
        </p:nvSpPr>
        <p:spPr bwMode="gray">
          <a:xfrm>
            <a:off x="215900" y="2374605"/>
            <a:ext cx="2024289" cy="518784"/>
          </a:xfrm>
          <a:prstGeom prst="roundRect">
            <a:avLst/>
          </a:prstGeom>
          <a:solidFill>
            <a:srgbClr val="275937"/>
          </a:solidFill>
          <a:ln w="19050">
            <a:solidFill>
              <a:srgbClr val="275937"/>
            </a:solidFill>
            <a:miter lim="800000"/>
            <a:headEnd/>
            <a:tailEnd/>
          </a:ln>
        </p:spPr>
        <p:txBody>
          <a:bodyPr lIns="45720" tIns="0" rIns="45720" bIns="0" anchor="ctr"/>
          <a:lstStyle/>
          <a:p>
            <a:pPr algn="ctr" defTabSz="762000">
              <a:lnSpc>
                <a:spcPct val="90000"/>
              </a:lnSpc>
              <a:spcBef>
                <a:spcPct val="20000"/>
              </a:spcBef>
            </a:pPr>
            <a:r>
              <a:rPr lang="en-US" sz="1200" dirty="0" smtClean="0">
                <a:solidFill>
                  <a:schemeClr val="bg1"/>
                </a:solidFill>
              </a:rPr>
              <a:t>Cost  Recovery</a:t>
            </a:r>
            <a:endParaRPr lang="en-US" sz="1200" dirty="0">
              <a:solidFill>
                <a:schemeClr val="bg1"/>
              </a:solidFill>
            </a:endParaRPr>
          </a:p>
        </p:txBody>
      </p:sp>
      <p:sp>
        <p:nvSpPr>
          <p:cNvPr id="13" name="Content Placeholder 2"/>
          <p:cNvSpPr txBox="1">
            <a:spLocks/>
          </p:cNvSpPr>
          <p:nvPr/>
        </p:nvSpPr>
        <p:spPr bwMode="auto">
          <a:xfrm>
            <a:off x="2368549" y="2374605"/>
            <a:ext cx="6578600" cy="235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p>
            <a:pPr marL="228600" marR="0" lvl="0" indent="-228600" algn="l" defTabSz="914400" rtl="0" eaLnBrk="0" fontAlgn="base" latinLnBrk="0" hangingPunct="0">
              <a:lnSpc>
                <a:spcPct val="110000"/>
              </a:lnSpc>
              <a:spcBef>
                <a:spcPts val="600"/>
              </a:spcBef>
              <a:spcAft>
                <a:spcPct val="0"/>
              </a:spcAft>
              <a:buClr>
                <a:srgbClr val="275937"/>
              </a:buClr>
              <a:buSzPct val="95000"/>
              <a:buFont typeface="Wingdings" pitchFamily="2" charset="2"/>
              <a:buChar char="Ø"/>
              <a:tabLst/>
              <a:defRPr/>
            </a:pPr>
            <a:r>
              <a:rPr kumimoji="0" lang="en-US" sz="1100" b="0" i="0" u="none" strike="noStrike" kern="1200" cap="none" spc="0" normalizeH="0" baseline="0" noProof="0" dirty="0" smtClean="0">
                <a:ln>
                  <a:noFill/>
                </a:ln>
                <a:solidFill>
                  <a:srgbClr val="000000"/>
                </a:solidFill>
                <a:effectLst/>
                <a:uLnTx/>
                <a:uFillTx/>
                <a:latin typeface="+mn-lt"/>
                <a:ea typeface="ＭＳ Ｐゴシック" pitchFamily="34" charset="-128"/>
                <a:cs typeface="Arial" pitchFamily="34" charset="0"/>
              </a:rPr>
              <a:t>Adjust</a:t>
            </a:r>
            <a:r>
              <a:rPr kumimoji="0" lang="en-US" sz="1100" b="0" i="0" u="none" strike="noStrike" kern="1200" cap="none" spc="0" normalizeH="0" noProof="0" dirty="0" smtClean="0">
                <a:ln>
                  <a:noFill/>
                </a:ln>
                <a:solidFill>
                  <a:srgbClr val="000000"/>
                </a:solidFill>
                <a:effectLst/>
                <a:uLnTx/>
                <a:uFillTx/>
                <a:latin typeface="+mn-lt"/>
                <a:ea typeface="ＭＳ Ｐゴシック" pitchFamily="34" charset="-128"/>
                <a:cs typeface="Arial" pitchFamily="34" charset="0"/>
              </a:rPr>
              <a:t> to actual rates</a:t>
            </a:r>
            <a:r>
              <a:rPr kumimoji="0" lang="en-US" sz="1100" b="0" i="0" u="none" strike="noStrike" kern="1200" cap="none" spc="0" normalizeH="0" baseline="0" noProof="0" dirty="0" smtClean="0">
                <a:ln>
                  <a:noFill/>
                </a:ln>
                <a:solidFill>
                  <a:srgbClr val="000000"/>
                </a:solidFill>
                <a:effectLst/>
                <a:uLnTx/>
                <a:uFillTx/>
                <a:latin typeface="+mn-lt"/>
                <a:ea typeface="ＭＳ Ｐゴシック" pitchFamily="34" charset="-128"/>
                <a:cs typeface="Arial" pitchFamily="34" charset="0"/>
              </a:rPr>
              <a:t> on over 75%</a:t>
            </a:r>
            <a:r>
              <a:rPr kumimoji="0" lang="en-US" sz="1100" b="0" i="0" u="none" strike="noStrike" kern="1200" cap="none" spc="0" normalizeH="0" baseline="0" noProof="0" dirty="0" smtClean="0">
                <a:ln>
                  <a:noFill/>
                </a:ln>
                <a:solidFill>
                  <a:srgbClr val="FF0000"/>
                </a:solidFill>
                <a:effectLst/>
                <a:uLnTx/>
                <a:uFillTx/>
                <a:latin typeface="+mn-lt"/>
                <a:ea typeface="ＭＳ Ｐゴシック" pitchFamily="34" charset="-128"/>
                <a:cs typeface="Arial" pitchFamily="34" charset="0"/>
              </a:rPr>
              <a:t> </a:t>
            </a:r>
            <a:r>
              <a:rPr kumimoji="0" lang="en-US" sz="1100" b="0" i="0" u="none" strike="noStrike" kern="1200" cap="none" spc="0" normalizeH="0" baseline="0" noProof="0" dirty="0" smtClean="0">
                <a:ln>
                  <a:noFill/>
                </a:ln>
                <a:solidFill>
                  <a:srgbClr val="000000"/>
                </a:solidFill>
                <a:effectLst/>
                <a:uLnTx/>
                <a:uFillTx/>
                <a:latin typeface="+mn-lt"/>
                <a:ea typeface="ＭＳ Ｐゴシック" pitchFamily="34" charset="-128"/>
                <a:cs typeface="Arial" pitchFamily="34" charset="0"/>
              </a:rPr>
              <a:t>of costs.  </a:t>
            </a:r>
          </a:p>
          <a:p>
            <a:pPr marL="457200" marR="0" lvl="1" indent="-228600" algn="l" defTabSz="914400" rtl="0" eaLnBrk="0" fontAlgn="base" latinLnBrk="0" hangingPunct="0">
              <a:lnSpc>
                <a:spcPct val="110000"/>
              </a:lnSpc>
              <a:spcBef>
                <a:spcPts val="600"/>
              </a:spcBef>
              <a:spcAft>
                <a:spcPct val="0"/>
              </a:spcAft>
              <a:buClr>
                <a:srgbClr val="275937"/>
              </a:buClr>
              <a:buSzPct val="85000"/>
              <a:buFont typeface="Wingdings" panose="05000000000000000000" pitchFamily="2" charset="2"/>
              <a:buChar char="§"/>
              <a:tabLst/>
              <a:defRPr/>
            </a:pPr>
            <a:r>
              <a:rPr kumimoji="0" lang="en-US" sz="1100" b="0" i="0" u="none" strike="noStrike" kern="1200" cap="none" spc="0" normalizeH="0" baseline="0" noProof="0" dirty="0" smtClean="0">
                <a:ln>
                  <a:noFill/>
                </a:ln>
                <a:solidFill>
                  <a:srgbClr val="000000"/>
                </a:solidFill>
                <a:effectLst/>
                <a:uLnTx/>
                <a:uFillTx/>
                <a:latin typeface="+mn-lt"/>
                <a:ea typeface="ＭＳ Ｐゴシック" pitchFamily="34" charset="-128"/>
                <a:cs typeface="Arial" pitchFamily="34" charset="0"/>
              </a:rPr>
              <a:t>Central contract is cost of service based where rates adjust to actual on monthly basis (fuel) or annual basis (non-fuel)</a:t>
            </a:r>
          </a:p>
          <a:p>
            <a:pPr marL="457200" marR="0" lvl="1" indent="-228600" algn="l" defTabSz="914400" rtl="0" eaLnBrk="0" fontAlgn="base" latinLnBrk="0" hangingPunct="0">
              <a:lnSpc>
                <a:spcPct val="110000"/>
              </a:lnSpc>
              <a:spcBef>
                <a:spcPts val="600"/>
              </a:spcBef>
              <a:spcAft>
                <a:spcPct val="0"/>
              </a:spcAft>
              <a:buClr>
                <a:srgbClr val="275937"/>
              </a:buClr>
              <a:buSzPct val="85000"/>
              <a:buFont typeface="Wingdings" panose="05000000000000000000" pitchFamily="2" charset="2"/>
              <a:buChar char="§"/>
              <a:tabLst/>
              <a:defRPr/>
            </a:pPr>
            <a:r>
              <a:rPr kumimoji="0" lang="en-US" sz="1100" b="0" i="0" u="none" strike="noStrike" kern="1200" cap="none" spc="0" normalizeH="0" baseline="0" noProof="0" dirty="0" smtClean="0">
                <a:ln>
                  <a:noFill/>
                </a:ln>
                <a:solidFill>
                  <a:srgbClr val="000000"/>
                </a:solidFill>
                <a:effectLst/>
                <a:uLnTx/>
                <a:uFillTx/>
                <a:latin typeface="+mn-lt"/>
                <a:ea typeface="ＭＳ Ｐゴシック" pitchFamily="34" charset="-128"/>
                <a:cs typeface="Arial" pitchFamily="34" charset="0"/>
              </a:rPr>
              <a:t>Retail rates have fuel adjustment clauses that are based on a 3-month rolling average </a:t>
            </a:r>
          </a:p>
          <a:p>
            <a:pPr marL="457200" marR="0" lvl="1" indent="-228600" algn="l" defTabSz="914400" rtl="0" eaLnBrk="0" fontAlgn="base" latinLnBrk="0" hangingPunct="0">
              <a:lnSpc>
                <a:spcPct val="110000"/>
              </a:lnSpc>
              <a:spcBef>
                <a:spcPts val="600"/>
              </a:spcBef>
              <a:spcAft>
                <a:spcPct val="0"/>
              </a:spcAft>
              <a:buClr>
                <a:srgbClr val="275937"/>
              </a:buClr>
              <a:buSzPct val="85000"/>
              <a:buFont typeface="Wingdings" panose="05000000000000000000" pitchFamily="2" charset="2"/>
              <a:buChar char="§"/>
              <a:tabLst/>
              <a:defRPr/>
            </a:pPr>
            <a:r>
              <a:rPr kumimoji="0" lang="en-US" sz="1100" b="0" i="0" u="none" strike="noStrike" kern="1200" cap="none" spc="0" normalizeH="0" baseline="0" noProof="0" dirty="0" smtClean="0">
                <a:ln>
                  <a:noFill/>
                </a:ln>
                <a:solidFill>
                  <a:srgbClr val="000000"/>
                </a:solidFill>
                <a:effectLst/>
                <a:uLnTx/>
                <a:uFillTx/>
                <a:latin typeface="+mn-lt"/>
                <a:ea typeface="ＭＳ Ｐゴシック" pitchFamily="34" charset="-128"/>
                <a:cs typeface="Arial" pitchFamily="34" charset="0"/>
              </a:rPr>
              <a:t>Demand sales adjustment clauses are based on a monthly true-up</a:t>
            </a:r>
          </a:p>
        </p:txBody>
      </p:sp>
      <p:sp>
        <p:nvSpPr>
          <p:cNvPr id="16" name="AutoShape 27"/>
          <p:cNvSpPr>
            <a:spLocks noChangeArrowheads="1"/>
          </p:cNvSpPr>
          <p:nvPr>
            <p:custDataLst>
              <p:tags r:id="rId4"/>
            </p:custDataLst>
          </p:nvPr>
        </p:nvSpPr>
        <p:spPr bwMode="gray">
          <a:xfrm>
            <a:off x="215900" y="4100916"/>
            <a:ext cx="2024289" cy="518784"/>
          </a:xfrm>
          <a:prstGeom prst="roundRect">
            <a:avLst/>
          </a:prstGeom>
          <a:solidFill>
            <a:srgbClr val="275937"/>
          </a:solidFill>
          <a:ln w="19050">
            <a:solidFill>
              <a:srgbClr val="275937"/>
            </a:solidFill>
            <a:miter lim="800000"/>
            <a:headEnd/>
            <a:tailEnd/>
          </a:ln>
        </p:spPr>
        <p:txBody>
          <a:bodyPr lIns="45720" tIns="0" rIns="45720" bIns="0" anchor="ctr"/>
          <a:lstStyle/>
          <a:p>
            <a:pPr algn="ctr" defTabSz="762000">
              <a:lnSpc>
                <a:spcPct val="90000"/>
              </a:lnSpc>
              <a:spcBef>
                <a:spcPct val="20000"/>
              </a:spcBef>
            </a:pPr>
            <a:r>
              <a:rPr lang="en-US" sz="1200" dirty="0" smtClean="0">
                <a:solidFill>
                  <a:schemeClr val="bg1"/>
                </a:solidFill>
              </a:rPr>
              <a:t>Base Rate Increases (Retail)</a:t>
            </a:r>
            <a:endParaRPr lang="en-US" sz="1200" dirty="0">
              <a:solidFill>
                <a:schemeClr val="bg1"/>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173666209"/>
              </p:ext>
            </p:extLst>
          </p:nvPr>
        </p:nvGraphicFramePr>
        <p:xfrm>
          <a:off x="5438776" y="4092575"/>
          <a:ext cx="3463924" cy="1565276"/>
        </p:xfrm>
        <a:graphic>
          <a:graphicData uri="http://schemas.openxmlformats.org/drawingml/2006/table">
            <a:tbl>
              <a:tblPr firstRow="1" bandRow="1">
                <a:tableStyleId>{5C22544A-7EE6-4342-B048-85BDC9FD1C3A}</a:tableStyleId>
              </a:tblPr>
              <a:tblGrid>
                <a:gridCol w="1200149"/>
                <a:gridCol w="1181100"/>
                <a:gridCol w="1082675"/>
              </a:tblGrid>
              <a:tr h="287976">
                <a:tc>
                  <a:txBody>
                    <a:bodyPr/>
                    <a:lstStyle/>
                    <a:p>
                      <a:pPr algn="l"/>
                      <a:r>
                        <a:rPr lang="en-US" sz="1100" b="1" dirty="0" smtClean="0">
                          <a:solidFill>
                            <a:srgbClr val="000000"/>
                          </a:solidFill>
                          <a:latin typeface="Arial" pitchFamily="34" charset="0"/>
                          <a:cs typeface="Arial" pitchFamily="34" charset="0"/>
                        </a:rPr>
                        <a:t>Approved Date</a:t>
                      </a:r>
                      <a:endParaRPr lang="en-US" sz="1100" b="1" dirty="0">
                        <a:solidFill>
                          <a:srgbClr val="000000"/>
                        </a:solidFill>
                        <a:latin typeface="Arial" pitchFamily="34" charset="0"/>
                        <a:cs typeface="Arial" pitchFamily="34" charset="0"/>
                      </a:endParaRPr>
                    </a:p>
                  </a:txBody>
                  <a:tcPr marL="27432" marR="27432" marT="27432" marB="27432" anchor="b">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c>
                  <a:txBody>
                    <a:bodyPr/>
                    <a:lstStyle/>
                    <a:p>
                      <a:pPr algn="l"/>
                      <a:r>
                        <a:rPr lang="en-US" sz="1100" b="1" dirty="0" smtClean="0">
                          <a:solidFill>
                            <a:srgbClr val="000000"/>
                          </a:solidFill>
                          <a:latin typeface="Arial" pitchFamily="34" charset="0"/>
                          <a:cs typeface="Arial" pitchFamily="34" charset="0"/>
                        </a:rPr>
                        <a:t>Effective Date</a:t>
                      </a:r>
                      <a:endParaRPr lang="en-US" sz="1100" b="1" dirty="0">
                        <a:solidFill>
                          <a:srgbClr val="000000"/>
                        </a:solidFill>
                        <a:latin typeface="Arial" pitchFamily="34" charset="0"/>
                        <a:cs typeface="Arial" pitchFamily="34" charset="0"/>
                      </a:endParaRPr>
                    </a:p>
                  </a:txBody>
                  <a:tcPr marL="27432" marR="27432" marT="27432" marB="27432" anchor="b">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c>
                  <a:txBody>
                    <a:bodyPr/>
                    <a:lstStyle/>
                    <a:p>
                      <a:pPr algn="ctr"/>
                      <a:r>
                        <a:rPr lang="en-US" sz="1100" b="1" dirty="0" smtClean="0">
                          <a:solidFill>
                            <a:srgbClr val="000000"/>
                          </a:solidFill>
                          <a:latin typeface="Arial" pitchFamily="34" charset="0"/>
                          <a:cs typeface="Arial" pitchFamily="34" charset="0"/>
                        </a:rPr>
                        <a:t>Rate Increase</a:t>
                      </a:r>
                      <a:endParaRPr lang="en-US" sz="1100" b="1" dirty="0">
                        <a:solidFill>
                          <a:srgbClr val="000000"/>
                        </a:solidFill>
                        <a:latin typeface="Arial" pitchFamily="34" charset="0"/>
                        <a:cs typeface="Arial" pitchFamily="34" charset="0"/>
                      </a:endParaRPr>
                    </a:p>
                  </a:txBody>
                  <a:tcPr marL="27432" marR="27432" marT="27432" marB="27432" anchor="b">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r>
              <a:tr h="255460">
                <a:tc>
                  <a:txBody>
                    <a:bodyPr/>
                    <a:lstStyle/>
                    <a:p>
                      <a:pPr algn="l"/>
                      <a:r>
                        <a:rPr lang="en-US" sz="1100" b="0" dirty="0" smtClean="0">
                          <a:solidFill>
                            <a:srgbClr val="000000"/>
                          </a:solidFill>
                          <a:latin typeface="Arial" pitchFamily="34" charset="0"/>
                          <a:cs typeface="Arial" pitchFamily="34" charset="0"/>
                        </a:rPr>
                        <a:t>August 2009</a:t>
                      </a:r>
                      <a:endParaRPr lang="en-US" sz="1100" b="0" dirty="0">
                        <a:solidFill>
                          <a:srgbClr val="000000"/>
                        </a:solidFill>
                        <a:latin typeface="Arial" pitchFamily="34" charset="0"/>
                        <a:cs typeface="Arial" pitchFamily="34" charset="0"/>
                      </a:endParaRPr>
                    </a:p>
                  </a:txBody>
                  <a:tcPr marL="27432" marR="27432"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0" dirty="0" smtClean="0">
                          <a:solidFill>
                            <a:srgbClr val="000000"/>
                          </a:solidFill>
                          <a:latin typeface="Arial" pitchFamily="34" charset="0"/>
                          <a:cs typeface="Arial" pitchFamily="34" charset="0"/>
                        </a:rPr>
                        <a:t>November 2009</a:t>
                      </a:r>
                      <a:endParaRPr lang="en-US" sz="1100" b="0" dirty="0">
                        <a:solidFill>
                          <a:srgbClr val="000000"/>
                        </a:solidFill>
                        <a:latin typeface="Arial" pitchFamily="34" charset="0"/>
                        <a:cs typeface="Arial" pitchFamily="34" charset="0"/>
                      </a:endParaRPr>
                    </a:p>
                  </a:txBody>
                  <a:tcPr marL="27432" marR="27432"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smtClean="0">
                          <a:solidFill>
                            <a:srgbClr val="000000"/>
                          </a:solidFill>
                          <a:latin typeface="Arial" pitchFamily="34" charset="0"/>
                          <a:cs typeface="Arial" pitchFamily="34" charset="0"/>
                        </a:rPr>
                        <a:t>3.40%</a:t>
                      </a:r>
                      <a:endParaRPr lang="en-US" sz="1100" b="0" dirty="0">
                        <a:solidFill>
                          <a:srgbClr val="000000"/>
                        </a:solidFill>
                        <a:latin typeface="Arial" pitchFamily="34" charset="0"/>
                        <a:cs typeface="Arial" pitchFamily="34" charset="0"/>
                      </a:endParaRPr>
                    </a:p>
                  </a:txBody>
                  <a:tcPr marL="27432" marR="27432"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r>
              <a:tr h="255460">
                <a:tc>
                  <a:txBody>
                    <a:bodyPr/>
                    <a:lstStyle/>
                    <a:p>
                      <a:pPr algn="l"/>
                      <a:r>
                        <a:rPr lang="en-US" sz="1100" b="0" dirty="0" smtClean="0">
                          <a:solidFill>
                            <a:srgbClr val="000000"/>
                          </a:solidFill>
                          <a:latin typeface="Arial" pitchFamily="34" charset="0"/>
                          <a:cs typeface="Arial" pitchFamily="34" charset="0"/>
                        </a:rPr>
                        <a:t>September 2012</a:t>
                      </a:r>
                      <a:endParaRPr lang="en-US" sz="1100" b="0" dirty="0">
                        <a:solidFill>
                          <a:srgbClr val="000000"/>
                        </a:solidFill>
                        <a:latin typeface="Arial" pitchFamily="34" charset="0"/>
                        <a:cs typeface="Arial" pitchFamily="34" charset="0"/>
                      </a:endParaRPr>
                    </a:p>
                  </a:txBody>
                  <a:tcPr marL="27432" marR="27432"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0" dirty="0" smtClean="0">
                          <a:solidFill>
                            <a:srgbClr val="000000"/>
                          </a:solidFill>
                          <a:latin typeface="Arial" pitchFamily="34" charset="0"/>
                          <a:cs typeface="Arial" pitchFamily="34" charset="0"/>
                        </a:rPr>
                        <a:t>December </a:t>
                      </a:r>
                      <a:r>
                        <a:rPr lang="en-US" sz="1100" b="0" baseline="0" dirty="0" smtClean="0">
                          <a:solidFill>
                            <a:srgbClr val="000000"/>
                          </a:solidFill>
                          <a:latin typeface="Arial" pitchFamily="34" charset="0"/>
                          <a:cs typeface="Arial" pitchFamily="34" charset="0"/>
                        </a:rPr>
                        <a:t>2012</a:t>
                      </a:r>
                      <a:endParaRPr lang="en-US" sz="1100" b="0" dirty="0">
                        <a:solidFill>
                          <a:srgbClr val="000000"/>
                        </a:solidFill>
                        <a:latin typeface="Arial" pitchFamily="34" charset="0"/>
                        <a:cs typeface="Arial" pitchFamily="34" charset="0"/>
                      </a:endParaRPr>
                    </a:p>
                  </a:txBody>
                  <a:tcPr marL="27432" marR="27432"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smtClean="0">
                          <a:solidFill>
                            <a:srgbClr val="000000"/>
                          </a:solidFill>
                          <a:latin typeface="Arial" pitchFamily="34" charset="0"/>
                          <a:cs typeface="Arial" pitchFamily="34" charset="0"/>
                        </a:rPr>
                        <a:t>1.79%</a:t>
                      </a:r>
                      <a:endParaRPr lang="en-US" sz="1100" b="0" dirty="0">
                        <a:solidFill>
                          <a:srgbClr val="000000"/>
                        </a:solidFill>
                        <a:latin typeface="Arial" pitchFamily="34" charset="0"/>
                        <a:cs typeface="Arial" pitchFamily="34" charset="0"/>
                      </a:endParaRPr>
                    </a:p>
                  </a:txBody>
                  <a:tcPr marL="27432" marR="27432"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r>
              <a:tr h="255460">
                <a:tc>
                  <a:txBody>
                    <a:bodyPr/>
                    <a:lstStyle/>
                    <a:p>
                      <a:pPr marL="0" marR="0" indent="0" algn="l" defTabSz="457092" rtl="0" eaLnBrk="1" fontAlgn="auto" latinLnBrk="0" hangingPunct="1">
                        <a:lnSpc>
                          <a:spcPct val="100000"/>
                        </a:lnSpc>
                        <a:spcBef>
                          <a:spcPts val="0"/>
                        </a:spcBef>
                        <a:spcAft>
                          <a:spcPts val="0"/>
                        </a:spcAft>
                        <a:buClrTx/>
                        <a:buSzTx/>
                        <a:buFontTx/>
                        <a:buNone/>
                        <a:tabLst/>
                        <a:defRPr/>
                      </a:pPr>
                      <a:r>
                        <a:rPr lang="en-US" sz="1100" b="0" dirty="0" smtClean="0">
                          <a:solidFill>
                            <a:srgbClr val="000000"/>
                          </a:solidFill>
                          <a:latin typeface="Arial" pitchFamily="34" charset="0"/>
                          <a:cs typeface="Arial" pitchFamily="34" charset="0"/>
                        </a:rPr>
                        <a:t>September 2012</a:t>
                      </a:r>
                    </a:p>
                  </a:txBody>
                  <a:tcPr marL="27432" marR="27432"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0" dirty="0" smtClean="0">
                          <a:solidFill>
                            <a:srgbClr val="000000"/>
                          </a:solidFill>
                          <a:latin typeface="Arial" pitchFamily="34" charset="0"/>
                          <a:cs typeface="Arial" pitchFamily="34" charset="0"/>
                        </a:rPr>
                        <a:t>December 2013</a:t>
                      </a:r>
                      <a:endParaRPr lang="en-US" sz="1100" b="0" dirty="0">
                        <a:solidFill>
                          <a:srgbClr val="000000"/>
                        </a:solidFill>
                        <a:latin typeface="Arial" pitchFamily="34" charset="0"/>
                        <a:cs typeface="Arial" pitchFamily="34" charset="0"/>
                      </a:endParaRPr>
                    </a:p>
                  </a:txBody>
                  <a:tcPr marL="27432" marR="27432"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smtClean="0">
                          <a:solidFill>
                            <a:srgbClr val="000000"/>
                          </a:solidFill>
                          <a:latin typeface="Arial" pitchFamily="34" charset="0"/>
                          <a:cs typeface="Arial" pitchFamily="34" charset="0"/>
                        </a:rPr>
                        <a:t>5.20%</a:t>
                      </a:r>
                      <a:endParaRPr lang="en-US" sz="1100" b="0" dirty="0">
                        <a:solidFill>
                          <a:srgbClr val="000000"/>
                        </a:solidFill>
                        <a:latin typeface="Arial" pitchFamily="34" charset="0"/>
                        <a:cs typeface="Arial" pitchFamily="34" charset="0"/>
                      </a:endParaRPr>
                    </a:p>
                  </a:txBody>
                  <a:tcPr marL="27432" marR="27432"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r>
              <a:tr h="255460">
                <a:tc>
                  <a:txBody>
                    <a:bodyPr/>
                    <a:lstStyle/>
                    <a:p>
                      <a:pPr algn="l"/>
                      <a:r>
                        <a:rPr lang="en-US" sz="1100" b="0" dirty="0" smtClean="0">
                          <a:solidFill>
                            <a:srgbClr val="000000"/>
                          </a:solidFill>
                          <a:latin typeface="Arial" pitchFamily="34" charset="0"/>
                          <a:cs typeface="Arial" pitchFamily="34" charset="0"/>
                        </a:rPr>
                        <a:t>December 2015</a:t>
                      </a:r>
                      <a:endParaRPr lang="en-US" sz="1100" b="0" dirty="0">
                        <a:solidFill>
                          <a:srgbClr val="000000"/>
                        </a:solidFill>
                        <a:latin typeface="Arial" pitchFamily="34" charset="0"/>
                        <a:cs typeface="Arial" pitchFamily="34" charset="0"/>
                      </a:endParaRPr>
                    </a:p>
                  </a:txBody>
                  <a:tcPr marL="27432" marR="27432"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0" dirty="0" smtClean="0">
                          <a:solidFill>
                            <a:srgbClr val="000000"/>
                          </a:solidFill>
                          <a:latin typeface="Arial" pitchFamily="34" charset="0"/>
                          <a:cs typeface="Arial" pitchFamily="34" charset="0"/>
                        </a:rPr>
                        <a:t>April  2016</a:t>
                      </a:r>
                      <a:endParaRPr lang="en-US" sz="1100" b="0" dirty="0">
                        <a:solidFill>
                          <a:srgbClr val="000000"/>
                        </a:solidFill>
                        <a:latin typeface="Arial" pitchFamily="34" charset="0"/>
                        <a:cs typeface="Arial" pitchFamily="34" charset="0"/>
                      </a:endParaRPr>
                    </a:p>
                  </a:txBody>
                  <a:tcPr marL="27432" marR="27432"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smtClean="0">
                          <a:solidFill>
                            <a:srgbClr val="000000"/>
                          </a:solidFill>
                          <a:latin typeface="Arial" pitchFamily="34" charset="0"/>
                          <a:cs typeface="Arial" pitchFamily="34" charset="0"/>
                        </a:rPr>
                        <a:t>5.34%</a:t>
                      </a:r>
                      <a:endParaRPr lang="en-US" sz="1100" b="0" dirty="0">
                        <a:solidFill>
                          <a:srgbClr val="000000"/>
                        </a:solidFill>
                        <a:latin typeface="Arial" pitchFamily="34" charset="0"/>
                        <a:cs typeface="Arial" pitchFamily="34" charset="0"/>
                      </a:endParaRPr>
                    </a:p>
                  </a:txBody>
                  <a:tcPr marL="27432" marR="27432"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r>
              <a:tr h="255460">
                <a:tc>
                  <a:txBody>
                    <a:bodyPr/>
                    <a:lstStyle/>
                    <a:p>
                      <a:pPr algn="l"/>
                      <a:r>
                        <a:rPr lang="en-US" sz="1100" b="0" dirty="0" smtClean="0">
                          <a:solidFill>
                            <a:srgbClr val="000000"/>
                          </a:solidFill>
                          <a:latin typeface="Arial" pitchFamily="34" charset="0"/>
                          <a:cs typeface="Arial" pitchFamily="34" charset="0"/>
                        </a:rPr>
                        <a:t>December 2015</a:t>
                      </a:r>
                      <a:endParaRPr lang="en-US" sz="1100" b="0" dirty="0">
                        <a:solidFill>
                          <a:srgbClr val="000000"/>
                        </a:solidFill>
                        <a:latin typeface="Arial" pitchFamily="34" charset="0"/>
                        <a:cs typeface="Arial" pitchFamily="34" charset="0"/>
                      </a:endParaRPr>
                    </a:p>
                  </a:txBody>
                  <a:tcPr marL="27432" marR="27432"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0" dirty="0" smtClean="0">
                          <a:solidFill>
                            <a:srgbClr val="000000"/>
                          </a:solidFill>
                          <a:latin typeface="Arial" pitchFamily="34" charset="0"/>
                          <a:cs typeface="Arial" pitchFamily="34" charset="0"/>
                        </a:rPr>
                        <a:t>April </a:t>
                      </a:r>
                      <a:r>
                        <a:rPr lang="en-US" sz="1100" b="0" baseline="0" dirty="0" smtClean="0">
                          <a:solidFill>
                            <a:srgbClr val="000000"/>
                          </a:solidFill>
                          <a:latin typeface="Arial" pitchFamily="34" charset="0"/>
                          <a:cs typeface="Arial" pitchFamily="34" charset="0"/>
                        </a:rPr>
                        <a:t> 2017</a:t>
                      </a:r>
                      <a:endParaRPr lang="en-US" sz="1100" b="0" dirty="0">
                        <a:solidFill>
                          <a:srgbClr val="000000"/>
                        </a:solidFill>
                        <a:latin typeface="Arial" pitchFamily="34" charset="0"/>
                        <a:cs typeface="Arial" pitchFamily="34" charset="0"/>
                      </a:endParaRPr>
                    </a:p>
                  </a:txBody>
                  <a:tcPr marL="27432" marR="27432"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smtClean="0">
                          <a:solidFill>
                            <a:srgbClr val="000000"/>
                          </a:solidFill>
                          <a:latin typeface="Arial" pitchFamily="34" charset="0"/>
                          <a:cs typeface="Arial" pitchFamily="34" charset="0"/>
                        </a:rPr>
                        <a:t>2.09%</a:t>
                      </a:r>
                      <a:endParaRPr lang="en-US" sz="1100" b="0" dirty="0">
                        <a:solidFill>
                          <a:srgbClr val="000000"/>
                        </a:solidFill>
                        <a:latin typeface="Arial" pitchFamily="34" charset="0"/>
                        <a:cs typeface="Arial" pitchFamily="34" charset="0"/>
                      </a:endParaRPr>
                    </a:p>
                  </a:txBody>
                  <a:tcPr marL="27432" marR="27432" marT="27432" marB="27432" anchor="b">
                    <a:lnL w="12700" cmpd="sng">
                      <a:noFill/>
                    </a:lnL>
                    <a:lnR w="12700" cmpd="sng">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5" name="Content Placeholder 2"/>
          <p:cNvSpPr txBox="1">
            <a:spLocks/>
          </p:cNvSpPr>
          <p:nvPr/>
        </p:nvSpPr>
        <p:spPr>
          <a:xfrm>
            <a:off x="2352675" y="4050881"/>
            <a:ext cx="3038476" cy="2085996"/>
          </a:xfrm>
          <a:prstGeom prst="rect">
            <a:avLst/>
          </a:prstGeom>
        </p:spPr>
        <p:txBody>
          <a:bodyPr/>
          <a:lstStyle/>
          <a:p>
            <a:pPr marL="228600" marR="0" lvl="0" indent="-228600" algn="l" defTabSz="914400" rtl="0" eaLnBrk="0" fontAlgn="base" latinLnBrk="0" hangingPunct="0">
              <a:lnSpc>
                <a:spcPct val="110000"/>
              </a:lnSpc>
              <a:spcBef>
                <a:spcPts val="600"/>
              </a:spcBef>
              <a:spcAft>
                <a:spcPct val="0"/>
              </a:spcAft>
              <a:buClr>
                <a:srgbClr val="275937"/>
              </a:buClr>
              <a:buSzPct val="95000"/>
              <a:buFont typeface="Wingdings" panose="05000000000000000000" pitchFamily="2" charset="2"/>
              <a:buChar char="Ø"/>
              <a:tabLst/>
              <a:defRPr/>
            </a:pPr>
            <a:r>
              <a:rPr kumimoji="0" lang="en-US" sz="1075" b="0" i="0" u="none" strike="noStrike" kern="1200" cap="none" spc="0" normalizeH="0" baseline="0" noProof="0" dirty="0" smtClean="0">
                <a:ln>
                  <a:noFill/>
                </a:ln>
                <a:solidFill>
                  <a:srgbClr val="000000"/>
                </a:solidFill>
                <a:effectLst/>
                <a:uLnTx/>
                <a:uFillTx/>
                <a:latin typeface="+mn-lt"/>
                <a:ea typeface="ＭＳ Ｐゴシック" pitchFamily="34" charset="-128"/>
                <a:cs typeface="Arial" pitchFamily="34" charset="0"/>
              </a:rPr>
              <a:t>On December 7, 2015,</a:t>
            </a:r>
            <a:r>
              <a:rPr kumimoji="0" lang="en-US" sz="1075" b="0" i="0" u="none" strike="noStrike" kern="1200" cap="none" spc="0" normalizeH="0" noProof="0" dirty="0" smtClean="0">
                <a:ln>
                  <a:noFill/>
                </a:ln>
                <a:solidFill>
                  <a:srgbClr val="000000"/>
                </a:solidFill>
                <a:effectLst/>
                <a:uLnTx/>
                <a:uFillTx/>
                <a:latin typeface="+mn-lt"/>
                <a:ea typeface="ＭＳ Ｐゴシック" pitchFamily="34" charset="-128"/>
                <a:cs typeface="Arial" pitchFamily="34" charset="0"/>
              </a:rPr>
              <a:t> the Board approved a series of two retail rate increases:</a:t>
            </a:r>
          </a:p>
          <a:p>
            <a:pPr marL="457200" lvl="1" indent="-228600">
              <a:lnSpc>
                <a:spcPct val="110000"/>
              </a:lnSpc>
              <a:spcBef>
                <a:spcPts val="300"/>
              </a:spcBef>
              <a:buClr>
                <a:srgbClr val="275937"/>
              </a:buClr>
              <a:buSzPct val="85000"/>
              <a:buFont typeface="Wingdings" panose="05000000000000000000" pitchFamily="2" charset="2"/>
              <a:buChar char="§"/>
              <a:defRPr/>
            </a:pPr>
            <a:r>
              <a:rPr lang="en-US" sz="1075" b="0" dirty="0" smtClean="0">
                <a:solidFill>
                  <a:srgbClr val="000000"/>
                </a:solidFill>
                <a:latin typeface="+mn-lt"/>
                <a:cs typeface="Arial" pitchFamily="34" charset="0"/>
              </a:rPr>
              <a:t>5.34% effective April 1, 2016</a:t>
            </a:r>
          </a:p>
          <a:p>
            <a:pPr marL="457200" lvl="1" indent="-228600">
              <a:lnSpc>
                <a:spcPct val="110000"/>
              </a:lnSpc>
              <a:spcBef>
                <a:spcPts val="300"/>
              </a:spcBef>
              <a:buClr>
                <a:srgbClr val="275937"/>
              </a:buClr>
              <a:buSzPct val="85000"/>
              <a:buFont typeface="Wingdings" panose="05000000000000000000" pitchFamily="2" charset="2"/>
              <a:buChar char="§"/>
              <a:defRPr/>
            </a:pPr>
            <a:r>
              <a:rPr lang="en-US" sz="1075" b="0" dirty="0" smtClean="0">
                <a:solidFill>
                  <a:srgbClr val="000000"/>
                </a:solidFill>
                <a:latin typeface="+mn-lt"/>
                <a:cs typeface="Arial" pitchFamily="34" charset="0"/>
              </a:rPr>
              <a:t>2.09% effective April 1, 2017</a:t>
            </a:r>
          </a:p>
          <a:p>
            <a:pPr marL="228600" indent="-228600">
              <a:lnSpc>
                <a:spcPct val="110000"/>
              </a:lnSpc>
              <a:spcBef>
                <a:spcPts val="600"/>
              </a:spcBef>
              <a:buClr>
                <a:srgbClr val="275937"/>
              </a:buClr>
              <a:buSzPct val="95000"/>
              <a:buFont typeface="Wingdings" panose="05000000000000000000" pitchFamily="2" charset="2"/>
              <a:buChar char="Ø"/>
              <a:defRPr/>
            </a:pPr>
            <a:r>
              <a:rPr lang="en-GB" sz="1075" b="0" kern="0" dirty="0" smtClean="0">
                <a:solidFill>
                  <a:srgbClr val="000000"/>
                </a:solidFill>
              </a:rPr>
              <a:t>August 11, 2017, Santee Cooper’s Board withdrew a proposed rate increase for 2018 and 2019 due to changing conditions</a:t>
            </a:r>
          </a:p>
          <a:p>
            <a:pPr marL="341313" indent="-341313">
              <a:lnSpc>
                <a:spcPct val="110000"/>
              </a:lnSpc>
              <a:spcBef>
                <a:spcPts val="600"/>
              </a:spcBef>
              <a:buClr>
                <a:srgbClr val="275937"/>
              </a:buClr>
              <a:buSzPct val="95000"/>
              <a:buFont typeface="Wingdings" panose="05000000000000000000" pitchFamily="2" charset="2"/>
              <a:buChar char="Ø"/>
              <a:defRPr/>
            </a:pPr>
            <a:endParaRPr lang="en-US" sz="1200" b="0" dirty="0" smtClean="0">
              <a:solidFill>
                <a:srgbClr val="000000"/>
              </a:solidFill>
              <a:latin typeface="+mn-lt"/>
              <a:cs typeface="Arial" pitchFamily="34" charset="0"/>
            </a:endParaRPr>
          </a:p>
          <a:p>
            <a:pPr marL="457200" marR="0" lvl="1" indent="0" algn="l" defTabSz="914400" rtl="0" eaLnBrk="0" fontAlgn="base" latinLnBrk="0" hangingPunct="0">
              <a:lnSpc>
                <a:spcPct val="110000"/>
              </a:lnSpc>
              <a:spcBef>
                <a:spcPts val="6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mn-lt"/>
              <a:ea typeface="ＭＳ Ｐゴシック" pitchFamily="34" charset="-128"/>
              <a:cs typeface="Arial" pitchFamily="34" charset="0"/>
            </a:endParaRPr>
          </a:p>
          <a:p>
            <a:pPr marL="341313" marR="0" lvl="0" indent="-341313" algn="l" defTabSz="914400" rtl="0" eaLnBrk="0" fontAlgn="base" latinLnBrk="0" hangingPunct="0">
              <a:lnSpc>
                <a:spcPct val="110000"/>
              </a:lnSpc>
              <a:spcBef>
                <a:spcPts val="600"/>
              </a:spcBef>
              <a:spcAft>
                <a:spcPct val="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srgbClr val="000000"/>
              </a:solidFill>
              <a:effectLst/>
              <a:uLnTx/>
              <a:uFillTx/>
              <a:latin typeface="+mn-lt"/>
              <a:ea typeface="ＭＳ Ｐゴシック" pitchFamily="34" charset="-128"/>
              <a:cs typeface="Arial" pitchFamily="34" charset="0"/>
            </a:endParaRPr>
          </a:p>
        </p:txBody>
      </p:sp>
      <p:sp>
        <p:nvSpPr>
          <p:cNvPr id="26" name="AutoShape 27"/>
          <p:cNvSpPr>
            <a:spLocks noChangeArrowheads="1"/>
          </p:cNvSpPr>
          <p:nvPr>
            <p:custDataLst>
              <p:tags r:id="rId5"/>
            </p:custDataLst>
          </p:nvPr>
        </p:nvSpPr>
        <p:spPr bwMode="gray">
          <a:xfrm>
            <a:off x="215900" y="5911899"/>
            <a:ext cx="2024289" cy="518784"/>
          </a:xfrm>
          <a:prstGeom prst="roundRect">
            <a:avLst/>
          </a:prstGeom>
          <a:solidFill>
            <a:srgbClr val="275937"/>
          </a:solidFill>
          <a:ln w="19050">
            <a:solidFill>
              <a:srgbClr val="275937"/>
            </a:solidFill>
            <a:miter lim="800000"/>
            <a:headEnd/>
            <a:tailEnd/>
          </a:ln>
        </p:spPr>
        <p:txBody>
          <a:bodyPr lIns="45720" tIns="0" rIns="45720" bIns="0" anchor="ctr"/>
          <a:lstStyle/>
          <a:p>
            <a:pPr algn="ctr" defTabSz="762000">
              <a:lnSpc>
                <a:spcPct val="90000"/>
              </a:lnSpc>
              <a:spcBef>
                <a:spcPct val="20000"/>
              </a:spcBef>
            </a:pPr>
            <a:r>
              <a:rPr lang="en-US" sz="1200" dirty="0" smtClean="0">
                <a:solidFill>
                  <a:schemeClr val="bg1"/>
                </a:solidFill>
              </a:rPr>
              <a:t>CIF Charge</a:t>
            </a:r>
            <a:endParaRPr lang="en-US" sz="1200" dirty="0">
              <a:solidFill>
                <a:schemeClr val="bg1"/>
              </a:solidFill>
            </a:endParaRPr>
          </a:p>
        </p:txBody>
      </p:sp>
      <p:sp>
        <p:nvSpPr>
          <p:cNvPr id="27" name="Content Placeholder 2"/>
          <p:cNvSpPr txBox="1">
            <a:spLocks/>
          </p:cNvSpPr>
          <p:nvPr/>
        </p:nvSpPr>
        <p:spPr bwMode="auto">
          <a:xfrm>
            <a:off x="2352674" y="5853102"/>
            <a:ext cx="6578600" cy="235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p>
            <a:pPr marL="228600" marR="0" lvl="0" indent="-228600" algn="l" defTabSz="914400" rtl="0" eaLnBrk="0" fontAlgn="base" latinLnBrk="0" hangingPunct="0">
              <a:lnSpc>
                <a:spcPct val="110000"/>
              </a:lnSpc>
              <a:spcBef>
                <a:spcPts val="600"/>
              </a:spcBef>
              <a:spcAft>
                <a:spcPct val="0"/>
              </a:spcAft>
              <a:buClr>
                <a:srgbClr val="275937"/>
              </a:buClr>
              <a:buSzPct val="95000"/>
              <a:buFont typeface="Wingdings" pitchFamily="2" charset="2"/>
              <a:buChar char="Ø"/>
              <a:tabLst/>
              <a:defRPr/>
            </a:pPr>
            <a:r>
              <a:rPr kumimoji="0" lang="en-US" sz="1100" b="0" i="0" u="none" strike="noStrike" kern="1200" cap="none" spc="0" normalizeH="0" baseline="0" noProof="0" dirty="0" smtClean="0">
                <a:ln>
                  <a:noFill/>
                </a:ln>
                <a:solidFill>
                  <a:srgbClr val="000000"/>
                </a:solidFill>
                <a:effectLst/>
                <a:uLnTx/>
                <a:uFillTx/>
                <a:latin typeface="+mn-lt"/>
                <a:ea typeface="ＭＳ Ｐゴシック" pitchFamily="34" charset="-128"/>
                <a:cs typeface="Arial" pitchFamily="34" charset="0"/>
              </a:rPr>
              <a:t>Currently </a:t>
            </a:r>
            <a:r>
              <a:rPr lang="en-US" sz="1100" b="0" dirty="0" smtClean="0">
                <a:solidFill>
                  <a:srgbClr val="000000"/>
                </a:solidFill>
                <a:latin typeface="+mn-lt"/>
                <a:cs typeface="Arial" pitchFamily="34" charset="0"/>
              </a:rPr>
              <a:t>9</a:t>
            </a:r>
            <a:r>
              <a:rPr kumimoji="0" lang="en-US" sz="1100" b="0" i="0" u="none" strike="noStrike" kern="1200" cap="none" spc="0" normalizeH="0" baseline="0" noProof="0" dirty="0" smtClean="0">
                <a:ln>
                  <a:noFill/>
                </a:ln>
                <a:solidFill>
                  <a:srgbClr val="000000"/>
                </a:solidFill>
                <a:effectLst/>
                <a:uLnTx/>
                <a:uFillTx/>
                <a:latin typeface="+mn-lt"/>
                <a:ea typeface="ＭＳ Ｐゴシック" pitchFamily="34" charset="-128"/>
                <a:cs typeface="Arial" pitchFamily="34" charset="0"/>
              </a:rPr>
              <a:t>%</a:t>
            </a:r>
            <a:r>
              <a:rPr kumimoji="0" lang="en-US" sz="1100" b="0" i="0" u="none" strike="noStrike" kern="1200" cap="none" spc="0" normalizeH="0" noProof="0" dirty="0" smtClean="0">
                <a:ln>
                  <a:noFill/>
                </a:ln>
                <a:solidFill>
                  <a:srgbClr val="000000"/>
                </a:solidFill>
                <a:effectLst/>
                <a:uLnTx/>
                <a:uFillTx/>
                <a:latin typeface="+mn-lt"/>
                <a:ea typeface="ＭＳ Ｐゴシック" pitchFamily="34" charset="-128"/>
                <a:cs typeface="Arial" pitchFamily="34" charset="0"/>
              </a:rPr>
              <a:t> of gross revenue requirements</a:t>
            </a:r>
            <a:endParaRPr kumimoji="0" lang="en-US" sz="1100" b="0" i="0" u="none" strike="noStrike" kern="1200" cap="none" spc="0" normalizeH="0" baseline="0" noProof="0" dirty="0" smtClean="0">
              <a:ln>
                <a:noFill/>
              </a:ln>
              <a:solidFill>
                <a:srgbClr val="000000"/>
              </a:solidFill>
              <a:effectLst/>
              <a:uLnTx/>
              <a:uFillTx/>
              <a:latin typeface="+mn-lt"/>
              <a:ea typeface="ＭＳ Ｐゴシック" pitchFamily="34" charset="-128"/>
              <a:cs typeface="Arial" pitchFamily="34" charset="0"/>
            </a:endParaRPr>
          </a:p>
          <a:p>
            <a:pPr marL="457200" marR="0" lvl="1" indent="-228600" algn="l" defTabSz="914400" rtl="0" eaLnBrk="0" fontAlgn="base" latinLnBrk="0" hangingPunct="0">
              <a:lnSpc>
                <a:spcPct val="110000"/>
              </a:lnSpc>
              <a:spcBef>
                <a:spcPts val="600"/>
              </a:spcBef>
              <a:spcAft>
                <a:spcPct val="0"/>
              </a:spcAft>
              <a:buClr>
                <a:srgbClr val="275937"/>
              </a:buClr>
              <a:buSzPct val="85000"/>
              <a:buFont typeface="Wingdings" panose="05000000000000000000" pitchFamily="2" charset="2"/>
              <a:buChar char="§"/>
              <a:tabLst/>
              <a:defRPr/>
            </a:pPr>
            <a:r>
              <a:rPr lang="en-US" sz="1100" b="0" dirty="0" smtClean="0">
                <a:solidFill>
                  <a:srgbClr val="000000"/>
                </a:solidFill>
                <a:latin typeface="+mn-lt"/>
                <a:cs typeface="Arial" pitchFamily="34" charset="0"/>
              </a:rPr>
              <a:t>Embedded within Central’s cost of service</a:t>
            </a:r>
            <a:endParaRPr kumimoji="0" lang="en-US" sz="1100" b="0" i="0" u="none" strike="noStrike" kern="1200" cap="none" spc="0" normalizeH="0" baseline="0" noProof="0" dirty="0" smtClean="0">
              <a:ln>
                <a:noFill/>
              </a:ln>
              <a:solidFill>
                <a:srgbClr val="000000"/>
              </a:solidFill>
              <a:effectLst/>
              <a:uLnTx/>
              <a:uFillTx/>
              <a:latin typeface="+mn-lt"/>
              <a:ea typeface="ＭＳ Ｐゴシック" pitchFamily="34" charset="-128"/>
              <a:cs typeface="Arial" pitchFamily="34" charset="0"/>
            </a:endParaRPr>
          </a:p>
          <a:p>
            <a:pPr marL="457200" marR="0" lvl="1" indent="-228600" algn="l" defTabSz="914400" rtl="0" eaLnBrk="0" fontAlgn="base" latinLnBrk="0" hangingPunct="0">
              <a:lnSpc>
                <a:spcPct val="110000"/>
              </a:lnSpc>
              <a:spcBef>
                <a:spcPts val="600"/>
              </a:spcBef>
              <a:spcAft>
                <a:spcPct val="0"/>
              </a:spcAft>
              <a:buClr>
                <a:srgbClr val="275937"/>
              </a:buClr>
              <a:buSzPct val="85000"/>
              <a:buFont typeface="Wingdings" panose="05000000000000000000" pitchFamily="2" charset="2"/>
              <a:buChar char="§"/>
              <a:tabLst/>
              <a:defRPr/>
            </a:pPr>
            <a:r>
              <a:rPr kumimoji="0" lang="en-US" sz="1100" b="0" i="0" u="none" strike="noStrike" kern="1200" cap="none" spc="0" normalizeH="0" baseline="0" noProof="0" dirty="0" smtClean="0">
                <a:ln>
                  <a:noFill/>
                </a:ln>
                <a:solidFill>
                  <a:srgbClr val="000000"/>
                </a:solidFill>
                <a:effectLst/>
                <a:uLnTx/>
                <a:uFillTx/>
                <a:latin typeface="+mn-lt"/>
                <a:ea typeface="ＭＳ Ｐゴシック" pitchFamily="34" charset="-128"/>
                <a:cs typeface="Arial" pitchFamily="34" charset="0"/>
              </a:rPr>
              <a:t>Embedded within Santee Cooper’s retail rate</a:t>
            </a:r>
          </a:p>
        </p:txBody>
      </p:sp>
      <p:cxnSp>
        <p:nvCxnSpPr>
          <p:cNvPr id="28" name="Straight Connector 27"/>
          <p:cNvCxnSpPr/>
          <p:nvPr/>
        </p:nvCxnSpPr>
        <p:spPr bwMode="auto">
          <a:xfrm flipV="1">
            <a:off x="215900" y="2159240"/>
            <a:ext cx="8686800" cy="12700"/>
          </a:xfrm>
          <a:prstGeom prst="line">
            <a:avLst/>
          </a:prstGeom>
          <a:noFill/>
          <a:ln w="19050" cap="flat" cmpd="sng" algn="ctr">
            <a:solidFill>
              <a:srgbClr val="D3CEC4"/>
            </a:solidFill>
            <a:prstDash val="solid"/>
            <a:round/>
            <a:headEnd type="none" w="med" len="med"/>
            <a:tailEnd type="none" w="med" len="med"/>
          </a:ln>
          <a:effectLst/>
        </p:spPr>
      </p:cxnSp>
      <p:cxnSp>
        <p:nvCxnSpPr>
          <p:cNvPr id="29" name="Straight Connector 28"/>
          <p:cNvCxnSpPr/>
          <p:nvPr/>
        </p:nvCxnSpPr>
        <p:spPr bwMode="auto">
          <a:xfrm flipV="1">
            <a:off x="215900" y="3983038"/>
            <a:ext cx="8686800" cy="12700"/>
          </a:xfrm>
          <a:prstGeom prst="line">
            <a:avLst/>
          </a:prstGeom>
          <a:noFill/>
          <a:ln w="19050" cap="flat" cmpd="sng" algn="ctr">
            <a:solidFill>
              <a:srgbClr val="D3CEC4"/>
            </a:solidFill>
            <a:prstDash val="solid"/>
            <a:round/>
            <a:headEnd type="none" w="med" len="med"/>
            <a:tailEnd type="none" w="med" len="med"/>
          </a:ln>
          <a:effectLst/>
        </p:spPr>
      </p:cxnSp>
      <p:cxnSp>
        <p:nvCxnSpPr>
          <p:cNvPr id="30" name="Straight Connector 29"/>
          <p:cNvCxnSpPr/>
          <p:nvPr/>
        </p:nvCxnSpPr>
        <p:spPr bwMode="auto">
          <a:xfrm flipV="1">
            <a:off x="215900" y="5802313"/>
            <a:ext cx="8686800" cy="12700"/>
          </a:xfrm>
          <a:prstGeom prst="line">
            <a:avLst/>
          </a:prstGeom>
          <a:noFill/>
          <a:ln w="19050" cap="flat" cmpd="sng" algn="ctr">
            <a:solidFill>
              <a:srgbClr val="D3CEC4"/>
            </a:solidFill>
            <a:prstDash val="solid"/>
            <a:round/>
            <a:headEnd type="none" w="med" len="med"/>
            <a:tailEnd type="none" w="med" len="med"/>
          </a:ln>
          <a:effectLst/>
        </p:spPr>
      </p:cxnSp>
    </p:spTree>
    <p:extLst>
      <p:ext uri="{BB962C8B-B14F-4D97-AF65-F5344CB8AC3E}">
        <p14:creationId xmlns:p14="http://schemas.microsoft.com/office/powerpoint/2010/main" val="1733256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5"/>
          <p:cNvSpPr txBox="1">
            <a:spLocks noChangeArrowheads="1"/>
          </p:cNvSpPr>
          <p:nvPr>
            <p:custDataLst>
              <p:tags r:id="rId1"/>
            </p:custDataLst>
          </p:nvPr>
        </p:nvSpPr>
        <p:spPr bwMode="auto">
          <a:xfrm>
            <a:off x="105696" y="42770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lvl1pPr algn="l" rtl="0" eaLnBrk="0" fontAlgn="base" hangingPunct="0">
              <a:spcBef>
                <a:spcPct val="0"/>
              </a:spcBef>
              <a:spcAft>
                <a:spcPct val="0"/>
              </a:spcAft>
              <a:defRPr sz="4000" b="1">
                <a:solidFill>
                  <a:srgbClr val="066332"/>
                </a:solidFill>
                <a:latin typeface="Garamond"/>
                <a:ea typeface="Geneva" charset="-128"/>
                <a:cs typeface="Garamond"/>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092" algn="l" rtl="0" eaLnBrk="1" fontAlgn="base" hangingPunct="1">
              <a:spcBef>
                <a:spcPct val="0"/>
              </a:spcBef>
              <a:spcAft>
                <a:spcPct val="0"/>
              </a:spcAft>
              <a:defRPr sz="4000" b="1">
                <a:solidFill>
                  <a:schemeClr val="tx1"/>
                </a:solidFill>
                <a:latin typeface="Adobe Garamond Pro" charset="0"/>
              </a:defRPr>
            </a:lvl6pPr>
            <a:lvl7pPr marL="914186" algn="l" rtl="0" eaLnBrk="1" fontAlgn="base" hangingPunct="1">
              <a:spcBef>
                <a:spcPct val="0"/>
              </a:spcBef>
              <a:spcAft>
                <a:spcPct val="0"/>
              </a:spcAft>
              <a:defRPr sz="4000" b="1">
                <a:solidFill>
                  <a:schemeClr val="tx1"/>
                </a:solidFill>
                <a:latin typeface="Adobe Garamond Pro" charset="0"/>
              </a:defRPr>
            </a:lvl7pPr>
            <a:lvl8pPr marL="1371279" algn="l" rtl="0" eaLnBrk="1" fontAlgn="base" hangingPunct="1">
              <a:spcBef>
                <a:spcPct val="0"/>
              </a:spcBef>
              <a:spcAft>
                <a:spcPct val="0"/>
              </a:spcAft>
              <a:defRPr sz="4000" b="1">
                <a:solidFill>
                  <a:schemeClr val="tx1"/>
                </a:solidFill>
                <a:latin typeface="Adobe Garamond Pro" charset="0"/>
              </a:defRPr>
            </a:lvl8pPr>
            <a:lvl9pPr marL="1828373" algn="l" rtl="0" eaLnBrk="1" fontAlgn="base" hangingPunct="1">
              <a:spcBef>
                <a:spcPct val="0"/>
              </a:spcBef>
              <a:spcAft>
                <a:spcPct val="0"/>
              </a:spcAft>
              <a:defRPr sz="4000" b="1">
                <a:solidFill>
                  <a:schemeClr val="tx1"/>
                </a:solidFill>
                <a:latin typeface="Adobe Garamond Pro" charset="0"/>
              </a:defRPr>
            </a:lvl9pPr>
          </a:lstStyle>
          <a:p>
            <a:r>
              <a:rPr lang="en-US" sz="2400" kern="0" dirty="0" smtClean="0">
                <a:latin typeface="Arial" panose="020B0604020202020204" pitchFamily="34" charset="0"/>
                <a:cs typeface="Arial" panose="020B0604020202020204" pitchFamily="34" charset="0"/>
              </a:rPr>
              <a:t>Payroll and Benefits Cost</a:t>
            </a:r>
            <a:endParaRPr lang="en-US" sz="2400" kern="0" dirty="0">
              <a:latin typeface="Arial" panose="020B0604020202020204" pitchFamily="34" charset="0"/>
              <a:cs typeface="Arial" panose="020B0604020202020204" pitchFamily="34" charset="0"/>
            </a:endParaRPr>
          </a:p>
        </p:txBody>
      </p:sp>
      <p:sp>
        <p:nvSpPr>
          <p:cNvPr id="12" name="Rectangle 13"/>
          <p:cNvSpPr>
            <a:spLocks noChangeArrowheads="1"/>
          </p:cNvSpPr>
          <p:nvPr>
            <p:custDataLst>
              <p:tags r:id="rId2"/>
            </p:custDataLst>
          </p:nvPr>
        </p:nvSpPr>
        <p:spPr bwMode="auto">
          <a:xfrm>
            <a:off x="215900" y="6400800"/>
            <a:ext cx="8686800" cy="281332"/>
          </a:xfrm>
          <a:prstGeom prst="rect">
            <a:avLst/>
          </a:prstGeom>
          <a:noFill/>
          <a:ln w="9525">
            <a:noFill/>
            <a:miter lim="800000"/>
            <a:headEnd/>
            <a:tailEnd/>
          </a:ln>
        </p:spPr>
        <p:txBody>
          <a:bodyPr lIns="0" tIns="0" rIns="18288" bIns="18288" anchor="b"/>
          <a:lstStyle/>
          <a:p>
            <a:pPr marL="169863" indent="-169863" eaLnBrk="0" fontAlgn="base" hangingPunct="0">
              <a:lnSpc>
                <a:spcPct val="90000"/>
              </a:lnSpc>
              <a:spcAft>
                <a:spcPct val="0"/>
              </a:spcAft>
              <a:buClr>
                <a:srgbClr val="000000"/>
              </a:buClr>
            </a:pPr>
            <a:r>
              <a:rPr lang="en-US" sz="800" i="1" dirty="0">
                <a:solidFill>
                  <a:srgbClr val="000000"/>
                </a:solidFill>
                <a:latin typeface="Arial" charset="0"/>
                <a:ea typeface="ＭＳ Ｐゴシック" charset="-128"/>
              </a:rPr>
              <a:t>_____________________________________________</a:t>
            </a:r>
          </a:p>
          <a:p>
            <a:pPr marL="169863" indent="-169863" eaLnBrk="0" fontAlgn="base" hangingPunct="0">
              <a:lnSpc>
                <a:spcPct val="90000"/>
              </a:lnSpc>
              <a:spcAft>
                <a:spcPct val="0"/>
              </a:spcAft>
              <a:buClr>
                <a:srgbClr val="000000"/>
              </a:buClr>
              <a:buFont typeface="Wingdings" pitchFamily="2" charset="2"/>
              <a:buAutoNum type="arabicPeriod"/>
            </a:pPr>
            <a:endParaRPr lang="en-US" sz="800" i="1" dirty="0" smtClean="0">
              <a:solidFill>
                <a:srgbClr val="000000"/>
              </a:solidFill>
              <a:latin typeface="Arial" charset="0"/>
              <a:ea typeface="ＭＳ Ｐゴシック" charset="-128"/>
            </a:endParaRPr>
          </a:p>
          <a:p>
            <a:pPr marL="169863" indent="-169863" eaLnBrk="0" fontAlgn="base" hangingPunct="0">
              <a:lnSpc>
                <a:spcPct val="90000"/>
              </a:lnSpc>
              <a:spcAft>
                <a:spcPct val="0"/>
              </a:spcAft>
              <a:buClr>
                <a:srgbClr val="000000"/>
              </a:buClr>
              <a:buFont typeface="Wingdings" pitchFamily="2" charset="2"/>
              <a:buAutoNum type="arabicPeriod"/>
            </a:pPr>
            <a:r>
              <a:rPr lang="en-US" sz="800" i="1" dirty="0" smtClean="0">
                <a:solidFill>
                  <a:srgbClr val="000000"/>
                </a:solidFill>
                <a:latin typeface="Arial" charset="0"/>
                <a:ea typeface="ＭＳ Ｐゴシック" charset="-128"/>
              </a:rPr>
              <a:t>Includes base pay, overtime, leave, and incentive pay.</a:t>
            </a:r>
            <a:endParaRPr lang="en-US" sz="800" i="1" dirty="0">
              <a:solidFill>
                <a:srgbClr val="000000"/>
              </a:solidFill>
              <a:latin typeface="Arial" charset="0"/>
              <a:ea typeface="ＭＳ Ｐゴシック" charset="-128"/>
            </a:endParaRPr>
          </a:p>
          <a:p>
            <a:pPr marL="169863" indent="-169863" eaLnBrk="0" fontAlgn="base" hangingPunct="0">
              <a:lnSpc>
                <a:spcPct val="90000"/>
              </a:lnSpc>
              <a:spcAft>
                <a:spcPct val="0"/>
              </a:spcAft>
              <a:buClr>
                <a:srgbClr val="000000"/>
              </a:buClr>
              <a:buFont typeface="Wingdings" pitchFamily="2" charset="2"/>
              <a:buAutoNum type="arabicPeriod"/>
            </a:pPr>
            <a:r>
              <a:rPr lang="en-US" sz="800" i="1" dirty="0" smtClean="0">
                <a:solidFill>
                  <a:srgbClr val="000000"/>
                </a:solidFill>
                <a:latin typeface="Arial" charset="0"/>
                <a:ea typeface="ＭＳ Ｐゴシック" charset="-128"/>
              </a:rPr>
              <a:t>Includes employer portion of Social Security tax, Medicare tax, Unemployment, Workers Comp, Retirement, Health Ins, Dental Ins, &amp; Disability Ins.</a:t>
            </a:r>
          </a:p>
          <a:p>
            <a:pPr marL="169863" indent="-169863" eaLnBrk="0" fontAlgn="base" hangingPunct="0">
              <a:lnSpc>
                <a:spcPct val="90000"/>
              </a:lnSpc>
              <a:spcAft>
                <a:spcPct val="0"/>
              </a:spcAft>
              <a:buClr>
                <a:srgbClr val="000000"/>
              </a:buClr>
              <a:buFont typeface="Wingdings" pitchFamily="2" charset="2"/>
              <a:buAutoNum type="arabicPeriod"/>
            </a:pPr>
            <a:r>
              <a:rPr lang="en-US" sz="800" i="1" dirty="0" smtClean="0">
                <a:solidFill>
                  <a:srgbClr val="000000"/>
                </a:solidFill>
                <a:latin typeface="Arial" charset="0"/>
                <a:ea typeface="ＭＳ Ｐゴシック" charset="-128"/>
              </a:rPr>
              <a:t>Employee headcount was 1,635 as of July 31, 2018.</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063" y="1143000"/>
            <a:ext cx="8650287"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27"/>
          <p:cNvSpPr txBox="1">
            <a:spLocks/>
          </p:cNvSpPr>
          <p:nvPr/>
        </p:nvSpPr>
        <p:spPr>
          <a:xfrm>
            <a:off x="6769100" y="640781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lang="en-US" sz="800" b="0" kern="1200" smtClean="0">
                <a:solidFill>
                  <a:schemeClr val="accent1">
                    <a:lumMod val="50000"/>
                  </a:schemeClr>
                </a:solidFill>
                <a:latin typeface="Helvetica" charset="0"/>
                <a:ea typeface="ヒラギノ角ゴ Pro W3" charset="-128"/>
                <a:cs typeface="+mn-cs"/>
              </a:defRPr>
            </a:lvl1pPr>
            <a:lvl2pPr marL="4572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2pPr>
            <a:lvl3pPr marL="9144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3pPr>
            <a:lvl4pPr marL="13716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4pPr>
            <a:lvl5pPr marL="18288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5pPr>
            <a:lvl6pPr marL="2286000" algn="l" defTabSz="914400" rtl="0" eaLnBrk="1" latinLnBrk="0" hangingPunct="1">
              <a:defRPr sz="1000" b="1" kern="1200">
                <a:solidFill>
                  <a:schemeClr val="tx1"/>
                </a:solidFill>
                <a:latin typeface="Arial" charset="0"/>
                <a:ea typeface="ＭＳ Ｐゴシック" charset="-128"/>
                <a:cs typeface="+mn-cs"/>
              </a:defRPr>
            </a:lvl6pPr>
            <a:lvl7pPr marL="2743200" algn="l" defTabSz="914400" rtl="0" eaLnBrk="1" latinLnBrk="0" hangingPunct="1">
              <a:defRPr sz="1000" b="1" kern="1200">
                <a:solidFill>
                  <a:schemeClr val="tx1"/>
                </a:solidFill>
                <a:latin typeface="Arial" charset="0"/>
                <a:ea typeface="ＭＳ Ｐゴシック" charset="-128"/>
                <a:cs typeface="+mn-cs"/>
              </a:defRPr>
            </a:lvl7pPr>
            <a:lvl8pPr marL="3200400" algn="l" defTabSz="914400" rtl="0" eaLnBrk="1" latinLnBrk="0" hangingPunct="1">
              <a:defRPr sz="1000" b="1" kern="1200">
                <a:solidFill>
                  <a:schemeClr val="tx1"/>
                </a:solidFill>
                <a:latin typeface="Arial" charset="0"/>
                <a:ea typeface="ＭＳ Ｐゴシック" charset="-128"/>
                <a:cs typeface="+mn-cs"/>
              </a:defRPr>
            </a:lvl8pPr>
            <a:lvl9pPr marL="3657600" algn="l" defTabSz="914400" rtl="0" eaLnBrk="1" latinLnBrk="0" hangingPunct="1">
              <a:defRPr sz="1000" b="1" kern="1200">
                <a:solidFill>
                  <a:schemeClr val="tx1"/>
                </a:solidFill>
                <a:latin typeface="Arial" charset="0"/>
                <a:ea typeface="ＭＳ Ｐゴシック" charset="-128"/>
                <a:cs typeface="+mn-cs"/>
              </a:defRPr>
            </a:lvl9pPr>
          </a:lstStyle>
          <a:p>
            <a:pPr>
              <a:defRPr/>
            </a:pPr>
            <a:endParaRPr lang="en-US" dirty="0" smtClean="0"/>
          </a:p>
          <a:p>
            <a:pPr>
              <a:defRPr/>
            </a:pPr>
            <a:fld id="{AE584412-7F4F-4709-8555-B5D2E36C3DD3}" type="slidenum">
              <a:rPr lang="en-US" smtClean="0"/>
              <a:pPr>
                <a:defRPr/>
              </a:pPr>
              <a:t>5</a:t>
            </a:fld>
            <a:endParaRPr lang="en-US" dirty="0"/>
          </a:p>
        </p:txBody>
      </p:sp>
    </p:spTree>
    <p:extLst>
      <p:ext uri="{BB962C8B-B14F-4D97-AF65-F5344CB8AC3E}">
        <p14:creationId xmlns:p14="http://schemas.microsoft.com/office/powerpoint/2010/main" val="102242885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6"/>
          <p:cNvSpPr>
            <a:spLocks noChangeArrowheads="1"/>
          </p:cNvSpPr>
          <p:nvPr/>
        </p:nvSpPr>
        <p:spPr bwMode="auto">
          <a:xfrm>
            <a:off x="2023979" y="1702235"/>
            <a:ext cx="448841" cy="138499"/>
          </a:xfrm>
          <a:prstGeom prst="rect">
            <a:avLst/>
          </a:prstGeom>
          <a:noFill/>
          <a:ln w="9525">
            <a:noFill/>
            <a:miter lim="800000"/>
            <a:headEnd/>
            <a:tailEnd/>
          </a:ln>
        </p:spPr>
        <p:txBody>
          <a:bodyPr wrap="none" lIns="0" tIns="0" rIns="0" bIns="0">
            <a:spAutoFit/>
          </a:bodyPr>
          <a:lstStyle/>
          <a:p>
            <a:pPr defTabSz="820738" eaLnBrk="0" fontAlgn="base" hangingPunct="0">
              <a:spcBef>
                <a:spcPct val="50000"/>
              </a:spcBef>
              <a:spcAft>
                <a:spcPct val="0"/>
              </a:spcAft>
            </a:pPr>
            <a:r>
              <a:rPr lang="en-US" sz="900" b="1" dirty="0">
                <a:solidFill>
                  <a:srgbClr val="FFFFFF"/>
                </a:solidFill>
                <a:ea typeface="ＭＳ Ｐゴシック" pitchFamily="34" charset="-128"/>
                <a:cs typeface="ヒラギノ角ゴ Pro W3"/>
              </a:rPr>
              <a:t> (¢/kWh)</a:t>
            </a:r>
          </a:p>
        </p:txBody>
      </p:sp>
      <p:sp>
        <p:nvSpPr>
          <p:cNvPr id="31" name="Rectangle 14"/>
          <p:cNvSpPr>
            <a:spLocks noChangeArrowheads="1"/>
          </p:cNvSpPr>
          <p:nvPr>
            <p:custDataLst>
              <p:tags r:id="rId1"/>
            </p:custDataLst>
          </p:nvPr>
        </p:nvSpPr>
        <p:spPr bwMode="gray">
          <a:xfrm>
            <a:off x="2102713" y="1625120"/>
            <a:ext cx="4424363" cy="228600"/>
          </a:xfrm>
          <a:prstGeom prst="rect">
            <a:avLst/>
          </a:prstGeom>
          <a:solidFill>
            <a:srgbClr val="A1BEAB"/>
          </a:solidFill>
          <a:ln w="6350" algn="ctr">
            <a:noFill/>
            <a:miter lim="800000"/>
            <a:headEnd/>
            <a:tailEnd/>
          </a:ln>
        </p:spPr>
        <p:txBody>
          <a:bodyPr lIns="0" tIns="16404" rIns="0" bIns="16404" anchor="ctr"/>
          <a:lstStyle/>
          <a:p>
            <a:pPr algn="ctr" defTabSz="683739" eaLnBrk="0" fontAlgn="base" hangingPunct="0">
              <a:spcBef>
                <a:spcPct val="50000"/>
              </a:spcBef>
              <a:spcAft>
                <a:spcPct val="0"/>
              </a:spcAft>
              <a:defRPr/>
            </a:pPr>
            <a:r>
              <a:rPr lang="en-US" sz="1050" b="1" dirty="0">
                <a:solidFill>
                  <a:schemeClr val="accent4">
                    <a:lumMod val="10000"/>
                  </a:schemeClr>
                </a:solidFill>
                <a:latin typeface="Arial" charset="0"/>
                <a:ea typeface="ＭＳ Ｐゴシック" pitchFamily="34" charset="-128"/>
              </a:rPr>
              <a:t>Residential Rate </a:t>
            </a:r>
            <a:r>
              <a:rPr lang="en-US" sz="1050" b="1" dirty="0" smtClean="0">
                <a:solidFill>
                  <a:schemeClr val="accent4">
                    <a:lumMod val="10000"/>
                  </a:schemeClr>
                </a:solidFill>
                <a:latin typeface="Arial" charset="0"/>
                <a:ea typeface="ＭＳ Ｐゴシック" pitchFamily="34" charset="-128"/>
              </a:rPr>
              <a:t>(1,000 kWh)</a:t>
            </a:r>
            <a:endParaRPr lang="en-US" sz="1050" b="1" baseline="30000" dirty="0">
              <a:solidFill>
                <a:schemeClr val="accent4">
                  <a:lumMod val="10000"/>
                </a:schemeClr>
              </a:solidFill>
              <a:latin typeface="Arial" charset="0"/>
              <a:ea typeface="ＭＳ Ｐゴシック" pitchFamily="34" charset="-128"/>
            </a:endParaRPr>
          </a:p>
        </p:txBody>
      </p:sp>
      <p:sp>
        <p:nvSpPr>
          <p:cNvPr id="32" name="Rectangle 14"/>
          <p:cNvSpPr>
            <a:spLocks noChangeArrowheads="1"/>
          </p:cNvSpPr>
          <p:nvPr>
            <p:custDataLst>
              <p:tags r:id="rId2"/>
            </p:custDataLst>
          </p:nvPr>
        </p:nvSpPr>
        <p:spPr bwMode="gray">
          <a:xfrm>
            <a:off x="2083257" y="2939193"/>
            <a:ext cx="4443819" cy="224215"/>
          </a:xfrm>
          <a:prstGeom prst="rect">
            <a:avLst/>
          </a:prstGeom>
          <a:solidFill>
            <a:srgbClr val="A1BEAB"/>
          </a:solidFill>
          <a:ln w="6350" algn="ctr">
            <a:noFill/>
            <a:miter lim="800000"/>
            <a:headEnd/>
            <a:tailEnd/>
          </a:ln>
        </p:spPr>
        <p:txBody>
          <a:bodyPr lIns="0" tIns="16404" rIns="0" bIns="16404" anchor="ctr"/>
          <a:lstStyle/>
          <a:p>
            <a:pPr algn="ctr" defTabSz="683739">
              <a:defRPr/>
            </a:pPr>
            <a:r>
              <a:rPr lang="en-US" sz="1050" b="1" dirty="0">
                <a:solidFill>
                  <a:schemeClr val="accent4">
                    <a:lumMod val="10000"/>
                  </a:schemeClr>
                </a:solidFill>
                <a:latin typeface="Arial" charset="0"/>
                <a:ea typeface="ＭＳ Ｐゴシック" pitchFamily="34" charset="-128"/>
              </a:rPr>
              <a:t>Commercial Rate </a:t>
            </a:r>
            <a:r>
              <a:rPr lang="en-US" sz="1050" b="1" dirty="0" smtClean="0">
                <a:solidFill>
                  <a:schemeClr val="accent4">
                    <a:lumMod val="10000"/>
                  </a:schemeClr>
                </a:solidFill>
                <a:latin typeface="Arial" charset="0"/>
                <a:ea typeface="ＭＳ Ｐゴシック" pitchFamily="34" charset="-128"/>
              </a:rPr>
              <a:t>(3,000 kWh)</a:t>
            </a:r>
            <a:endParaRPr lang="en-US" sz="1050" b="1" dirty="0">
              <a:solidFill>
                <a:schemeClr val="accent4">
                  <a:lumMod val="10000"/>
                </a:schemeClr>
              </a:solidFill>
              <a:latin typeface="Arial" charset="0"/>
              <a:ea typeface="ＭＳ Ｐゴシック" pitchFamily="34" charset="-128"/>
            </a:endParaRPr>
          </a:p>
        </p:txBody>
      </p:sp>
      <p:sp>
        <p:nvSpPr>
          <p:cNvPr id="35" name="Rectangle 14"/>
          <p:cNvSpPr>
            <a:spLocks noChangeArrowheads="1"/>
          </p:cNvSpPr>
          <p:nvPr>
            <p:custDataLst>
              <p:tags r:id="rId3"/>
            </p:custDataLst>
          </p:nvPr>
        </p:nvSpPr>
        <p:spPr bwMode="gray">
          <a:xfrm>
            <a:off x="2102713" y="4331249"/>
            <a:ext cx="4424363" cy="228600"/>
          </a:xfrm>
          <a:prstGeom prst="rect">
            <a:avLst/>
          </a:prstGeom>
          <a:solidFill>
            <a:srgbClr val="A1BEAB"/>
          </a:solidFill>
          <a:ln w="6350" algn="ctr">
            <a:noFill/>
            <a:miter lim="800000"/>
            <a:headEnd/>
            <a:tailEnd/>
          </a:ln>
        </p:spPr>
        <p:txBody>
          <a:bodyPr lIns="0" tIns="16404" rIns="0" bIns="16404" anchor="ctr"/>
          <a:lstStyle/>
          <a:p>
            <a:pPr algn="ctr" defTabSz="683739">
              <a:defRPr/>
            </a:pPr>
            <a:r>
              <a:rPr lang="en-US" sz="1050" b="1" dirty="0" smtClean="0">
                <a:solidFill>
                  <a:schemeClr val="accent4">
                    <a:lumMod val="10000"/>
                  </a:schemeClr>
                </a:solidFill>
                <a:latin typeface="Arial" charset="0"/>
                <a:ea typeface="ＭＳ Ｐゴシック" pitchFamily="34" charset="-128"/>
              </a:rPr>
              <a:t>Industrial </a:t>
            </a:r>
            <a:r>
              <a:rPr lang="en-US" sz="1050" b="1" dirty="0">
                <a:solidFill>
                  <a:schemeClr val="accent4">
                    <a:lumMod val="10000"/>
                  </a:schemeClr>
                </a:solidFill>
                <a:latin typeface="Arial" charset="0"/>
                <a:ea typeface="ＭＳ Ｐゴシック" pitchFamily="34" charset="-128"/>
              </a:rPr>
              <a:t>Rate </a:t>
            </a:r>
            <a:r>
              <a:rPr lang="en-US" sz="1050" b="1" dirty="0" smtClean="0">
                <a:solidFill>
                  <a:schemeClr val="accent4">
                    <a:lumMod val="10000"/>
                  </a:schemeClr>
                </a:solidFill>
                <a:latin typeface="Arial" charset="0"/>
                <a:ea typeface="ＭＳ Ｐゴシック" pitchFamily="34" charset="-128"/>
              </a:rPr>
              <a:t>(2,000 kW / 1,000,000 kWh)</a:t>
            </a:r>
            <a:endParaRPr lang="en-US" sz="1050" b="1" dirty="0">
              <a:solidFill>
                <a:schemeClr val="accent4">
                  <a:lumMod val="10000"/>
                </a:schemeClr>
              </a:solidFill>
              <a:latin typeface="Arial" charset="0"/>
              <a:ea typeface="ＭＳ Ｐゴシック" pitchFamily="34" charset="-128"/>
            </a:endParaRPr>
          </a:p>
        </p:txBody>
      </p:sp>
      <p:grpSp>
        <p:nvGrpSpPr>
          <p:cNvPr id="2" name="Group 53"/>
          <p:cNvGrpSpPr/>
          <p:nvPr/>
        </p:nvGrpSpPr>
        <p:grpSpPr>
          <a:xfrm>
            <a:off x="2102713" y="5642202"/>
            <a:ext cx="4450911" cy="172258"/>
            <a:chOff x="2168525" y="6079244"/>
            <a:chExt cx="4450911" cy="172258"/>
          </a:xfrm>
        </p:grpSpPr>
        <p:grpSp>
          <p:nvGrpSpPr>
            <p:cNvPr id="3" name="Group 37"/>
            <p:cNvGrpSpPr/>
            <p:nvPr/>
          </p:nvGrpSpPr>
          <p:grpSpPr>
            <a:xfrm>
              <a:off x="2168525" y="6079244"/>
              <a:ext cx="968786" cy="172258"/>
              <a:chOff x="377741" y="6201110"/>
              <a:chExt cx="968786" cy="172258"/>
            </a:xfrm>
          </p:grpSpPr>
          <p:sp>
            <p:nvSpPr>
              <p:cNvPr id="12" name="Rectangle 20"/>
              <p:cNvSpPr>
                <a:spLocks noChangeArrowheads="1"/>
              </p:cNvSpPr>
              <p:nvPr/>
            </p:nvSpPr>
            <p:spPr bwMode="auto">
              <a:xfrm>
                <a:off x="620366" y="6226148"/>
                <a:ext cx="726161" cy="123111"/>
              </a:xfrm>
              <a:prstGeom prst="rect">
                <a:avLst/>
              </a:prstGeom>
              <a:noFill/>
              <a:ln w="9525">
                <a:noFill/>
                <a:miter lim="800000"/>
                <a:headEnd/>
                <a:tailEnd/>
              </a:ln>
            </p:spPr>
            <p:txBody>
              <a:bodyPr wrap="none" lIns="0" tIns="0" rIns="0" bIns="0">
                <a:spAutoFit/>
              </a:bodyPr>
              <a:lstStyle/>
              <a:p>
                <a:pPr defTabSz="820738" eaLnBrk="0" fontAlgn="base" hangingPunct="0">
                  <a:spcBef>
                    <a:spcPct val="50000"/>
                  </a:spcBef>
                  <a:spcAft>
                    <a:spcPct val="0"/>
                  </a:spcAft>
                </a:pPr>
                <a:r>
                  <a:rPr lang="en-US" sz="800" b="1" dirty="0">
                    <a:solidFill>
                      <a:srgbClr val="000000"/>
                    </a:solidFill>
                    <a:ea typeface="ＭＳ Ｐゴシック" pitchFamily="34" charset="-128"/>
                    <a:cs typeface="ヒラギノ角ゴ Pro W3"/>
                  </a:rPr>
                  <a:t>Santee </a:t>
                </a:r>
                <a:r>
                  <a:rPr lang="en-US" sz="800" b="1" dirty="0" smtClean="0">
                    <a:solidFill>
                      <a:srgbClr val="000000"/>
                    </a:solidFill>
                    <a:ea typeface="ＭＳ Ｐゴシック" pitchFamily="34" charset="-128"/>
                    <a:cs typeface="ヒラギノ角ゴ Pro W3"/>
                  </a:rPr>
                  <a:t>Cooper</a:t>
                </a:r>
                <a:endParaRPr lang="en-US" sz="800" b="1" dirty="0">
                  <a:solidFill>
                    <a:srgbClr val="000000"/>
                  </a:solidFill>
                  <a:ea typeface="ＭＳ Ｐゴシック" pitchFamily="34" charset="-128"/>
                  <a:cs typeface="ヒラギノ角ゴ Pro W3"/>
                </a:endParaRPr>
              </a:p>
            </p:txBody>
          </p:sp>
          <p:sp>
            <p:nvSpPr>
              <p:cNvPr id="13" name="Rectangle 21"/>
              <p:cNvSpPr>
                <a:spLocks noChangeArrowheads="1"/>
              </p:cNvSpPr>
              <p:nvPr/>
            </p:nvSpPr>
            <p:spPr bwMode="auto">
              <a:xfrm>
                <a:off x="377741" y="6201110"/>
                <a:ext cx="191798" cy="172258"/>
              </a:xfrm>
              <a:prstGeom prst="rect">
                <a:avLst/>
              </a:prstGeom>
              <a:solidFill>
                <a:srgbClr val="00386B"/>
              </a:solidFill>
              <a:ln w="12700">
                <a:noFill/>
                <a:miter lim="800000"/>
                <a:headEnd/>
                <a:tailEnd/>
              </a:ln>
            </p:spPr>
            <p:txBody>
              <a:bodyPr/>
              <a:lstStyle/>
              <a:p>
                <a:pPr eaLnBrk="0" fontAlgn="base" hangingPunct="0">
                  <a:spcBef>
                    <a:spcPct val="50000"/>
                  </a:spcBef>
                  <a:spcAft>
                    <a:spcPct val="0"/>
                  </a:spcAft>
                </a:pPr>
                <a:endParaRPr lang="en-US" sz="900" b="1">
                  <a:solidFill>
                    <a:srgbClr val="FFFFFF"/>
                  </a:solidFill>
                  <a:latin typeface="Arial" charset="0"/>
                  <a:ea typeface="ＭＳ Ｐゴシック" pitchFamily="34" charset="-128"/>
                  <a:cs typeface="ヒラギノ角ゴ Pro W3"/>
                </a:endParaRPr>
              </a:p>
            </p:txBody>
          </p:sp>
        </p:grpSp>
        <p:grpSp>
          <p:nvGrpSpPr>
            <p:cNvPr id="4" name="Group 45"/>
            <p:cNvGrpSpPr/>
            <p:nvPr/>
          </p:nvGrpSpPr>
          <p:grpSpPr>
            <a:xfrm>
              <a:off x="4287862" y="6079244"/>
              <a:ext cx="1131695" cy="172258"/>
              <a:chOff x="3186053" y="6201110"/>
              <a:chExt cx="1131695" cy="172258"/>
            </a:xfrm>
          </p:grpSpPr>
          <p:sp>
            <p:nvSpPr>
              <p:cNvPr id="14" name="Rectangle 23"/>
              <p:cNvSpPr>
                <a:spLocks noChangeArrowheads="1"/>
              </p:cNvSpPr>
              <p:nvPr/>
            </p:nvSpPr>
            <p:spPr bwMode="auto">
              <a:xfrm>
                <a:off x="3186053" y="6201110"/>
                <a:ext cx="191798" cy="172258"/>
              </a:xfrm>
              <a:prstGeom prst="rect">
                <a:avLst/>
              </a:prstGeom>
              <a:solidFill>
                <a:srgbClr val="7FA9CF"/>
              </a:solidFill>
              <a:ln w="12700">
                <a:noFill/>
                <a:miter lim="800000"/>
                <a:headEnd/>
                <a:tailEnd/>
              </a:ln>
            </p:spPr>
            <p:txBody>
              <a:bodyPr/>
              <a:lstStyle/>
              <a:p>
                <a:pPr eaLnBrk="0" fontAlgn="base" hangingPunct="0">
                  <a:spcBef>
                    <a:spcPct val="50000"/>
                  </a:spcBef>
                  <a:spcAft>
                    <a:spcPct val="0"/>
                  </a:spcAft>
                </a:pPr>
                <a:endParaRPr lang="en-US" sz="900" b="1">
                  <a:solidFill>
                    <a:srgbClr val="FFFFFF"/>
                  </a:solidFill>
                  <a:latin typeface="Arial" charset="0"/>
                  <a:ea typeface="ＭＳ Ｐゴシック" pitchFamily="34" charset="-128"/>
                  <a:cs typeface="ヒラギノ角ゴ Pro W3"/>
                </a:endParaRPr>
              </a:p>
            </p:txBody>
          </p:sp>
          <p:sp>
            <p:nvSpPr>
              <p:cNvPr id="15" name="Rectangle 24"/>
              <p:cNvSpPr>
                <a:spLocks noChangeArrowheads="1"/>
              </p:cNvSpPr>
              <p:nvPr/>
            </p:nvSpPr>
            <p:spPr bwMode="auto">
              <a:xfrm>
                <a:off x="3420066" y="6226148"/>
                <a:ext cx="897682" cy="123111"/>
              </a:xfrm>
              <a:prstGeom prst="rect">
                <a:avLst/>
              </a:prstGeom>
              <a:noFill/>
              <a:ln w="9525">
                <a:noFill/>
                <a:miter lim="800000"/>
                <a:headEnd/>
                <a:tailEnd/>
              </a:ln>
            </p:spPr>
            <p:txBody>
              <a:bodyPr wrap="none" lIns="0" tIns="0" rIns="0" bIns="0">
                <a:spAutoFit/>
              </a:bodyPr>
              <a:lstStyle/>
              <a:p>
                <a:pPr defTabSz="820738" eaLnBrk="0" fontAlgn="base" hangingPunct="0">
                  <a:spcBef>
                    <a:spcPct val="50000"/>
                  </a:spcBef>
                  <a:spcAft>
                    <a:spcPct val="0"/>
                  </a:spcAft>
                </a:pPr>
                <a:r>
                  <a:rPr lang="en-US" sz="800" b="1" dirty="0" smtClean="0">
                    <a:solidFill>
                      <a:srgbClr val="000000"/>
                    </a:solidFill>
                    <a:ea typeface="ＭＳ Ｐゴシック" pitchFamily="34" charset="-128"/>
                    <a:cs typeface="ヒラギノ角ゴ Pro W3"/>
                  </a:rPr>
                  <a:t> Duke </a:t>
                </a:r>
                <a:r>
                  <a:rPr lang="en-US" sz="800" b="1" dirty="0">
                    <a:solidFill>
                      <a:srgbClr val="000000"/>
                    </a:solidFill>
                    <a:ea typeface="ＭＳ Ｐゴシック" pitchFamily="34" charset="-128"/>
                    <a:cs typeface="ヒラギノ角ゴ Pro W3"/>
                  </a:rPr>
                  <a:t>Energy (SC)</a:t>
                </a:r>
              </a:p>
            </p:txBody>
          </p:sp>
        </p:grpSp>
        <p:grpSp>
          <p:nvGrpSpPr>
            <p:cNvPr id="5" name="Group 46"/>
            <p:cNvGrpSpPr/>
            <p:nvPr/>
          </p:nvGrpSpPr>
          <p:grpSpPr>
            <a:xfrm>
              <a:off x="5675440" y="6079244"/>
              <a:ext cx="943996" cy="172258"/>
              <a:chOff x="4424952" y="6201110"/>
              <a:chExt cx="943996" cy="172258"/>
            </a:xfrm>
          </p:grpSpPr>
          <p:sp>
            <p:nvSpPr>
              <p:cNvPr id="16" name="Rectangle 26"/>
              <p:cNvSpPr>
                <a:spLocks noChangeArrowheads="1"/>
              </p:cNvSpPr>
              <p:nvPr/>
            </p:nvSpPr>
            <p:spPr bwMode="auto">
              <a:xfrm>
                <a:off x="4682043" y="6226148"/>
                <a:ext cx="686905" cy="122183"/>
              </a:xfrm>
              <a:prstGeom prst="rect">
                <a:avLst/>
              </a:prstGeom>
              <a:noFill/>
              <a:ln w="9525">
                <a:noFill/>
                <a:miter lim="800000"/>
                <a:headEnd/>
                <a:tailEnd/>
              </a:ln>
            </p:spPr>
            <p:txBody>
              <a:bodyPr wrap="none" lIns="0" tIns="0" rIns="0" bIns="0">
                <a:spAutoFit/>
              </a:bodyPr>
              <a:lstStyle/>
              <a:p>
                <a:pPr defTabSz="820738" eaLnBrk="0" fontAlgn="base" hangingPunct="0">
                  <a:spcBef>
                    <a:spcPct val="50000"/>
                  </a:spcBef>
                  <a:spcAft>
                    <a:spcPct val="0"/>
                  </a:spcAft>
                </a:pPr>
                <a:r>
                  <a:rPr lang="en-US" sz="800" b="1" dirty="0">
                    <a:solidFill>
                      <a:srgbClr val="000000"/>
                    </a:solidFill>
                    <a:ea typeface="ＭＳ Ｐゴシック" pitchFamily="34" charset="-128"/>
                    <a:cs typeface="ヒラギノ角ゴ Pro W3"/>
                  </a:rPr>
                  <a:t>Progress (SC)</a:t>
                </a:r>
              </a:p>
            </p:txBody>
          </p:sp>
          <p:sp>
            <p:nvSpPr>
              <p:cNvPr id="17" name="Rectangle 27"/>
              <p:cNvSpPr>
                <a:spLocks noChangeArrowheads="1"/>
              </p:cNvSpPr>
              <p:nvPr/>
            </p:nvSpPr>
            <p:spPr bwMode="auto">
              <a:xfrm>
                <a:off x="4424952" y="6201110"/>
                <a:ext cx="191798" cy="172258"/>
              </a:xfrm>
              <a:prstGeom prst="rect">
                <a:avLst/>
              </a:prstGeom>
              <a:solidFill>
                <a:srgbClr val="E28C05"/>
              </a:solidFill>
              <a:ln w="12700">
                <a:noFill/>
                <a:miter lim="800000"/>
                <a:headEnd/>
                <a:tailEnd/>
              </a:ln>
            </p:spPr>
            <p:txBody>
              <a:bodyPr/>
              <a:lstStyle/>
              <a:p>
                <a:pPr eaLnBrk="0" fontAlgn="base" hangingPunct="0">
                  <a:spcBef>
                    <a:spcPct val="50000"/>
                  </a:spcBef>
                  <a:spcAft>
                    <a:spcPct val="0"/>
                  </a:spcAft>
                </a:pPr>
                <a:endParaRPr lang="en-US" sz="900" b="1">
                  <a:solidFill>
                    <a:srgbClr val="FFFFFF"/>
                  </a:solidFill>
                  <a:latin typeface="Arial" charset="0"/>
                  <a:ea typeface="ＭＳ Ｐゴシック" pitchFamily="34" charset="-128"/>
                  <a:cs typeface="ヒラギノ角ゴ Pro W3"/>
                </a:endParaRPr>
              </a:p>
            </p:txBody>
          </p:sp>
        </p:grpSp>
        <p:grpSp>
          <p:nvGrpSpPr>
            <p:cNvPr id="6" name="Group 44"/>
            <p:cNvGrpSpPr/>
            <p:nvPr/>
          </p:nvGrpSpPr>
          <p:grpSpPr>
            <a:xfrm>
              <a:off x="3393195" y="6079244"/>
              <a:ext cx="638783" cy="172258"/>
              <a:chOff x="2138952" y="6201110"/>
              <a:chExt cx="638783" cy="172258"/>
            </a:xfrm>
          </p:grpSpPr>
          <p:sp>
            <p:nvSpPr>
              <p:cNvPr id="18" name="Rectangle 26"/>
              <p:cNvSpPr>
                <a:spLocks noChangeArrowheads="1"/>
              </p:cNvSpPr>
              <p:nvPr/>
            </p:nvSpPr>
            <p:spPr bwMode="auto">
              <a:xfrm>
                <a:off x="2382987" y="6226148"/>
                <a:ext cx="394748" cy="122183"/>
              </a:xfrm>
              <a:prstGeom prst="rect">
                <a:avLst/>
              </a:prstGeom>
              <a:noFill/>
              <a:ln w="9525">
                <a:noFill/>
                <a:miter lim="800000"/>
                <a:headEnd/>
                <a:tailEnd/>
              </a:ln>
            </p:spPr>
            <p:txBody>
              <a:bodyPr wrap="none" lIns="0" tIns="0" rIns="0" bIns="0">
                <a:spAutoFit/>
              </a:bodyPr>
              <a:lstStyle/>
              <a:p>
                <a:pPr defTabSz="820738" eaLnBrk="0" fontAlgn="base" hangingPunct="0">
                  <a:spcBef>
                    <a:spcPct val="50000"/>
                  </a:spcBef>
                  <a:spcAft>
                    <a:spcPct val="0"/>
                  </a:spcAft>
                </a:pPr>
                <a:r>
                  <a:rPr lang="en-US" sz="800" b="1" dirty="0">
                    <a:solidFill>
                      <a:srgbClr val="000000"/>
                    </a:solidFill>
                    <a:ea typeface="ＭＳ Ｐゴシック" pitchFamily="34" charset="-128"/>
                    <a:cs typeface="ヒラギノ角ゴ Pro W3"/>
                  </a:rPr>
                  <a:t>SCE&amp;G </a:t>
                </a:r>
              </a:p>
            </p:txBody>
          </p:sp>
          <p:sp>
            <p:nvSpPr>
              <p:cNvPr id="44" name="Rectangle 27"/>
              <p:cNvSpPr>
                <a:spLocks noChangeArrowheads="1"/>
              </p:cNvSpPr>
              <p:nvPr/>
            </p:nvSpPr>
            <p:spPr bwMode="auto">
              <a:xfrm>
                <a:off x="2138952" y="6201110"/>
                <a:ext cx="191798" cy="172258"/>
              </a:xfrm>
              <a:prstGeom prst="rect">
                <a:avLst/>
              </a:prstGeom>
              <a:solidFill>
                <a:srgbClr val="FCCC93"/>
              </a:solidFill>
              <a:ln w="12700">
                <a:noFill/>
                <a:miter lim="800000"/>
                <a:headEnd/>
                <a:tailEnd/>
              </a:ln>
            </p:spPr>
            <p:txBody>
              <a:bodyPr/>
              <a:lstStyle/>
              <a:p>
                <a:pPr eaLnBrk="0" fontAlgn="base" hangingPunct="0">
                  <a:spcBef>
                    <a:spcPct val="50000"/>
                  </a:spcBef>
                  <a:spcAft>
                    <a:spcPct val="0"/>
                  </a:spcAft>
                </a:pPr>
                <a:endParaRPr lang="en-US" sz="900" b="1">
                  <a:solidFill>
                    <a:srgbClr val="FFFFFF"/>
                  </a:solidFill>
                  <a:latin typeface="Arial" charset="0"/>
                  <a:ea typeface="ＭＳ Ｐゴシック" pitchFamily="34" charset="-128"/>
                  <a:cs typeface="ヒラギノ角ゴ Pro W3"/>
                </a:endParaRPr>
              </a:p>
            </p:txBody>
          </p:sp>
        </p:grpSp>
      </p:grpSp>
      <p:sp>
        <p:nvSpPr>
          <p:cNvPr id="30" name="Rectangle 13"/>
          <p:cNvSpPr>
            <a:spLocks noChangeArrowheads="1"/>
          </p:cNvSpPr>
          <p:nvPr>
            <p:custDataLst>
              <p:tags r:id="rId4"/>
            </p:custDataLst>
          </p:nvPr>
        </p:nvSpPr>
        <p:spPr bwMode="auto">
          <a:xfrm>
            <a:off x="226291" y="6532652"/>
            <a:ext cx="6573289" cy="304800"/>
          </a:xfrm>
          <a:prstGeom prst="rect">
            <a:avLst/>
          </a:prstGeom>
          <a:noFill/>
          <a:ln w="9525">
            <a:noFill/>
            <a:miter lim="800000"/>
            <a:headEnd/>
            <a:tailEnd/>
          </a:ln>
        </p:spPr>
        <p:txBody>
          <a:bodyPr lIns="0" tIns="0" rIns="18288" bIns="18288" anchor="b"/>
          <a:lstStyle/>
          <a:p>
            <a:pPr marL="228600" indent="-228600">
              <a:lnSpc>
                <a:spcPct val="90000"/>
              </a:lnSpc>
              <a:spcBef>
                <a:spcPts val="200"/>
              </a:spcBef>
              <a:buClr>
                <a:srgbClr val="000000"/>
              </a:buClr>
            </a:pPr>
            <a:r>
              <a:rPr lang="en-US" sz="800" b="0" i="1" dirty="0" smtClean="0">
                <a:solidFill>
                  <a:srgbClr val="000000"/>
                </a:solidFill>
              </a:rPr>
              <a:t>_____________________________________________</a:t>
            </a:r>
            <a:endParaRPr lang="en-US" sz="800" b="0" i="1" dirty="0">
              <a:solidFill>
                <a:srgbClr val="000000"/>
              </a:solidFill>
            </a:endParaRPr>
          </a:p>
          <a:p>
            <a:pPr marL="228600" indent="-228600" defTabSz="1018937">
              <a:spcBef>
                <a:spcPts val="200"/>
              </a:spcBef>
              <a:buClr>
                <a:srgbClr val="275937"/>
              </a:buClr>
              <a:buSzPct val="95000"/>
              <a:buFont typeface="+mj-lt"/>
              <a:buAutoNum type="arabicPeriod"/>
              <a:defRPr/>
            </a:pPr>
            <a:r>
              <a:rPr lang="en-US" sz="800" b="0" i="1" kern="0" dirty="0" smtClean="0">
                <a:solidFill>
                  <a:srgbClr val="000000"/>
                </a:solidFill>
                <a:cs typeface="Arial" pitchFamily="34" charset="0"/>
              </a:rPr>
              <a:t>Cent/kWh are calculated  based on published rate schedules.</a:t>
            </a:r>
          </a:p>
          <a:p>
            <a:pPr marL="228600" indent="-228600" defTabSz="1018937">
              <a:spcBef>
                <a:spcPts val="0"/>
              </a:spcBef>
              <a:buClr>
                <a:srgbClr val="275937"/>
              </a:buClr>
              <a:buSzPct val="95000"/>
              <a:buFont typeface="+mj-lt"/>
              <a:buAutoNum type="arabicPeriod"/>
              <a:defRPr/>
            </a:pPr>
            <a:r>
              <a:rPr lang="en-US" sz="800" b="0" i="1" kern="0" dirty="0" smtClean="0">
                <a:solidFill>
                  <a:srgbClr val="000000"/>
                </a:solidFill>
                <a:cs typeface="Arial" pitchFamily="34" charset="0"/>
              </a:rPr>
              <a:t>Source: EIA Form 861 </a:t>
            </a:r>
            <a:r>
              <a:rPr lang="en-US" sz="800" b="0" i="1" u="sng" kern="0" dirty="0" smtClean="0">
                <a:solidFill>
                  <a:srgbClr val="000000"/>
                </a:solidFill>
                <a:cs typeface="Arial" pitchFamily="34" charset="0"/>
              </a:rPr>
              <a:t>https://www.eia.gov/electricity/data/eia861/</a:t>
            </a:r>
            <a:r>
              <a:rPr lang="en-US" sz="800" b="0" i="1" kern="0" dirty="0" smtClean="0">
                <a:solidFill>
                  <a:srgbClr val="000000"/>
                </a:solidFill>
                <a:cs typeface="Arial" pitchFamily="34" charset="0"/>
              </a:rPr>
              <a:t>; Average rate in cents/kWh calculated by dividing total annual revenues in customer class by sales in kWh.   Commercial includes lighting and other.</a:t>
            </a:r>
            <a:endParaRPr lang="en-US" sz="800" b="0" i="1" kern="0" dirty="0" smtClean="0">
              <a:solidFill>
                <a:srgbClr val="000000"/>
              </a:solidFill>
            </a:endParaRPr>
          </a:p>
        </p:txBody>
      </p:sp>
      <p:sp>
        <p:nvSpPr>
          <p:cNvPr id="49" name="Text Placeholder 13"/>
          <p:cNvSpPr txBox="1">
            <a:spLocks/>
          </p:cNvSpPr>
          <p:nvPr/>
        </p:nvSpPr>
        <p:spPr>
          <a:xfrm>
            <a:off x="215900" y="1989138"/>
            <a:ext cx="1660525" cy="1535112"/>
          </a:xfrm>
          <a:prstGeom prst="rect">
            <a:avLst/>
          </a:prstGeom>
          <a:noFill/>
          <a:ln>
            <a:noFill/>
          </a:ln>
        </p:spPr>
        <p:txBody>
          <a:bodyPr lIns="18288" tIns="45720" rIns="45720" bIns="18288" numCol="1" anchor="t">
            <a:noAutofit/>
          </a:bodyPr>
          <a:lstStyle/>
          <a:p>
            <a:pPr marL="226986" indent="-226986" defTabSz="1018818">
              <a:lnSpc>
                <a:spcPct val="110000"/>
              </a:lnSpc>
              <a:spcBef>
                <a:spcPts val="1200"/>
              </a:spcBef>
              <a:buClr>
                <a:srgbClr val="275937"/>
              </a:buClr>
              <a:buSzPct val="95000"/>
              <a:buFont typeface="Wingdings" pitchFamily="2" charset="2"/>
              <a:buChar char="Ø"/>
              <a:defRPr/>
            </a:pPr>
            <a:r>
              <a:rPr lang="en-GB" sz="1100" b="0" kern="0" dirty="0" smtClean="0">
                <a:solidFill>
                  <a:srgbClr val="000000"/>
                </a:solidFill>
                <a:latin typeface="Arial" pitchFamily="34" charset="0"/>
                <a:cs typeface="Arial" pitchFamily="34" charset="0"/>
              </a:rPr>
              <a:t>Santee Cooper is committed to providing competitive rates</a:t>
            </a:r>
          </a:p>
          <a:p>
            <a:pPr marL="226986" indent="-226986" defTabSz="1018818">
              <a:lnSpc>
                <a:spcPct val="110000"/>
              </a:lnSpc>
              <a:spcBef>
                <a:spcPts val="1200"/>
              </a:spcBef>
              <a:buClr>
                <a:srgbClr val="275937"/>
              </a:buClr>
              <a:buSzPct val="95000"/>
              <a:buFont typeface="Wingdings" pitchFamily="2" charset="2"/>
              <a:buChar char="Ø"/>
              <a:defRPr/>
            </a:pPr>
            <a:r>
              <a:rPr lang="en-GB" sz="1100" b="0" kern="0" dirty="0" smtClean="0">
                <a:solidFill>
                  <a:srgbClr val="000000"/>
                </a:solidFill>
                <a:latin typeface="Arial" pitchFamily="34" charset="0"/>
                <a:cs typeface="Arial" pitchFamily="34" charset="0"/>
              </a:rPr>
              <a:t>In conjunction with the 2018 budget approval, Santee Cooper reduced revenues needed by $40 million annually (2018-2020 average)</a:t>
            </a:r>
          </a:p>
          <a:p>
            <a:pPr marL="226986" indent="-226986" defTabSz="1018818">
              <a:lnSpc>
                <a:spcPct val="110000"/>
              </a:lnSpc>
              <a:spcBef>
                <a:spcPts val="1200"/>
              </a:spcBef>
              <a:buClr>
                <a:srgbClr val="275937"/>
              </a:buClr>
              <a:buSzPct val="95000"/>
              <a:buFont typeface="Wingdings" pitchFamily="2" charset="2"/>
              <a:buChar char="Ø"/>
              <a:defRPr/>
            </a:pPr>
            <a:r>
              <a:rPr lang="en-GB" sz="1100" b="0" kern="0" dirty="0" smtClean="0">
                <a:solidFill>
                  <a:srgbClr val="000000"/>
                </a:solidFill>
                <a:latin typeface="Arial" pitchFamily="34" charset="0"/>
                <a:cs typeface="Arial" pitchFamily="34" charset="0"/>
              </a:rPr>
              <a:t>Santee Cooper’s projected rates are expected to remain competitive</a:t>
            </a:r>
          </a:p>
          <a:p>
            <a:pPr marL="228600" indent="-228600" algn="l" defTabSz="1018937">
              <a:lnSpc>
                <a:spcPct val="110000"/>
              </a:lnSpc>
              <a:spcBef>
                <a:spcPct val="60000"/>
              </a:spcBef>
              <a:buClr>
                <a:srgbClr val="275937"/>
              </a:buClr>
              <a:buSzPct val="95000"/>
              <a:buFont typeface="Wingdings" pitchFamily="2" charset="2"/>
              <a:buChar char="Ø"/>
              <a:defRPr/>
            </a:pPr>
            <a:endParaRPr lang="en-GB" sz="1100" b="0" kern="0" dirty="0" smtClean="0">
              <a:solidFill>
                <a:srgbClr val="000000"/>
              </a:solidFill>
            </a:endParaRPr>
          </a:p>
          <a:p>
            <a:pPr marL="228600" indent="-160338" algn="l" defTabSz="1018937">
              <a:lnSpc>
                <a:spcPct val="110000"/>
              </a:lnSpc>
              <a:spcBef>
                <a:spcPct val="60000"/>
              </a:spcBef>
              <a:buClr>
                <a:srgbClr val="275937"/>
              </a:buClr>
              <a:buSzPct val="95000"/>
              <a:buFont typeface="Wingdings" pitchFamily="2" charset="2"/>
              <a:buChar char="Ø"/>
              <a:defRPr/>
            </a:pPr>
            <a:endParaRPr lang="en-GB" sz="1100" b="0" kern="0" dirty="0" smtClean="0">
              <a:solidFill>
                <a:srgbClr val="000000"/>
              </a:solidFill>
            </a:endParaRPr>
          </a:p>
          <a:p>
            <a:pPr marL="228600" indent="-160338" algn="l" defTabSz="1018937">
              <a:lnSpc>
                <a:spcPct val="110000"/>
              </a:lnSpc>
              <a:spcBef>
                <a:spcPct val="60000"/>
              </a:spcBef>
              <a:buClr>
                <a:srgbClr val="275937"/>
              </a:buClr>
              <a:buSzPct val="95000"/>
              <a:buFont typeface="Wingdings" pitchFamily="2" charset="2"/>
              <a:buChar char="Ø"/>
              <a:defRPr/>
            </a:pPr>
            <a:endParaRPr lang="en-GB" sz="1100" b="0" kern="0" dirty="0" smtClean="0">
              <a:solidFill>
                <a:srgbClr val="000000"/>
              </a:solidFill>
            </a:endParaRPr>
          </a:p>
          <a:p>
            <a:pPr marL="68262" algn="l" defTabSz="1018937">
              <a:lnSpc>
                <a:spcPct val="110000"/>
              </a:lnSpc>
              <a:spcBef>
                <a:spcPct val="60000"/>
              </a:spcBef>
              <a:buClr>
                <a:srgbClr val="275937"/>
              </a:buClr>
              <a:buSzPct val="95000"/>
              <a:defRPr/>
            </a:pPr>
            <a:endParaRPr lang="en-GB" sz="1100" b="0" kern="0" dirty="0" smtClean="0">
              <a:solidFill>
                <a:srgbClr val="000000"/>
              </a:solidFill>
            </a:endParaRPr>
          </a:p>
        </p:txBody>
      </p:sp>
      <p:cxnSp>
        <p:nvCxnSpPr>
          <p:cNvPr id="50" name="Straight Connector 49"/>
          <p:cNvCxnSpPr/>
          <p:nvPr/>
        </p:nvCxnSpPr>
        <p:spPr>
          <a:xfrm>
            <a:off x="1993994" y="1352071"/>
            <a:ext cx="0" cy="4456247"/>
          </a:xfrm>
          <a:prstGeom prst="line">
            <a:avLst/>
          </a:prstGeom>
          <a:ln w="15875">
            <a:solidFill>
              <a:srgbClr val="D3CEC4"/>
            </a:solidFill>
          </a:ln>
        </p:spPr>
        <p:style>
          <a:lnRef idx="1">
            <a:schemeClr val="dk1"/>
          </a:lnRef>
          <a:fillRef idx="0">
            <a:schemeClr val="dk1"/>
          </a:fillRef>
          <a:effectRef idx="0">
            <a:schemeClr val="dk1"/>
          </a:effectRef>
          <a:fontRef idx="minor">
            <a:schemeClr val="tx1"/>
          </a:fontRef>
        </p:style>
      </p:cxnSp>
      <p:graphicFrame>
        <p:nvGraphicFramePr>
          <p:cNvPr id="40" name="Object 6"/>
          <p:cNvGraphicFramePr>
            <a:graphicFrameLocks/>
          </p:cNvGraphicFramePr>
          <p:nvPr>
            <p:custDataLst>
              <p:tags r:id="rId5"/>
            </p:custDataLst>
            <p:extLst>
              <p:ext uri="{D42A27DB-BD31-4B8C-83A1-F6EECF244321}">
                <p14:modId xmlns:p14="http://schemas.microsoft.com/office/powerpoint/2010/main" val="1929531817"/>
              </p:ext>
            </p:extLst>
          </p:nvPr>
        </p:nvGraphicFramePr>
        <p:xfrm>
          <a:off x="2102713" y="1945876"/>
          <a:ext cx="2103120" cy="914400"/>
        </p:xfrm>
        <a:graphic>
          <a:graphicData uri="http://schemas.openxmlformats.org/drawingml/2006/chart">
            <c:chart xmlns:c="http://schemas.openxmlformats.org/drawingml/2006/chart" xmlns:r="http://schemas.openxmlformats.org/officeDocument/2006/relationships" r:id="rId31"/>
          </a:graphicData>
        </a:graphic>
      </p:graphicFrame>
      <p:graphicFrame>
        <p:nvGraphicFramePr>
          <p:cNvPr id="45" name="Object 6"/>
          <p:cNvGraphicFramePr>
            <a:graphicFrameLocks/>
          </p:cNvGraphicFramePr>
          <p:nvPr>
            <p:custDataLst>
              <p:tags r:id="rId6"/>
            </p:custDataLst>
            <p:extLst>
              <p:ext uri="{D42A27DB-BD31-4B8C-83A1-F6EECF244321}">
                <p14:modId xmlns:p14="http://schemas.microsoft.com/office/powerpoint/2010/main" val="1345748229"/>
              </p:ext>
            </p:extLst>
          </p:nvPr>
        </p:nvGraphicFramePr>
        <p:xfrm>
          <a:off x="4418241" y="1945876"/>
          <a:ext cx="2103120" cy="914400"/>
        </p:xfrm>
        <a:graphic>
          <a:graphicData uri="http://schemas.openxmlformats.org/drawingml/2006/chart">
            <c:chart xmlns:c="http://schemas.openxmlformats.org/drawingml/2006/chart" xmlns:r="http://schemas.openxmlformats.org/officeDocument/2006/relationships" r:id="rId32"/>
          </a:graphicData>
        </a:graphic>
      </p:graphicFrame>
      <p:graphicFrame>
        <p:nvGraphicFramePr>
          <p:cNvPr id="46" name="Object 6"/>
          <p:cNvGraphicFramePr>
            <a:graphicFrameLocks/>
          </p:cNvGraphicFramePr>
          <p:nvPr>
            <p:custDataLst>
              <p:tags r:id="rId7"/>
            </p:custDataLst>
            <p:extLst>
              <p:ext uri="{D42A27DB-BD31-4B8C-83A1-F6EECF244321}">
                <p14:modId xmlns:p14="http://schemas.microsoft.com/office/powerpoint/2010/main" val="1503954325"/>
              </p:ext>
            </p:extLst>
          </p:nvPr>
        </p:nvGraphicFramePr>
        <p:xfrm>
          <a:off x="6733768" y="1945876"/>
          <a:ext cx="2103120" cy="914400"/>
        </p:xfrm>
        <a:graphic>
          <a:graphicData uri="http://schemas.openxmlformats.org/drawingml/2006/chart">
            <c:chart xmlns:c="http://schemas.openxmlformats.org/drawingml/2006/chart" xmlns:r="http://schemas.openxmlformats.org/officeDocument/2006/relationships" r:id="rId33"/>
          </a:graphicData>
        </a:graphic>
      </p:graphicFrame>
      <p:sp>
        <p:nvSpPr>
          <p:cNvPr id="51" name="Rectangle 50"/>
          <p:cNvSpPr>
            <a:spLocks noChangeArrowheads="1"/>
          </p:cNvSpPr>
          <p:nvPr>
            <p:custDataLst>
              <p:tags r:id="rId8"/>
            </p:custDataLst>
          </p:nvPr>
        </p:nvSpPr>
        <p:spPr bwMode="gray">
          <a:xfrm>
            <a:off x="2102713" y="1844883"/>
            <a:ext cx="2103120" cy="2286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US" b="1" dirty="0" smtClean="0">
                <a:solidFill>
                  <a:schemeClr val="accent4">
                    <a:lumMod val="10000"/>
                  </a:schemeClr>
                </a:solidFill>
                <a:latin typeface="+mj-lt"/>
              </a:rPr>
              <a:t>January 2008</a:t>
            </a:r>
            <a:r>
              <a:rPr lang="en-US" b="1" baseline="30000" dirty="0" smtClean="0">
                <a:solidFill>
                  <a:schemeClr val="accent4">
                    <a:lumMod val="10000"/>
                  </a:schemeClr>
                </a:solidFill>
                <a:latin typeface="+mj-lt"/>
              </a:rPr>
              <a:t>1</a:t>
            </a:r>
            <a:endParaRPr lang="en-US" b="1" baseline="30000" dirty="0">
              <a:solidFill>
                <a:schemeClr val="accent4">
                  <a:lumMod val="10000"/>
                </a:schemeClr>
              </a:solidFill>
              <a:latin typeface="+mj-lt"/>
            </a:endParaRPr>
          </a:p>
        </p:txBody>
      </p:sp>
      <p:sp>
        <p:nvSpPr>
          <p:cNvPr id="52" name="Rectangle 51"/>
          <p:cNvSpPr>
            <a:spLocks noChangeArrowheads="1"/>
          </p:cNvSpPr>
          <p:nvPr>
            <p:custDataLst>
              <p:tags r:id="rId9"/>
            </p:custDataLst>
          </p:nvPr>
        </p:nvSpPr>
        <p:spPr bwMode="gray">
          <a:xfrm>
            <a:off x="4418241" y="1844883"/>
            <a:ext cx="2103120" cy="2286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US" b="1" dirty="0" smtClean="0">
                <a:solidFill>
                  <a:schemeClr val="accent4">
                    <a:lumMod val="10000"/>
                  </a:schemeClr>
                </a:solidFill>
                <a:latin typeface="+mj-lt"/>
              </a:rPr>
              <a:t>January 2018</a:t>
            </a:r>
            <a:r>
              <a:rPr lang="en-US" b="1" baseline="30000" dirty="0" smtClean="0">
                <a:solidFill>
                  <a:schemeClr val="accent4">
                    <a:lumMod val="10000"/>
                  </a:schemeClr>
                </a:solidFill>
                <a:latin typeface="+mj-lt"/>
              </a:rPr>
              <a:t>1</a:t>
            </a:r>
            <a:endParaRPr lang="en-US" b="1" baseline="30000" dirty="0">
              <a:solidFill>
                <a:schemeClr val="accent4">
                  <a:lumMod val="10000"/>
                </a:schemeClr>
              </a:solidFill>
              <a:latin typeface="+mj-lt"/>
            </a:endParaRPr>
          </a:p>
        </p:txBody>
      </p:sp>
      <p:sp>
        <p:nvSpPr>
          <p:cNvPr id="53" name="Rectangle 52"/>
          <p:cNvSpPr>
            <a:spLocks noChangeArrowheads="1"/>
          </p:cNvSpPr>
          <p:nvPr>
            <p:custDataLst>
              <p:tags r:id="rId10"/>
            </p:custDataLst>
          </p:nvPr>
        </p:nvSpPr>
        <p:spPr bwMode="gray">
          <a:xfrm>
            <a:off x="6733768" y="1844883"/>
            <a:ext cx="2103120" cy="2286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US" dirty="0" smtClean="0">
                <a:solidFill>
                  <a:schemeClr val="accent4">
                    <a:lumMod val="10000"/>
                  </a:schemeClr>
                </a:solidFill>
                <a:latin typeface="+mj-lt"/>
              </a:rPr>
              <a:t>2017 Annual Average</a:t>
            </a:r>
            <a:r>
              <a:rPr lang="en-US" b="1" baseline="30000" dirty="0" smtClean="0">
                <a:solidFill>
                  <a:schemeClr val="accent4">
                    <a:lumMod val="10000"/>
                  </a:schemeClr>
                </a:solidFill>
                <a:latin typeface="+mj-lt"/>
              </a:rPr>
              <a:t>2</a:t>
            </a:r>
            <a:endParaRPr lang="en-US" b="1" baseline="30000" dirty="0">
              <a:solidFill>
                <a:schemeClr val="accent4">
                  <a:lumMod val="10000"/>
                </a:schemeClr>
              </a:solidFill>
              <a:latin typeface="+mj-lt"/>
            </a:endParaRPr>
          </a:p>
        </p:txBody>
      </p:sp>
      <p:graphicFrame>
        <p:nvGraphicFramePr>
          <p:cNvPr id="55" name="Object 6"/>
          <p:cNvGraphicFramePr>
            <a:graphicFrameLocks/>
          </p:cNvGraphicFramePr>
          <p:nvPr>
            <p:custDataLst>
              <p:tags r:id="rId11"/>
            </p:custDataLst>
            <p:extLst>
              <p:ext uri="{D42A27DB-BD31-4B8C-83A1-F6EECF244321}">
                <p14:modId xmlns:p14="http://schemas.microsoft.com/office/powerpoint/2010/main" val="707932921"/>
              </p:ext>
            </p:extLst>
          </p:nvPr>
        </p:nvGraphicFramePr>
        <p:xfrm>
          <a:off x="2081657" y="3262660"/>
          <a:ext cx="2103120" cy="914400"/>
        </p:xfrm>
        <a:graphic>
          <a:graphicData uri="http://schemas.openxmlformats.org/drawingml/2006/chart">
            <c:chart xmlns:c="http://schemas.openxmlformats.org/drawingml/2006/chart" xmlns:r="http://schemas.openxmlformats.org/officeDocument/2006/relationships" r:id="rId34"/>
          </a:graphicData>
        </a:graphic>
      </p:graphicFrame>
      <p:graphicFrame>
        <p:nvGraphicFramePr>
          <p:cNvPr id="56" name="Object 6"/>
          <p:cNvGraphicFramePr>
            <a:graphicFrameLocks/>
          </p:cNvGraphicFramePr>
          <p:nvPr>
            <p:custDataLst>
              <p:tags r:id="rId12"/>
            </p:custDataLst>
            <p:extLst>
              <p:ext uri="{D42A27DB-BD31-4B8C-83A1-F6EECF244321}">
                <p14:modId xmlns:p14="http://schemas.microsoft.com/office/powerpoint/2010/main" val="188264931"/>
              </p:ext>
            </p:extLst>
          </p:nvPr>
        </p:nvGraphicFramePr>
        <p:xfrm>
          <a:off x="4397185" y="3262660"/>
          <a:ext cx="2103120" cy="914400"/>
        </p:xfrm>
        <a:graphic>
          <a:graphicData uri="http://schemas.openxmlformats.org/drawingml/2006/chart">
            <c:chart xmlns:c="http://schemas.openxmlformats.org/drawingml/2006/chart" xmlns:r="http://schemas.openxmlformats.org/officeDocument/2006/relationships" r:id="rId35"/>
          </a:graphicData>
        </a:graphic>
      </p:graphicFrame>
      <p:graphicFrame>
        <p:nvGraphicFramePr>
          <p:cNvPr id="57" name="Object 6"/>
          <p:cNvGraphicFramePr>
            <a:graphicFrameLocks/>
          </p:cNvGraphicFramePr>
          <p:nvPr>
            <p:custDataLst>
              <p:tags r:id="rId13"/>
            </p:custDataLst>
            <p:extLst>
              <p:ext uri="{D42A27DB-BD31-4B8C-83A1-F6EECF244321}">
                <p14:modId xmlns:p14="http://schemas.microsoft.com/office/powerpoint/2010/main" val="2501601507"/>
              </p:ext>
            </p:extLst>
          </p:nvPr>
        </p:nvGraphicFramePr>
        <p:xfrm>
          <a:off x="6712712" y="3262660"/>
          <a:ext cx="2103120" cy="914400"/>
        </p:xfrm>
        <a:graphic>
          <a:graphicData uri="http://schemas.openxmlformats.org/drawingml/2006/chart">
            <c:chart xmlns:c="http://schemas.openxmlformats.org/drawingml/2006/chart" xmlns:r="http://schemas.openxmlformats.org/officeDocument/2006/relationships" r:id="rId36"/>
          </a:graphicData>
        </a:graphic>
      </p:graphicFrame>
      <p:sp>
        <p:nvSpPr>
          <p:cNvPr id="58" name="Rectangle 57"/>
          <p:cNvSpPr>
            <a:spLocks noChangeArrowheads="1"/>
          </p:cNvSpPr>
          <p:nvPr>
            <p:custDataLst>
              <p:tags r:id="rId14"/>
            </p:custDataLst>
          </p:nvPr>
        </p:nvSpPr>
        <p:spPr bwMode="gray">
          <a:xfrm>
            <a:off x="2081657" y="3161666"/>
            <a:ext cx="2103120" cy="2286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US" b="1" dirty="0" smtClean="0">
                <a:solidFill>
                  <a:schemeClr val="accent4">
                    <a:lumMod val="10000"/>
                  </a:schemeClr>
                </a:solidFill>
                <a:latin typeface="+mj-lt"/>
              </a:rPr>
              <a:t>January 2008</a:t>
            </a:r>
            <a:r>
              <a:rPr lang="en-US" b="1" baseline="30000" dirty="0" smtClean="0">
                <a:solidFill>
                  <a:schemeClr val="accent4">
                    <a:lumMod val="10000"/>
                  </a:schemeClr>
                </a:solidFill>
                <a:latin typeface="+mj-lt"/>
              </a:rPr>
              <a:t>1</a:t>
            </a:r>
            <a:endParaRPr lang="en-US" b="1" baseline="30000" dirty="0">
              <a:solidFill>
                <a:schemeClr val="accent4">
                  <a:lumMod val="10000"/>
                </a:schemeClr>
              </a:solidFill>
              <a:latin typeface="+mj-lt"/>
            </a:endParaRPr>
          </a:p>
        </p:txBody>
      </p:sp>
      <p:sp>
        <p:nvSpPr>
          <p:cNvPr id="59" name="Rectangle 58"/>
          <p:cNvSpPr>
            <a:spLocks noChangeArrowheads="1"/>
          </p:cNvSpPr>
          <p:nvPr>
            <p:custDataLst>
              <p:tags r:id="rId15"/>
            </p:custDataLst>
          </p:nvPr>
        </p:nvSpPr>
        <p:spPr bwMode="gray">
          <a:xfrm>
            <a:off x="4397185" y="3161666"/>
            <a:ext cx="2103120" cy="2286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US" b="1" dirty="0" smtClean="0">
                <a:solidFill>
                  <a:schemeClr val="accent4">
                    <a:lumMod val="10000"/>
                  </a:schemeClr>
                </a:solidFill>
                <a:latin typeface="+mj-lt"/>
              </a:rPr>
              <a:t>January 2018</a:t>
            </a:r>
            <a:r>
              <a:rPr lang="en-US" b="1" baseline="30000" dirty="0" smtClean="0">
                <a:solidFill>
                  <a:schemeClr val="accent4">
                    <a:lumMod val="10000"/>
                  </a:schemeClr>
                </a:solidFill>
                <a:latin typeface="+mj-lt"/>
              </a:rPr>
              <a:t>1</a:t>
            </a:r>
            <a:endParaRPr lang="en-US" b="1" baseline="30000" dirty="0">
              <a:solidFill>
                <a:schemeClr val="accent4">
                  <a:lumMod val="10000"/>
                </a:schemeClr>
              </a:solidFill>
              <a:latin typeface="+mj-lt"/>
            </a:endParaRPr>
          </a:p>
        </p:txBody>
      </p:sp>
      <p:sp>
        <p:nvSpPr>
          <p:cNvPr id="60" name="Rectangle 59"/>
          <p:cNvSpPr>
            <a:spLocks noChangeArrowheads="1"/>
          </p:cNvSpPr>
          <p:nvPr>
            <p:custDataLst>
              <p:tags r:id="rId16"/>
            </p:custDataLst>
          </p:nvPr>
        </p:nvSpPr>
        <p:spPr bwMode="gray">
          <a:xfrm>
            <a:off x="6712712" y="3161666"/>
            <a:ext cx="2103120" cy="2286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US" dirty="0" smtClean="0">
                <a:solidFill>
                  <a:schemeClr val="accent4">
                    <a:lumMod val="10000"/>
                  </a:schemeClr>
                </a:solidFill>
              </a:rPr>
              <a:t>2017 Annual Average</a:t>
            </a:r>
            <a:r>
              <a:rPr lang="en-US" baseline="30000" dirty="0" smtClean="0">
                <a:solidFill>
                  <a:schemeClr val="accent4">
                    <a:lumMod val="10000"/>
                  </a:schemeClr>
                </a:solidFill>
              </a:rPr>
              <a:t>2</a:t>
            </a:r>
            <a:endParaRPr lang="en-US" baseline="30000" dirty="0">
              <a:solidFill>
                <a:schemeClr val="accent4">
                  <a:lumMod val="10000"/>
                </a:schemeClr>
              </a:solidFill>
            </a:endParaRPr>
          </a:p>
        </p:txBody>
      </p:sp>
      <p:graphicFrame>
        <p:nvGraphicFramePr>
          <p:cNvPr id="61" name="Object 6"/>
          <p:cNvGraphicFramePr>
            <a:graphicFrameLocks/>
          </p:cNvGraphicFramePr>
          <p:nvPr>
            <p:custDataLst>
              <p:tags r:id="rId17"/>
            </p:custDataLst>
            <p:extLst>
              <p:ext uri="{D42A27DB-BD31-4B8C-83A1-F6EECF244321}">
                <p14:modId xmlns:p14="http://schemas.microsoft.com/office/powerpoint/2010/main" val="2877814024"/>
              </p:ext>
            </p:extLst>
          </p:nvPr>
        </p:nvGraphicFramePr>
        <p:xfrm>
          <a:off x="2109138" y="4655537"/>
          <a:ext cx="2103120" cy="914400"/>
        </p:xfrm>
        <a:graphic>
          <a:graphicData uri="http://schemas.openxmlformats.org/drawingml/2006/chart">
            <c:chart xmlns:c="http://schemas.openxmlformats.org/drawingml/2006/chart" xmlns:r="http://schemas.openxmlformats.org/officeDocument/2006/relationships" r:id="rId37"/>
          </a:graphicData>
        </a:graphic>
      </p:graphicFrame>
      <p:graphicFrame>
        <p:nvGraphicFramePr>
          <p:cNvPr id="62" name="Object 6"/>
          <p:cNvGraphicFramePr>
            <a:graphicFrameLocks/>
          </p:cNvGraphicFramePr>
          <p:nvPr>
            <p:custDataLst>
              <p:tags r:id="rId18"/>
            </p:custDataLst>
            <p:extLst>
              <p:ext uri="{D42A27DB-BD31-4B8C-83A1-F6EECF244321}">
                <p14:modId xmlns:p14="http://schemas.microsoft.com/office/powerpoint/2010/main" val="3717077075"/>
              </p:ext>
            </p:extLst>
          </p:nvPr>
        </p:nvGraphicFramePr>
        <p:xfrm>
          <a:off x="4424666" y="4655537"/>
          <a:ext cx="2103120" cy="914400"/>
        </p:xfrm>
        <a:graphic>
          <a:graphicData uri="http://schemas.openxmlformats.org/drawingml/2006/chart">
            <c:chart xmlns:c="http://schemas.openxmlformats.org/drawingml/2006/chart" xmlns:r="http://schemas.openxmlformats.org/officeDocument/2006/relationships" r:id="rId38"/>
          </a:graphicData>
        </a:graphic>
      </p:graphicFrame>
      <p:graphicFrame>
        <p:nvGraphicFramePr>
          <p:cNvPr id="63" name="Object 6"/>
          <p:cNvGraphicFramePr>
            <a:graphicFrameLocks/>
          </p:cNvGraphicFramePr>
          <p:nvPr>
            <p:custDataLst>
              <p:tags r:id="rId19"/>
            </p:custDataLst>
            <p:extLst>
              <p:ext uri="{D42A27DB-BD31-4B8C-83A1-F6EECF244321}">
                <p14:modId xmlns:p14="http://schemas.microsoft.com/office/powerpoint/2010/main" val="1367932897"/>
              </p:ext>
            </p:extLst>
          </p:nvPr>
        </p:nvGraphicFramePr>
        <p:xfrm>
          <a:off x="6740193" y="4655537"/>
          <a:ext cx="2103120" cy="914400"/>
        </p:xfrm>
        <a:graphic>
          <a:graphicData uri="http://schemas.openxmlformats.org/drawingml/2006/chart">
            <c:chart xmlns:c="http://schemas.openxmlformats.org/drawingml/2006/chart" xmlns:r="http://schemas.openxmlformats.org/officeDocument/2006/relationships" r:id="rId39"/>
          </a:graphicData>
        </a:graphic>
      </p:graphicFrame>
      <p:sp>
        <p:nvSpPr>
          <p:cNvPr id="64" name="Rectangle 63"/>
          <p:cNvSpPr>
            <a:spLocks noChangeArrowheads="1"/>
          </p:cNvSpPr>
          <p:nvPr>
            <p:custDataLst>
              <p:tags r:id="rId20"/>
            </p:custDataLst>
          </p:nvPr>
        </p:nvSpPr>
        <p:spPr bwMode="gray">
          <a:xfrm>
            <a:off x="2109138" y="4554543"/>
            <a:ext cx="2103120" cy="2286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US" b="1" dirty="0" smtClean="0">
                <a:solidFill>
                  <a:schemeClr val="accent4">
                    <a:lumMod val="10000"/>
                  </a:schemeClr>
                </a:solidFill>
                <a:latin typeface="+mj-lt"/>
              </a:rPr>
              <a:t>January 2008</a:t>
            </a:r>
            <a:r>
              <a:rPr lang="en-US" b="1" baseline="30000" dirty="0" smtClean="0">
                <a:solidFill>
                  <a:schemeClr val="accent4">
                    <a:lumMod val="10000"/>
                  </a:schemeClr>
                </a:solidFill>
                <a:latin typeface="+mj-lt"/>
              </a:rPr>
              <a:t>1</a:t>
            </a:r>
            <a:endParaRPr lang="en-US" b="1" baseline="30000" dirty="0">
              <a:solidFill>
                <a:schemeClr val="accent4">
                  <a:lumMod val="10000"/>
                </a:schemeClr>
              </a:solidFill>
              <a:latin typeface="+mj-lt"/>
            </a:endParaRPr>
          </a:p>
        </p:txBody>
      </p:sp>
      <p:sp>
        <p:nvSpPr>
          <p:cNvPr id="65" name="Rectangle 64"/>
          <p:cNvSpPr>
            <a:spLocks noChangeArrowheads="1"/>
          </p:cNvSpPr>
          <p:nvPr>
            <p:custDataLst>
              <p:tags r:id="rId21"/>
            </p:custDataLst>
          </p:nvPr>
        </p:nvSpPr>
        <p:spPr bwMode="gray">
          <a:xfrm>
            <a:off x="4424666" y="4554543"/>
            <a:ext cx="2103120" cy="2286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US" b="1" dirty="0" smtClean="0">
                <a:solidFill>
                  <a:schemeClr val="accent4">
                    <a:lumMod val="10000"/>
                  </a:schemeClr>
                </a:solidFill>
                <a:latin typeface="+mj-lt"/>
              </a:rPr>
              <a:t>January 2018</a:t>
            </a:r>
            <a:r>
              <a:rPr lang="en-US" b="1" baseline="30000" dirty="0" smtClean="0">
                <a:solidFill>
                  <a:schemeClr val="accent4">
                    <a:lumMod val="10000"/>
                  </a:schemeClr>
                </a:solidFill>
                <a:latin typeface="+mj-lt"/>
              </a:rPr>
              <a:t>1</a:t>
            </a:r>
            <a:endParaRPr lang="en-US" b="1" baseline="30000" dirty="0">
              <a:solidFill>
                <a:schemeClr val="accent4">
                  <a:lumMod val="10000"/>
                </a:schemeClr>
              </a:solidFill>
              <a:latin typeface="+mj-lt"/>
            </a:endParaRPr>
          </a:p>
        </p:txBody>
      </p:sp>
      <p:sp>
        <p:nvSpPr>
          <p:cNvPr id="66" name="Rectangle 65"/>
          <p:cNvSpPr>
            <a:spLocks noChangeArrowheads="1"/>
          </p:cNvSpPr>
          <p:nvPr>
            <p:custDataLst>
              <p:tags r:id="rId22"/>
            </p:custDataLst>
          </p:nvPr>
        </p:nvSpPr>
        <p:spPr bwMode="gray">
          <a:xfrm>
            <a:off x="6740193" y="4554543"/>
            <a:ext cx="2103120" cy="2286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US" dirty="0" smtClean="0">
                <a:solidFill>
                  <a:schemeClr val="accent4">
                    <a:lumMod val="10000"/>
                  </a:schemeClr>
                </a:solidFill>
              </a:rPr>
              <a:t>2017 Annual Average</a:t>
            </a:r>
            <a:r>
              <a:rPr lang="en-US" baseline="30000" dirty="0" smtClean="0">
                <a:solidFill>
                  <a:schemeClr val="accent4">
                    <a:lumMod val="10000"/>
                  </a:schemeClr>
                </a:solidFill>
              </a:rPr>
              <a:t>2</a:t>
            </a:r>
            <a:endParaRPr lang="en-US" baseline="30000" dirty="0">
              <a:solidFill>
                <a:schemeClr val="accent4">
                  <a:lumMod val="10000"/>
                </a:schemeClr>
              </a:solidFill>
            </a:endParaRPr>
          </a:p>
        </p:txBody>
      </p:sp>
      <p:sp>
        <p:nvSpPr>
          <p:cNvPr id="47" name="Rectangle 14"/>
          <p:cNvSpPr>
            <a:spLocks noChangeArrowheads="1"/>
          </p:cNvSpPr>
          <p:nvPr>
            <p:custDataLst>
              <p:tags r:id="rId23"/>
            </p:custDataLst>
          </p:nvPr>
        </p:nvSpPr>
        <p:spPr bwMode="gray">
          <a:xfrm>
            <a:off x="6668363" y="1625120"/>
            <a:ext cx="2168525" cy="228600"/>
          </a:xfrm>
          <a:prstGeom prst="rect">
            <a:avLst/>
          </a:prstGeom>
          <a:solidFill>
            <a:srgbClr val="A1BEAB"/>
          </a:solidFill>
          <a:ln w="6350" algn="ctr">
            <a:noFill/>
            <a:miter lim="800000"/>
            <a:headEnd/>
            <a:tailEnd/>
          </a:ln>
        </p:spPr>
        <p:txBody>
          <a:bodyPr lIns="0" tIns="16404" rIns="0" bIns="16404" anchor="ctr"/>
          <a:lstStyle/>
          <a:p>
            <a:pPr algn="ctr" defTabSz="683739" eaLnBrk="0" fontAlgn="base" hangingPunct="0">
              <a:spcBef>
                <a:spcPct val="50000"/>
              </a:spcBef>
              <a:spcAft>
                <a:spcPct val="0"/>
              </a:spcAft>
              <a:defRPr/>
            </a:pPr>
            <a:r>
              <a:rPr lang="en-US" sz="1050" b="1" dirty="0" smtClean="0">
                <a:solidFill>
                  <a:schemeClr val="accent4">
                    <a:lumMod val="10000"/>
                  </a:schemeClr>
                </a:solidFill>
                <a:latin typeface="Arial" charset="0"/>
                <a:ea typeface="ＭＳ Ｐゴシック" pitchFamily="34" charset="-128"/>
              </a:rPr>
              <a:t>Residential Rate</a:t>
            </a:r>
            <a:endParaRPr lang="en-US" sz="1050" b="1" baseline="30000" dirty="0">
              <a:solidFill>
                <a:schemeClr val="accent4">
                  <a:lumMod val="10000"/>
                </a:schemeClr>
              </a:solidFill>
              <a:latin typeface="Arial" charset="0"/>
              <a:ea typeface="ＭＳ Ｐゴシック" pitchFamily="34" charset="-128"/>
            </a:endParaRPr>
          </a:p>
        </p:txBody>
      </p:sp>
      <p:sp>
        <p:nvSpPr>
          <p:cNvPr id="48" name="Rectangle 14"/>
          <p:cNvSpPr>
            <a:spLocks noChangeArrowheads="1"/>
          </p:cNvSpPr>
          <p:nvPr>
            <p:custDataLst>
              <p:tags r:id="rId24"/>
            </p:custDataLst>
          </p:nvPr>
        </p:nvSpPr>
        <p:spPr bwMode="gray">
          <a:xfrm>
            <a:off x="6668363" y="2939193"/>
            <a:ext cx="2168525" cy="228600"/>
          </a:xfrm>
          <a:prstGeom prst="rect">
            <a:avLst/>
          </a:prstGeom>
          <a:solidFill>
            <a:srgbClr val="A1BEAB"/>
          </a:solidFill>
          <a:ln w="6350" algn="ctr">
            <a:noFill/>
            <a:miter lim="800000"/>
            <a:headEnd/>
            <a:tailEnd/>
          </a:ln>
        </p:spPr>
        <p:txBody>
          <a:bodyPr lIns="0" tIns="16404" rIns="0" bIns="16404" anchor="ctr"/>
          <a:lstStyle/>
          <a:p>
            <a:pPr algn="ctr" defTabSz="683739" eaLnBrk="0" fontAlgn="base" hangingPunct="0">
              <a:spcBef>
                <a:spcPct val="50000"/>
              </a:spcBef>
              <a:spcAft>
                <a:spcPct val="0"/>
              </a:spcAft>
              <a:defRPr/>
            </a:pPr>
            <a:r>
              <a:rPr lang="en-US" sz="1050" b="1" dirty="0" smtClean="0">
                <a:solidFill>
                  <a:schemeClr val="accent4">
                    <a:lumMod val="10000"/>
                  </a:schemeClr>
                </a:solidFill>
                <a:latin typeface="Arial" charset="0"/>
                <a:ea typeface="ＭＳ Ｐゴシック" pitchFamily="34" charset="-128"/>
              </a:rPr>
              <a:t>Commercial Rate</a:t>
            </a:r>
            <a:endParaRPr lang="en-US" sz="1050" b="1" baseline="30000" dirty="0">
              <a:solidFill>
                <a:schemeClr val="accent4">
                  <a:lumMod val="10000"/>
                </a:schemeClr>
              </a:solidFill>
              <a:latin typeface="Arial" charset="0"/>
              <a:ea typeface="ＭＳ Ｐゴシック" pitchFamily="34" charset="-128"/>
            </a:endParaRPr>
          </a:p>
        </p:txBody>
      </p:sp>
      <p:sp>
        <p:nvSpPr>
          <p:cNvPr id="67" name="Rectangle 14"/>
          <p:cNvSpPr>
            <a:spLocks noChangeArrowheads="1"/>
          </p:cNvSpPr>
          <p:nvPr>
            <p:custDataLst>
              <p:tags r:id="rId25"/>
            </p:custDataLst>
          </p:nvPr>
        </p:nvSpPr>
        <p:spPr bwMode="gray">
          <a:xfrm>
            <a:off x="6668363" y="4331249"/>
            <a:ext cx="2168525" cy="228600"/>
          </a:xfrm>
          <a:prstGeom prst="rect">
            <a:avLst/>
          </a:prstGeom>
          <a:solidFill>
            <a:srgbClr val="A1BEAB"/>
          </a:solidFill>
          <a:ln w="6350" algn="ctr">
            <a:noFill/>
            <a:miter lim="800000"/>
            <a:headEnd/>
            <a:tailEnd/>
          </a:ln>
        </p:spPr>
        <p:txBody>
          <a:bodyPr lIns="0" tIns="16404" rIns="0" bIns="16404" anchor="ctr"/>
          <a:lstStyle/>
          <a:p>
            <a:pPr algn="ctr" defTabSz="683739" eaLnBrk="0" fontAlgn="base" hangingPunct="0">
              <a:spcBef>
                <a:spcPct val="50000"/>
              </a:spcBef>
              <a:spcAft>
                <a:spcPct val="0"/>
              </a:spcAft>
              <a:defRPr/>
            </a:pPr>
            <a:r>
              <a:rPr lang="en-US" sz="1050" b="1" dirty="0" smtClean="0">
                <a:solidFill>
                  <a:schemeClr val="accent4">
                    <a:lumMod val="10000"/>
                  </a:schemeClr>
                </a:solidFill>
                <a:latin typeface="Arial" charset="0"/>
                <a:ea typeface="ＭＳ Ｐゴシック" pitchFamily="34" charset="-128"/>
              </a:rPr>
              <a:t>Industrial Rate</a:t>
            </a:r>
            <a:endParaRPr lang="en-US" sz="1050" b="1" baseline="30000" dirty="0">
              <a:solidFill>
                <a:schemeClr val="accent4">
                  <a:lumMod val="10000"/>
                </a:schemeClr>
              </a:solidFill>
              <a:latin typeface="Arial" charset="0"/>
              <a:ea typeface="ＭＳ Ｐゴシック" pitchFamily="34" charset="-128"/>
            </a:endParaRPr>
          </a:p>
        </p:txBody>
      </p:sp>
      <p:sp>
        <p:nvSpPr>
          <p:cNvPr id="68" name="Rectangle 67"/>
          <p:cNvSpPr>
            <a:spLocks noChangeArrowheads="1"/>
          </p:cNvSpPr>
          <p:nvPr>
            <p:custDataLst>
              <p:tags r:id="rId26"/>
            </p:custDataLst>
          </p:nvPr>
        </p:nvSpPr>
        <p:spPr bwMode="gray">
          <a:xfrm>
            <a:off x="2102713" y="1356820"/>
            <a:ext cx="4425696" cy="228600"/>
          </a:xfrm>
          <a:prstGeom prst="rect">
            <a:avLst/>
          </a:prstGeom>
          <a:solidFill>
            <a:srgbClr val="2759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200" dirty="0" smtClean="0">
                <a:solidFill>
                  <a:srgbClr val="FFFFFF"/>
                </a:solidFill>
                <a:latin typeface="+mj-lt"/>
              </a:rPr>
              <a:t>Santee Cooper Comparison</a:t>
            </a:r>
            <a:endParaRPr lang="en-US" sz="1200" baseline="30000" dirty="0">
              <a:solidFill>
                <a:srgbClr val="FFFFFF"/>
              </a:solidFill>
              <a:latin typeface="+mj-lt"/>
            </a:endParaRPr>
          </a:p>
        </p:txBody>
      </p:sp>
      <p:sp>
        <p:nvSpPr>
          <p:cNvPr id="70" name="Rectangle 69"/>
          <p:cNvSpPr>
            <a:spLocks noChangeArrowheads="1"/>
          </p:cNvSpPr>
          <p:nvPr>
            <p:custDataLst>
              <p:tags r:id="rId27"/>
            </p:custDataLst>
          </p:nvPr>
        </p:nvSpPr>
        <p:spPr bwMode="gray">
          <a:xfrm>
            <a:off x="6669760" y="1352071"/>
            <a:ext cx="2167128" cy="228600"/>
          </a:xfrm>
          <a:prstGeom prst="rect">
            <a:avLst/>
          </a:prstGeom>
          <a:solidFill>
            <a:srgbClr val="2759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200" dirty="0" smtClean="0">
                <a:solidFill>
                  <a:srgbClr val="FFFFFF"/>
                </a:solidFill>
                <a:latin typeface="+mj-lt"/>
              </a:rPr>
              <a:t>EIA Comparison</a:t>
            </a:r>
            <a:endParaRPr lang="en-US" sz="1200" baseline="30000" dirty="0">
              <a:solidFill>
                <a:srgbClr val="FFFFFF"/>
              </a:solidFill>
              <a:latin typeface="+mj-lt"/>
            </a:endParaRPr>
          </a:p>
        </p:txBody>
      </p:sp>
      <p:sp>
        <p:nvSpPr>
          <p:cNvPr id="54" name="Rectangle 15"/>
          <p:cNvSpPr txBox="1">
            <a:spLocks noChangeArrowheads="1"/>
          </p:cNvSpPr>
          <p:nvPr>
            <p:custDataLst>
              <p:tags r:id="rId28"/>
            </p:custDataLst>
          </p:nvPr>
        </p:nvSpPr>
        <p:spPr bwMode="auto">
          <a:xfrm>
            <a:off x="105696" y="42770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lvl1pPr algn="l" rtl="0" eaLnBrk="0" fontAlgn="base" hangingPunct="0">
              <a:spcBef>
                <a:spcPct val="0"/>
              </a:spcBef>
              <a:spcAft>
                <a:spcPct val="0"/>
              </a:spcAft>
              <a:defRPr sz="4000" b="1">
                <a:solidFill>
                  <a:srgbClr val="066332"/>
                </a:solidFill>
                <a:latin typeface="Garamond"/>
                <a:ea typeface="Geneva" charset="-128"/>
                <a:cs typeface="Garamond"/>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092" algn="l" rtl="0" eaLnBrk="1" fontAlgn="base" hangingPunct="1">
              <a:spcBef>
                <a:spcPct val="0"/>
              </a:spcBef>
              <a:spcAft>
                <a:spcPct val="0"/>
              </a:spcAft>
              <a:defRPr sz="4000" b="1">
                <a:solidFill>
                  <a:schemeClr val="tx1"/>
                </a:solidFill>
                <a:latin typeface="Adobe Garamond Pro" charset="0"/>
              </a:defRPr>
            </a:lvl6pPr>
            <a:lvl7pPr marL="914186" algn="l" rtl="0" eaLnBrk="1" fontAlgn="base" hangingPunct="1">
              <a:spcBef>
                <a:spcPct val="0"/>
              </a:spcBef>
              <a:spcAft>
                <a:spcPct val="0"/>
              </a:spcAft>
              <a:defRPr sz="4000" b="1">
                <a:solidFill>
                  <a:schemeClr val="tx1"/>
                </a:solidFill>
                <a:latin typeface="Adobe Garamond Pro" charset="0"/>
              </a:defRPr>
            </a:lvl7pPr>
            <a:lvl8pPr marL="1371279" algn="l" rtl="0" eaLnBrk="1" fontAlgn="base" hangingPunct="1">
              <a:spcBef>
                <a:spcPct val="0"/>
              </a:spcBef>
              <a:spcAft>
                <a:spcPct val="0"/>
              </a:spcAft>
              <a:defRPr sz="4000" b="1">
                <a:solidFill>
                  <a:schemeClr val="tx1"/>
                </a:solidFill>
                <a:latin typeface="Adobe Garamond Pro" charset="0"/>
              </a:defRPr>
            </a:lvl8pPr>
            <a:lvl9pPr marL="1828373" algn="l" rtl="0" eaLnBrk="1" fontAlgn="base" hangingPunct="1">
              <a:spcBef>
                <a:spcPct val="0"/>
              </a:spcBef>
              <a:spcAft>
                <a:spcPct val="0"/>
              </a:spcAft>
              <a:defRPr sz="4000" b="1">
                <a:solidFill>
                  <a:schemeClr val="tx1"/>
                </a:solidFill>
                <a:latin typeface="Adobe Garamond Pro" charset="0"/>
              </a:defRPr>
            </a:lvl9pPr>
          </a:lstStyle>
          <a:p>
            <a:r>
              <a:rPr lang="en-US" sz="2400" kern="0" dirty="0" smtClean="0">
                <a:latin typeface="Arial" panose="020B0604020202020204" pitchFamily="34" charset="0"/>
                <a:cs typeface="Arial" panose="020B0604020202020204" pitchFamily="34" charset="0"/>
              </a:rPr>
              <a:t>Rate Competitiveness (cents/kWh)</a:t>
            </a:r>
            <a:endParaRPr lang="en-US" sz="2400" kern="0" dirty="0">
              <a:latin typeface="Arial" panose="020B0604020202020204" pitchFamily="34" charset="0"/>
              <a:cs typeface="Arial" panose="020B0604020202020204" pitchFamily="34" charset="0"/>
            </a:endParaRPr>
          </a:p>
        </p:txBody>
      </p:sp>
      <p:sp>
        <p:nvSpPr>
          <p:cNvPr id="69" name="Slide Number Placeholder 33"/>
          <p:cNvSpPr txBox="1">
            <a:spLocks/>
          </p:cNvSpPr>
          <p:nvPr/>
        </p:nvSpPr>
        <p:spPr>
          <a:xfrm>
            <a:off x="6837218" y="6502019"/>
            <a:ext cx="2133600" cy="365125"/>
          </a:xfrm>
          <a:prstGeom prst="rect">
            <a:avLst/>
          </a:prstGeom>
        </p:spPr>
        <p:txBody>
          <a:bodyPr/>
          <a:lstStyle>
            <a:defPPr>
              <a:defRPr lang="en-US"/>
            </a:defPPr>
            <a:lvl1pPr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1pPr>
            <a:lvl2pPr marL="4572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2pPr>
            <a:lvl3pPr marL="9144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3pPr>
            <a:lvl4pPr marL="13716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4pPr>
            <a:lvl5pPr marL="18288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5pPr>
            <a:lvl6pPr marL="2286000" algn="l" defTabSz="914400" rtl="0" eaLnBrk="1" latinLnBrk="0" hangingPunct="1">
              <a:defRPr sz="1000" b="1" kern="1200">
                <a:solidFill>
                  <a:schemeClr val="tx1"/>
                </a:solidFill>
                <a:latin typeface="Arial" charset="0"/>
                <a:ea typeface="ＭＳ Ｐゴシック" charset="-128"/>
                <a:cs typeface="+mn-cs"/>
              </a:defRPr>
            </a:lvl6pPr>
            <a:lvl7pPr marL="2743200" algn="l" defTabSz="914400" rtl="0" eaLnBrk="1" latinLnBrk="0" hangingPunct="1">
              <a:defRPr sz="1000" b="1" kern="1200">
                <a:solidFill>
                  <a:schemeClr val="tx1"/>
                </a:solidFill>
                <a:latin typeface="Arial" charset="0"/>
                <a:ea typeface="ＭＳ Ｐゴシック" charset="-128"/>
                <a:cs typeface="+mn-cs"/>
              </a:defRPr>
            </a:lvl7pPr>
            <a:lvl8pPr marL="3200400" algn="l" defTabSz="914400" rtl="0" eaLnBrk="1" latinLnBrk="0" hangingPunct="1">
              <a:defRPr sz="1000" b="1" kern="1200">
                <a:solidFill>
                  <a:schemeClr val="tx1"/>
                </a:solidFill>
                <a:latin typeface="Arial" charset="0"/>
                <a:ea typeface="ＭＳ Ｐゴシック" charset="-128"/>
                <a:cs typeface="+mn-cs"/>
              </a:defRPr>
            </a:lvl8pPr>
            <a:lvl9pPr marL="3657600" algn="l" defTabSz="914400" rtl="0" eaLnBrk="1" latinLnBrk="0" hangingPunct="1">
              <a:defRPr sz="1000" b="1" kern="1200">
                <a:solidFill>
                  <a:schemeClr val="tx1"/>
                </a:solidFill>
                <a:latin typeface="Arial" charset="0"/>
                <a:ea typeface="ＭＳ Ｐゴシック" charset="-128"/>
                <a:cs typeface="+mn-cs"/>
              </a:defRPr>
            </a:lvl9pPr>
          </a:lstStyle>
          <a:p>
            <a:pPr algn="r">
              <a:defRPr/>
            </a:pPr>
            <a:endParaRPr lang="en-US" dirty="0" smtClean="0"/>
          </a:p>
          <a:p>
            <a:pPr algn="r" eaLnBrk="1" hangingPunct="1">
              <a:spcBef>
                <a:spcPct val="0"/>
              </a:spcBef>
              <a:defRPr/>
            </a:pPr>
            <a:fld id="{AE584412-7F4F-4709-8555-B5D2E36C3DD3}" type="slidenum">
              <a:rPr lang="en-US" sz="800" b="0">
                <a:solidFill>
                  <a:schemeClr val="accent1">
                    <a:lumMod val="50000"/>
                  </a:schemeClr>
                </a:solidFill>
                <a:latin typeface="Helvetica" charset="0"/>
                <a:ea typeface="ヒラギノ角ゴ Pro W3" charset="-128"/>
              </a:rPr>
              <a:pPr algn="r" eaLnBrk="1" hangingPunct="1">
                <a:spcBef>
                  <a:spcPct val="0"/>
                </a:spcBef>
                <a:defRPr/>
              </a:pPr>
              <a:t>50</a:t>
            </a:fld>
            <a:endParaRPr lang="en-US" sz="800" b="0" dirty="0">
              <a:solidFill>
                <a:schemeClr val="accent1">
                  <a:lumMod val="50000"/>
                </a:schemeClr>
              </a:solidFill>
              <a:latin typeface="Helvetica" charset="0"/>
              <a:ea typeface="ヒラギノ角ゴ Pro W3" charset="-128"/>
            </a:endParaRPr>
          </a:p>
        </p:txBody>
      </p:sp>
    </p:spTree>
    <p:extLst>
      <p:ext uri="{BB962C8B-B14F-4D97-AF65-F5344CB8AC3E}">
        <p14:creationId xmlns:p14="http://schemas.microsoft.com/office/powerpoint/2010/main" val="3608270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6000" b="1" dirty="0" smtClean="0">
              <a:solidFill>
                <a:srgbClr val="066332"/>
              </a:solidFill>
              <a:latin typeface="Arial" panose="020B0604020202020204" pitchFamily="34" charset="0"/>
              <a:cs typeface="Arial" panose="020B0604020202020204" pitchFamily="34" charset="0"/>
            </a:endParaRPr>
          </a:p>
          <a:p>
            <a:pPr marL="0" indent="0" algn="ctr">
              <a:buNone/>
            </a:pPr>
            <a:r>
              <a:rPr lang="en-US" sz="4800" b="1" dirty="0" smtClean="0">
                <a:solidFill>
                  <a:srgbClr val="066332"/>
                </a:solidFill>
                <a:latin typeface="Arial" panose="020B0604020202020204" pitchFamily="34" charset="0"/>
                <a:cs typeface="Arial" panose="020B0604020202020204" pitchFamily="34" charset="0"/>
              </a:rPr>
              <a:t>Central Coordination Agreement</a:t>
            </a:r>
            <a:endParaRPr lang="en-US" sz="4800" b="1" dirty="0">
              <a:solidFill>
                <a:srgbClr val="066332"/>
              </a:solidFill>
              <a:latin typeface="Arial" panose="020B0604020202020204" pitchFamily="34" charset="0"/>
              <a:cs typeface="Arial" panose="020B0604020202020204" pitchFamily="34" charset="0"/>
            </a:endParaRPr>
          </a:p>
          <a:p>
            <a:endParaRPr lang="en-US" dirty="0"/>
          </a:p>
        </p:txBody>
      </p:sp>
      <p:sp>
        <p:nvSpPr>
          <p:cNvPr id="4" name="Slide Number Placeholder 33"/>
          <p:cNvSpPr txBox="1">
            <a:spLocks/>
          </p:cNvSpPr>
          <p:nvPr/>
        </p:nvSpPr>
        <p:spPr>
          <a:xfrm>
            <a:off x="6837218" y="6502019"/>
            <a:ext cx="2133600" cy="365125"/>
          </a:xfrm>
          <a:prstGeom prst="rect">
            <a:avLst/>
          </a:prstGeom>
        </p:spPr>
        <p:txBody>
          <a:bodyPr/>
          <a:lstStyle>
            <a:defPPr>
              <a:defRPr lang="en-US"/>
            </a:defPPr>
            <a:lvl1pPr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1pPr>
            <a:lvl2pPr marL="4572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2pPr>
            <a:lvl3pPr marL="9144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3pPr>
            <a:lvl4pPr marL="13716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4pPr>
            <a:lvl5pPr marL="18288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5pPr>
            <a:lvl6pPr marL="2286000" algn="l" defTabSz="914400" rtl="0" eaLnBrk="1" latinLnBrk="0" hangingPunct="1">
              <a:defRPr sz="1000" b="1" kern="1200">
                <a:solidFill>
                  <a:schemeClr val="tx1"/>
                </a:solidFill>
                <a:latin typeface="Arial" charset="0"/>
                <a:ea typeface="ＭＳ Ｐゴシック" charset="-128"/>
                <a:cs typeface="+mn-cs"/>
              </a:defRPr>
            </a:lvl6pPr>
            <a:lvl7pPr marL="2743200" algn="l" defTabSz="914400" rtl="0" eaLnBrk="1" latinLnBrk="0" hangingPunct="1">
              <a:defRPr sz="1000" b="1" kern="1200">
                <a:solidFill>
                  <a:schemeClr val="tx1"/>
                </a:solidFill>
                <a:latin typeface="Arial" charset="0"/>
                <a:ea typeface="ＭＳ Ｐゴシック" charset="-128"/>
                <a:cs typeface="+mn-cs"/>
              </a:defRPr>
            </a:lvl7pPr>
            <a:lvl8pPr marL="3200400" algn="l" defTabSz="914400" rtl="0" eaLnBrk="1" latinLnBrk="0" hangingPunct="1">
              <a:defRPr sz="1000" b="1" kern="1200">
                <a:solidFill>
                  <a:schemeClr val="tx1"/>
                </a:solidFill>
                <a:latin typeface="Arial" charset="0"/>
                <a:ea typeface="ＭＳ Ｐゴシック" charset="-128"/>
                <a:cs typeface="+mn-cs"/>
              </a:defRPr>
            </a:lvl8pPr>
            <a:lvl9pPr marL="3657600" algn="l" defTabSz="914400" rtl="0" eaLnBrk="1" latinLnBrk="0" hangingPunct="1">
              <a:defRPr sz="1000" b="1" kern="1200">
                <a:solidFill>
                  <a:schemeClr val="tx1"/>
                </a:solidFill>
                <a:latin typeface="Arial" charset="0"/>
                <a:ea typeface="ＭＳ Ｐゴシック" charset="-128"/>
                <a:cs typeface="+mn-cs"/>
              </a:defRPr>
            </a:lvl9pPr>
          </a:lstStyle>
          <a:p>
            <a:pPr algn="r">
              <a:defRPr/>
            </a:pPr>
            <a:endParaRPr lang="en-US" dirty="0" smtClean="0"/>
          </a:p>
          <a:p>
            <a:pPr algn="r" eaLnBrk="1" hangingPunct="1">
              <a:spcBef>
                <a:spcPct val="0"/>
              </a:spcBef>
              <a:defRPr/>
            </a:pPr>
            <a:fld id="{AE584412-7F4F-4709-8555-B5D2E36C3DD3}" type="slidenum">
              <a:rPr lang="en-US" sz="800" b="0">
                <a:solidFill>
                  <a:schemeClr val="accent1">
                    <a:lumMod val="50000"/>
                  </a:schemeClr>
                </a:solidFill>
                <a:latin typeface="Helvetica" charset="0"/>
                <a:ea typeface="ヒラギノ角ゴ Pro W3" charset="-128"/>
              </a:rPr>
              <a:pPr algn="r" eaLnBrk="1" hangingPunct="1">
                <a:spcBef>
                  <a:spcPct val="0"/>
                </a:spcBef>
                <a:defRPr/>
              </a:pPr>
              <a:t>51</a:t>
            </a:fld>
            <a:endParaRPr lang="en-US" sz="800" b="0" dirty="0">
              <a:solidFill>
                <a:schemeClr val="accent1">
                  <a:lumMod val="50000"/>
                </a:schemeClr>
              </a:solidFill>
              <a:latin typeface="Helvetica" charset="0"/>
              <a:ea typeface="ヒラギノ角ゴ Pro W3" charset="-128"/>
            </a:endParaRPr>
          </a:p>
        </p:txBody>
      </p:sp>
    </p:spTree>
    <p:extLst>
      <p:ext uri="{BB962C8B-B14F-4D97-AF65-F5344CB8AC3E}">
        <p14:creationId xmlns:p14="http://schemas.microsoft.com/office/powerpoint/2010/main" val="403224258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7" name="Title 1"/>
          <p:cNvSpPr txBox="1">
            <a:spLocks/>
          </p:cNvSpPr>
          <p:nvPr/>
        </p:nvSpPr>
        <p:spPr bwMode="auto">
          <a:xfrm>
            <a:off x="76200" y="457200"/>
            <a:ext cx="70104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ヒラギノ角ゴ Pro W3" pitchFamily="-106" charset="-128"/>
              </a:defRPr>
            </a:lvl1pPr>
            <a:lvl2pPr marL="742950" indent="-285750" eaLnBrk="0" hangingPunct="0">
              <a:defRPr>
                <a:solidFill>
                  <a:schemeClr val="tx1"/>
                </a:solidFill>
                <a:latin typeface="Arial" pitchFamily="34" charset="0"/>
                <a:ea typeface="ヒラギノ角ゴ Pro W3" pitchFamily="-106" charset="-128"/>
              </a:defRPr>
            </a:lvl2pPr>
            <a:lvl3pPr marL="1143000" indent="-228600" eaLnBrk="0" hangingPunct="0">
              <a:defRPr>
                <a:solidFill>
                  <a:schemeClr val="tx1"/>
                </a:solidFill>
                <a:latin typeface="Arial" pitchFamily="34" charset="0"/>
                <a:ea typeface="ヒラギノ角ゴ Pro W3" pitchFamily="-106" charset="-128"/>
              </a:defRPr>
            </a:lvl3pPr>
            <a:lvl4pPr marL="1600200" indent="-228600" eaLnBrk="0" hangingPunct="0">
              <a:defRPr>
                <a:solidFill>
                  <a:schemeClr val="tx1"/>
                </a:solidFill>
                <a:latin typeface="Arial" pitchFamily="34" charset="0"/>
                <a:ea typeface="ヒラギノ角ゴ Pro W3" pitchFamily="-106" charset="-128"/>
              </a:defRPr>
            </a:lvl4pPr>
            <a:lvl5pPr marL="2057400" indent="-228600" eaLnBrk="0" hangingPunct="0">
              <a:defRPr>
                <a:solidFill>
                  <a:schemeClr val="tx1"/>
                </a:solidFill>
                <a:latin typeface="Arial" pitchFamily="34" charset="0"/>
                <a:ea typeface="ヒラギノ角ゴ Pro W3" pitchFamily="-106"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06"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06"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06"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06" charset="-128"/>
              </a:defRPr>
            </a:lvl9pPr>
          </a:lstStyle>
          <a:p>
            <a:pPr eaLnBrk="1" hangingPunct="1"/>
            <a:r>
              <a:rPr lang="en-US" sz="2200" b="1" dirty="0" smtClean="0">
                <a:solidFill>
                  <a:srgbClr val="275937"/>
                </a:solidFill>
                <a:cs typeface="Arial" panose="020B0604020202020204" pitchFamily="34" charset="0"/>
              </a:rPr>
              <a:t>The Central/Santee Cooper Coordination Agreement (CA)</a:t>
            </a:r>
            <a:endParaRPr lang="en-US" sz="2200" b="1" dirty="0">
              <a:solidFill>
                <a:srgbClr val="275937"/>
              </a:solidFill>
              <a:cs typeface="Arial" panose="020B0604020202020204" pitchFamily="34" charset="0"/>
            </a:endParaRPr>
          </a:p>
        </p:txBody>
      </p:sp>
      <p:sp>
        <p:nvSpPr>
          <p:cNvPr id="410628" name="Content Placeholder 2"/>
          <p:cNvSpPr>
            <a:spLocks noGrp="1"/>
          </p:cNvSpPr>
          <p:nvPr>
            <p:ph idx="1"/>
          </p:nvPr>
        </p:nvSpPr>
        <p:spPr>
          <a:xfrm>
            <a:off x="76200" y="1192618"/>
            <a:ext cx="8975725" cy="5133753"/>
          </a:xfrm>
        </p:spPr>
        <p:txBody>
          <a:bodyPr>
            <a:normAutofit fontScale="92500" lnSpcReduction="20000"/>
          </a:bodyPr>
          <a:lstStyle/>
          <a:p>
            <a:pPr defTabSz="231775" eaLnBrk="1" hangingPunct="1">
              <a:spcBef>
                <a:spcPct val="75000"/>
              </a:spcBef>
              <a:buClr>
                <a:srgbClr val="275937"/>
              </a:buClr>
              <a:buFont typeface="Wingdings" pitchFamily="2" charset="2"/>
              <a:buChar char="Ø"/>
            </a:pPr>
            <a:r>
              <a:rPr lang="en-US" sz="1600" dirty="0" smtClean="0">
                <a:ea typeface="ヒラギノ角ゴ Pro W3" pitchFamily="-106" charset="-128"/>
                <a:cs typeface="Helvetica" pitchFamily="-106" charset="0"/>
              </a:rPr>
              <a:t>Central entered into the Coordination Agreement (CA) with Santee Cooper in 1980</a:t>
            </a:r>
          </a:p>
          <a:p>
            <a:pPr lvl="1" defTabSz="231775" eaLnBrk="1" hangingPunct="1">
              <a:spcBef>
                <a:spcPct val="75000"/>
              </a:spcBef>
              <a:buClr>
                <a:srgbClr val="275937"/>
              </a:buClr>
              <a:buFont typeface="Wingdings" pitchFamily="2" charset="2"/>
              <a:buChar char="§"/>
            </a:pPr>
            <a:r>
              <a:rPr lang="en-US" sz="1400" dirty="0" smtClean="0">
                <a:ea typeface="ヒラギノ角ゴ Pro W3" pitchFamily="-106" charset="-128"/>
                <a:cs typeface="Helvetica" pitchFamily="-106" charset="0"/>
              </a:rPr>
              <a:t>Each cooperative has their own contractual agreement with Central</a:t>
            </a:r>
          </a:p>
          <a:p>
            <a:pPr defTabSz="231775" eaLnBrk="1" hangingPunct="1">
              <a:spcBef>
                <a:spcPct val="75000"/>
              </a:spcBef>
              <a:buClr>
                <a:srgbClr val="275937"/>
              </a:buClr>
              <a:buFont typeface="Wingdings" pitchFamily="2" charset="2"/>
              <a:buChar char="Ø"/>
            </a:pPr>
            <a:r>
              <a:rPr lang="en-US" sz="1600" dirty="0" smtClean="0">
                <a:ea typeface="ヒラギノ角ゴ Pro W3" pitchFamily="-106" charset="-128"/>
                <a:cs typeface="Helvetica" pitchFamily="-106" charset="0"/>
              </a:rPr>
              <a:t>The CA has been amended at various times over the years; the most recent amendment was in 2013</a:t>
            </a:r>
          </a:p>
          <a:p>
            <a:pPr lvl="1" defTabSz="231775">
              <a:spcBef>
                <a:spcPct val="75000"/>
              </a:spcBef>
              <a:buClr>
                <a:srgbClr val="275937"/>
              </a:buClr>
              <a:buFont typeface="Wingdings" panose="05000000000000000000" pitchFamily="2" charset="2"/>
              <a:buChar char="§"/>
            </a:pPr>
            <a:r>
              <a:rPr lang="en-US" sz="1400" dirty="0" smtClean="0">
                <a:ea typeface="ヒラギノ角ゴ Pro W3" pitchFamily="-106" charset="-128"/>
                <a:cs typeface="Helvetica" pitchFamily="-106" charset="0"/>
              </a:rPr>
              <a:t>The </a:t>
            </a:r>
            <a:r>
              <a:rPr lang="en-US" sz="1400" dirty="0">
                <a:ea typeface="ヒラギノ角ゴ Pro W3" pitchFamily="-106" charset="-128"/>
                <a:cs typeface="Helvetica" pitchFamily="-106" charset="0"/>
              </a:rPr>
              <a:t>2013 amendment extended the term of the CA to December 31, </a:t>
            </a:r>
            <a:r>
              <a:rPr lang="en-US" sz="1400" dirty="0" smtClean="0">
                <a:ea typeface="ヒラギノ角ゴ Pro W3" pitchFamily="-106" charset="-128"/>
                <a:cs typeface="Helvetica" pitchFamily="-106" charset="0"/>
              </a:rPr>
              <a:t>2058</a:t>
            </a:r>
          </a:p>
          <a:p>
            <a:pPr lvl="2" defTabSz="231775">
              <a:spcBef>
                <a:spcPct val="75000"/>
              </a:spcBef>
              <a:buClr>
                <a:srgbClr val="275937"/>
              </a:buClr>
            </a:pPr>
            <a:r>
              <a:rPr lang="en-US" sz="1200" dirty="0">
                <a:ea typeface="ヒラギノ角ゴ Pro W3" pitchFamily="-106" charset="-128"/>
                <a:cs typeface="Helvetica" pitchFamily="-106" charset="0"/>
              </a:rPr>
              <a:t>The CA cannot be terminated </a:t>
            </a:r>
            <a:r>
              <a:rPr lang="en-US" sz="1200" dirty="0" smtClean="0">
                <a:ea typeface="ヒラギノ角ゴ Pro W3" pitchFamily="-106" charset="-128"/>
                <a:cs typeface="Helvetica" pitchFamily="-106" charset="0"/>
              </a:rPr>
              <a:t>before </a:t>
            </a:r>
            <a:r>
              <a:rPr lang="en-US" sz="1200" dirty="0">
                <a:ea typeface="ヒラギノ角ゴ Pro W3" pitchFamily="-106" charset="-128"/>
                <a:cs typeface="Helvetica" pitchFamily="-106" charset="0"/>
              </a:rPr>
              <a:t>December 31, 2058</a:t>
            </a:r>
          </a:p>
          <a:p>
            <a:pPr lvl="2" defTabSz="231775">
              <a:spcBef>
                <a:spcPct val="75000"/>
              </a:spcBef>
              <a:buClr>
                <a:srgbClr val="275937"/>
              </a:buClr>
            </a:pPr>
            <a:r>
              <a:rPr lang="en-US" sz="1200" dirty="0">
                <a:ea typeface="ヒラギノ角ゴ Pro W3" pitchFamily="-106" charset="-128"/>
                <a:cs typeface="Helvetica" pitchFamily="-106" charset="0"/>
              </a:rPr>
              <a:t>The CA includes a 10-yr termination notice provision</a:t>
            </a:r>
          </a:p>
          <a:p>
            <a:pPr lvl="2" defTabSz="231775">
              <a:spcBef>
                <a:spcPct val="75000"/>
              </a:spcBef>
              <a:buClr>
                <a:srgbClr val="275937"/>
              </a:buClr>
            </a:pPr>
            <a:r>
              <a:rPr lang="en-US" sz="1200" dirty="0">
                <a:ea typeface="ヒラギノ角ゴ Pro W3" pitchFamily="-106" charset="-128"/>
                <a:cs typeface="Helvetica" pitchFamily="-106" charset="0"/>
              </a:rPr>
              <a:t>Notice must be given no later than December 31, 2048 in order to terminate by December 31, </a:t>
            </a:r>
            <a:r>
              <a:rPr lang="en-US" sz="1200" dirty="0" smtClean="0">
                <a:ea typeface="ヒラギノ角ゴ Pro W3" pitchFamily="-106" charset="-128"/>
                <a:cs typeface="Helvetica" pitchFamily="-106" charset="0"/>
              </a:rPr>
              <a:t>2058</a:t>
            </a:r>
          </a:p>
          <a:p>
            <a:pPr lvl="1" defTabSz="231775">
              <a:spcBef>
                <a:spcPct val="75000"/>
              </a:spcBef>
              <a:buClr>
                <a:srgbClr val="275937"/>
              </a:buClr>
              <a:buFont typeface="Wingdings" panose="05000000000000000000" pitchFamily="2" charset="2"/>
              <a:buChar char="§"/>
            </a:pPr>
            <a:r>
              <a:rPr lang="en-US" sz="1400" dirty="0" smtClean="0">
                <a:ea typeface="ヒラギノ角ゴ Pro W3" pitchFamily="-106" charset="-128"/>
                <a:cs typeface="Helvetica" pitchFamily="-106" charset="0"/>
              </a:rPr>
              <a:t>The 2013 amendment</a:t>
            </a:r>
            <a:r>
              <a:rPr lang="en-US" sz="1400" dirty="0">
                <a:latin typeface="+mj-lt"/>
                <a:cs typeface="Helvetica" pitchFamily="34" charset="0"/>
              </a:rPr>
              <a:t> </a:t>
            </a:r>
            <a:r>
              <a:rPr lang="en-US" sz="1400" dirty="0" smtClean="0">
                <a:latin typeface="+mj-lt"/>
                <a:cs typeface="Helvetica" pitchFamily="34" charset="0"/>
              </a:rPr>
              <a:t>provides for cost recovery of all resources completed or under construction as of the amendment effective date, including Summer Nuclear Unit 2 and 3</a:t>
            </a:r>
            <a:endParaRPr lang="en-US" sz="1400" dirty="0" smtClean="0">
              <a:latin typeface="+mj-lt"/>
              <a:ea typeface="ヒラギノ角ゴ Pro W3" pitchFamily="-106" charset="-128"/>
              <a:cs typeface="Helvetica" pitchFamily="-106" charset="0"/>
            </a:endParaRPr>
          </a:p>
          <a:p>
            <a:pPr lvl="1" defTabSz="231775">
              <a:spcBef>
                <a:spcPct val="75000"/>
              </a:spcBef>
              <a:buClr>
                <a:srgbClr val="275937"/>
              </a:buClr>
              <a:buFont typeface="Wingdings" panose="05000000000000000000" pitchFamily="2" charset="2"/>
              <a:buChar char="§"/>
            </a:pPr>
            <a:r>
              <a:rPr lang="en-US" sz="1400" dirty="0">
                <a:latin typeface="+mj-lt"/>
                <a:cs typeface="Helvetica" pitchFamily="34" charset="0"/>
              </a:rPr>
              <a:t>Central </a:t>
            </a:r>
            <a:r>
              <a:rPr lang="en-US" sz="1400" dirty="0" smtClean="0">
                <a:latin typeface="+mj-lt"/>
                <a:cs typeface="Helvetica" pitchFamily="34" charset="0"/>
              </a:rPr>
              <a:t>obtained </a:t>
            </a:r>
            <a:r>
              <a:rPr lang="en-US" sz="1400" dirty="0">
                <a:latin typeface="+mj-lt"/>
                <a:cs typeface="Helvetica" pitchFamily="34" charset="0"/>
              </a:rPr>
              <a:t>contract extensions with all 20 cooperatives through </a:t>
            </a:r>
            <a:r>
              <a:rPr lang="en-US" sz="1400" dirty="0" smtClean="0">
                <a:latin typeface="+mj-lt"/>
                <a:cs typeface="Helvetica" pitchFamily="34" charset="0"/>
              </a:rPr>
              <a:t>2058</a:t>
            </a:r>
            <a:endParaRPr lang="en-US" sz="1400" dirty="0">
              <a:latin typeface="+mj-lt"/>
              <a:ea typeface="ヒラギノ角ゴ Pro W3" pitchFamily="-106" charset="-128"/>
              <a:cs typeface="Helvetica" pitchFamily="-106" charset="0"/>
            </a:endParaRPr>
          </a:p>
          <a:p>
            <a:pPr defTabSz="231775" eaLnBrk="1" hangingPunct="1">
              <a:spcBef>
                <a:spcPct val="75000"/>
              </a:spcBef>
              <a:buClr>
                <a:srgbClr val="275937"/>
              </a:buClr>
              <a:buFont typeface="Wingdings" pitchFamily="2" charset="2"/>
              <a:buChar char="Ø"/>
            </a:pPr>
            <a:r>
              <a:rPr lang="en-US" sz="1600" dirty="0" smtClean="0">
                <a:ea typeface="ヒラギノ角ゴ Pro W3" pitchFamily="-106" charset="-128"/>
                <a:cs typeface="Helvetica" pitchFamily="-106" charset="0"/>
              </a:rPr>
              <a:t>Central’s power and energy rates are based on a cost of service model</a:t>
            </a:r>
          </a:p>
          <a:p>
            <a:pPr lvl="1" defTabSz="231775" eaLnBrk="1" hangingPunct="1">
              <a:spcBef>
                <a:spcPct val="75000"/>
              </a:spcBef>
              <a:buClr>
                <a:srgbClr val="275937"/>
              </a:buClr>
              <a:buFont typeface="Wingdings" panose="05000000000000000000" pitchFamily="2" charset="2"/>
              <a:buChar char="§"/>
            </a:pPr>
            <a:r>
              <a:rPr lang="en-US" sz="1400" dirty="0" smtClean="0">
                <a:ea typeface="ヒラギノ角ゴ Pro W3" pitchFamily="-106" charset="-128"/>
                <a:cs typeface="Helvetica" pitchFamily="-106" charset="0"/>
              </a:rPr>
              <a:t>In addition to power and energy purchase, Central also pays directly for other services that Santee Cooper provides such as operating and maintaining Central's transmission and microwave facilities</a:t>
            </a:r>
            <a:endParaRPr lang="en-US" sz="1400" b="1" dirty="0" smtClean="0">
              <a:ea typeface="ヒラギノ角ゴ Pro W3" pitchFamily="-106" charset="-128"/>
              <a:cs typeface="Helvetica" pitchFamily="-106" charset="0"/>
            </a:endParaRPr>
          </a:p>
          <a:p>
            <a:pPr defTabSz="231775" eaLnBrk="1" hangingPunct="1">
              <a:spcBef>
                <a:spcPct val="75000"/>
              </a:spcBef>
              <a:buClr>
                <a:srgbClr val="275937"/>
              </a:buClr>
              <a:buFont typeface="Wingdings" pitchFamily="2" charset="2"/>
              <a:buChar char="Ø"/>
            </a:pPr>
            <a:r>
              <a:rPr lang="en-US" sz="1600" dirty="0" smtClean="0">
                <a:ea typeface="ヒラギノ角ゴ Pro W3" pitchFamily="-106" charset="-128"/>
                <a:cs typeface="Helvetica" pitchFamily="-106" charset="0"/>
              </a:rPr>
              <a:t>Santee Cooper’s revenue requirements are classified (or “functionalized”) into different categories that include production fixed and variable costs, transmission, distribution, customer accounting, customer service, and other.</a:t>
            </a:r>
            <a:endParaRPr lang="en-US" sz="1600" dirty="0">
              <a:ea typeface="ヒラギノ角ゴ Pro W3" pitchFamily="-106" charset="-128"/>
              <a:cs typeface="Helvetica" pitchFamily="-106" charset="0"/>
            </a:endParaRPr>
          </a:p>
          <a:p>
            <a:pPr lvl="1" defTabSz="231775" eaLnBrk="1" hangingPunct="1">
              <a:spcBef>
                <a:spcPct val="75000"/>
              </a:spcBef>
              <a:buClr>
                <a:srgbClr val="275937"/>
              </a:buClr>
              <a:buFont typeface="Wingdings" pitchFamily="2" charset="2"/>
              <a:buChar char="§"/>
            </a:pPr>
            <a:r>
              <a:rPr lang="en-US" sz="1400" dirty="0" smtClean="0">
                <a:ea typeface="ヒラギノ角ゴ Pro W3" pitchFamily="-106" charset="-128"/>
                <a:cs typeface="Helvetica" pitchFamily="-106" charset="0"/>
              </a:rPr>
              <a:t>Each classification of costs is then used to calculate Central’s rates and charges</a:t>
            </a:r>
            <a:endParaRPr lang="en-US" sz="1400" dirty="0">
              <a:ea typeface="ヒラギノ角ゴ Pro W3" pitchFamily="-106" charset="-128"/>
              <a:cs typeface="Helvetica" pitchFamily="-106" charset="0"/>
            </a:endParaRPr>
          </a:p>
          <a:p>
            <a:pPr lvl="1" defTabSz="231775" eaLnBrk="1" hangingPunct="1">
              <a:spcBef>
                <a:spcPct val="75000"/>
              </a:spcBef>
              <a:buClr>
                <a:srgbClr val="275937"/>
              </a:buClr>
              <a:buFont typeface="Wingdings" pitchFamily="2" charset="2"/>
              <a:buChar char="Ø"/>
            </a:pPr>
            <a:endParaRPr lang="en-US" sz="1200" dirty="0" smtClean="0">
              <a:ea typeface="ヒラギノ角ゴ Pro W3" pitchFamily="-106" charset="-128"/>
              <a:cs typeface="Helvetica" pitchFamily="-106" charset="0"/>
            </a:endParaRPr>
          </a:p>
          <a:p>
            <a:pPr lvl="1" defTabSz="231775" eaLnBrk="1" hangingPunct="1">
              <a:spcBef>
                <a:spcPct val="75000"/>
              </a:spcBef>
              <a:buClr>
                <a:srgbClr val="275937"/>
              </a:buClr>
              <a:buFont typeface="Wingdings" pitchFamily="2" charset="2"/>
              <a:buChar char="Ø"/>
            </a:pPr>
            <a:endParaRPr lang="en-US" sz="1400" dirty="0" smtClean="0">
              <a:ea typeface="ヒラギノ角ゴ Pro W3" pitchFamily="-106" charset="-128"/>
              <a:cs typeface="Helvetica" pitchFamily="-106" charset="0"/>
            </a:endParaRPr>
          </a:p>
        </p:txBody>
      </p:sp>
      <p:sp>
        <p:nvSpPr>
          <p:cNvPr id="5" name="Slide Number Placeholder 33"/>
          <p:cNvSpPr txBox="1">
            <a:spLocks/>
          </p:cNvSpPr>
          <p:nvPr/>
        </p:nvSpPr>
        <p:spPr>
          <a:xfrm>
            <a:off x="6837218" y="6502019"/>
            <a:ext cx="2133600" cy="365125"/>
          </a:xfrm>
          <a:prstGeom prst="rect">
            <a:avLst/>
          </a:prstGeom>
        </p:spPr>
        <p:txBody>
          <a:bodyPr/>
          <a:lstStyle>
            <a:defPPr>
              <a:defRPr lang="en-US"/>
            </a:defPPr>
            <a:lvl1pPr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1pPr>
            <a:lvl2pPr marL="4572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2pPr>
            <a:lvl3pPr marL="9144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3pPr>
            <a:lvl4pPr marL="13716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4pPr>
            <a:lvl5pPr marL="18288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5pPr>
            <a:lvl6pPr marL="2286000" algn="l" defTabSz="914400" rtl="0" eaLnBrk="1" latinLnBrk="0" hangingPunct="1">
              <a:defRPr sz="1000" b="1" kern="1200">
                <a:solidFill>
                  <a:schemeClr val="tx1"/>
                </a:solidFill>
                <a:latin typeface="Arial" charset="0"/>
                <a:ea typeface="ＭＳ Ｐゴシック" charset="-128"/>
                <a:cs typeface="+mn-cs"/>
              </a:defRPr>
            </a:lvl6pPr>
            <a:lvl7pPr marL="2743200" algn="l" defTabSz="914400" rtl="0" eaLnBrk="1" latinLnBrk="0" hangingPunct="1">
              <a:defRPr sz="1000" b="1" kern="1200">
                <a:solidFill>
                  <a:schemeClr val="tx1"/>
                </a:solidFill>
                <a:latin typeface="Arial" charset="0"/>
                <a:ea typeface="ＭＳ Ｐゴシック" charset="-128"/>
                <a:cs typeface="+mn-cs"/>
              </a:defRPr>
            </a:lvl7pPr>
            <a:lvl8pPr marL="3200400" algn="l" defTabSz="914400" rtl="0" eaLnBrk="1" latinLnBrk="0" hangingPunct="1">
              <a:defRPr sz="1000" b="1" kern="1200">
                <a:solidFill>
                  <a:schemeClr val="tx1"/>
                </a:solidFill>
                <a:latin typeface="Arial" charset="0"/>
                <a:ea typeface="ＭＳ Ｐゴシック" charset="-128"/>
                <a:cs typeface="+mn-cs"/>
              </a:defRPr>
            </a:lvl8pPr>
            <a:lvl9pPr marL="3657600" algn="l" defTabSz="914400" rtl="0" eaLnBrk="1" latinLnBrk="0" hangingPunct="1">
              <a:defRPr sz="1000" b="1" kern="1200">
                <a:solidFill>
                  <a:schemeClr val="tx1"/>
                </a:solidFill>
                <a:latin typeface="Arial" charset="0"/>
                <a:ea typeface="ＭＳ Ｐゴシック" charset="-128"/>
                <a:cs typeface="+mn-cs"/>
              </a:defRPr>
            </a:lvl9pPr>
          </a:lstStyle>
          <a:p>
            <a:pPr algn="r">
              <a:defRPr/>
            </a:pPr>
            <a:endParaRPr lang="en-US" dirty="0" smtClean="0"/>
          </a:p>
          <a:p>
            <a:pPr algn="r" eaLnBrk="1" hangingPunct="1">
              <a:spcBef>
                <a:spcPct val="0"/>
              </a:spcBef>
              <a:defRPr/>
            </a:pPr>
            <a:fld id="{AE584412-7F4F-4709-8555-B5D2E36C3DD3}" type="slidenum">
              <a:rPr lang="en-US" sz="800" b="0">
                <a:solidFill>
                  <a:schemeClr val="accent1">
                    <a:lumMod val="50000"/>
                  </a:schemeClr>
                </a:solidFill>
                <a:latin typeface="Helvetica" charset="0"/>
                <a:ea typeface="ヒラギノ角ゴ Pro W3" charset="-128"/>
              </a:rPr>
              <a:pPr algn="r" eaLnBrk="1" hangingPunct="1">
                <a:spcBef>
                  <a:spcPct val="0"/>
                </a:spcBef>
                <a:defRPr/>
              </a:pPr>
              <a:t>52</a:t>
            </a:fld>
            <a:endParaRPr lang="en-US" sz="800" b="0" dirty="0">
              <a:solidFill>
                <a:schemeClr val="accent1">
                  <a:lumMod val="50000"/>
                </a:schemeClr>
              </a:solidFill>
              <a:latin typeface="Helvetica" charset="0"/>
              <a:ea typeface="ヒラギノ角ゴ Pro W3" charset="-128"/>
            </a:endParaRPr>
          </a:p>
        </p:txBody>
      </p:sp>
    </p:spTree>
    <p:extLst>
      <p:ext uri="{BB962C8B-B14F-4D97-AF65-F5344CB8AC3E}">
        <p14:creationId xmlns:p14="http://schemas.microsoft.com/office/powerpoint/2010/main" val="3424472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7" name="Title 1"/>
          <p:cNvSpPr txBox="1">
            <a:spLocks/>
          </p:cNvSpPr>
          <p:nvPr/>
        </p:nvSpPr>
        <p:spPr bwMode="auto">
          <a:xfrm>
            <a:off x="76200" y="530546"/>
            <a:ext cx="70104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ヒラギノ角ゴ Pro W3" pitchFamily="-106" charset="-128"/>
              </a:defRPr>
            </a:lvl1pPr>
            <a:lvl2pPr marL="742950" indent="-285750" eaLnBrk="0" hangingPunct="0">
              <a:defRPr>
                <a:solidFill>
                  <a:schemeClr val="tx1"/>
                </a:solidFill>
                <a:latin typeface="Arial" pitchFamily="34" charset="0"/>
                <a:ea typeface="ヒラギノ角ゴ Pro W3" pitchFamily="-106" charset="-128"/>
              </a:defRPr>
            </a:lvl2pPr>
            <a:lvl3pPr marL="1143000" indent="-228600" eaLnBrk="0" hangingPunct="0">
              <a:defRPr>
                <a:solidFill>
                  <a:schemeClr val="tx1"/>
                </a:solidFill>
                <a:latin typeface="Arial" pitchFamily="34" charset="0"/>
                <a:ea typeface="ヒラギノ角ゴ Pro W3" pitchFamily="-106" charset="-128"/>
              </a:defRPr>
            </a:lvl3pPr>
            <a:lvl4pPr marL="1600200" indent="-228600" eaLnBrk="0" hangingPunct="0">
              <a:defRPr>
                <a:solidFill>
                  <a:schemeClr val="tx1"/>
                </a:solidFill>
                <a:latin typeface="Arial" pitchFamily="34" charset="0"/>
                <a:ea typeface="ヒラギノ角ゴ Pro W3" pitchFamily="-106" charset="-128"/>
              </a:defRPr>
            </a:lvl4pPr>
            <a:lvl5pPr marL="2057400" indent="-228600" eaLnBrk="0" hangingPunct="0">
              <a:defRPr>
                <a:solidFill>
                  <a:schemeClr val="tx1"/>
                </a:solidFill>
                <a:latin typeface="Arial" pitchFamily="34" charset="0"/>
                <a:ea typeface="ヒラギノ角ゴ Pro W3" pitchFamily="-106"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06"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06"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06"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06" charset="-128"/>
              </a:defRPr>
            </a:lvl9pPr>
          </a:lstStyle>
          <a:p>
            <a:pPr eaLnBrk="1" hangingPunct="1"/>
            <a:r>
              <a:rPr lang="en-US" sz="2400" b="1" dirty="0" smtClean="0">
                <a:solidFill>
                  <a:srgbClr val="275937"/>
                </a:solidFill>
                <a:cs typeface="Arial" panose="020B0604020202020204" pitchFamily="34" charset="0"/>
              </a:rPr>
              <a:t>CA – Sale of Santee Cooper</a:t>
            </a:r>
            <a:endParaRPr lang="en-US" sz="1400" b="1" dirty="0">
              <a:solidFill>
                <a:srgbClr val="275937"/>
              </a:solidFill>
              <a:cs typeface="Arial" panose="020B0604020202020204" pitchFamily="34" charset="0"/>
            </a:endParaRPr>
          </a:p>
        </p:txBody>
      </p:sp>
      <p:sp>
        <p:nvSpPr>
          <p:cNvPr id="410628" name="Content Placeholder 2"/>
          <p:cNvSpPr>
            <a:spLocks noGrp="1"/>
          </p:cNvSpPr>
          <p:nvPr>
            <p:ph idx="1"/>
          </p:nvPr>
        </p:nvSpPr>
        <p:spPr>
          <a:xfrm>
            <a:off x="142875" y="1447799"/>
            <a:ext cx="8975725" cy="5133753"/>
          </a:xfrm>
        </p:spPr>
        <p:txBody>
          <a:bodyPr/>
          <a:lstStyle/>
          <a:p>
            <a:pPr defTabSz="231775" eaLnBrk="1" hangingPunct="1">
              <a:spcBef>
                <a:spcPct val="75000"/>
              </a:spcBef>
              <a:buClr>
                <a:srgbClr val="275937"/>
              </a:buClr>
              <a:buFont typeface="Wingdings" pitchFamily="2" charset="2"/>
              <a:buChar char="Ø"/>
            </a:pPr>
            <a:r>
              <a:rPr lang="en-US" sz="1600" dirty="0" smtClean="0">
                <a:ea typeface="ヒラギノ角ゴ Pro W3" pitchFamily="-106" charset="-128"/>
                <a:cs typeface="Helvetica" pitchFamily="-106" charset="0"/>
              </a:rPr>
              <a:t>The CA cannot be assigned by either party without written consent of the other party</a:t>
            </a:r>
          </a:p>
          <a:p>
            <a:pPr defTabSz="231775" eaLnBrk="1" hangingPunct="1">
              <a:spcBef>
                <a:spcPct val="75000"/>
              </a:spcBef>
              <a:buClr>
                <a:srgbClr val="275937"/>
              </a:buClr>
              <a:buFont typeface="Wingdings" pitchFamily="2" charset="2"/>
              <a:buChar char="Ø"/>
            </a:pPr>
            <a:endParaRPr lang="en-US" sz="1600" dirty="0" smtClean="0">
              <a:ea typeface="ヒラギノ角ゴ Pro W3" pitchFamily="-106" charset="-128"/>
              <a:cs typeface="Helvetica" pitchFamily="-106" charset="0"/>
            </a:endParaRPr>
          </a:p>
          <a:p>
            <a:pPr defTabSz="231775" eaLnBrk="1" hangingPunct="1">
              <a:spcBef>
                <a:spcPct val="75000"/>
              </a:spcBef>
              <a:buClr>
                <a:srgbClr val="275937"/>
              </a:buClr>
              <a:buFont typeface="Wingdings" pitchFamily="2" charset="2"/>
              <a:buChar char="Ø"/>
            </a:pPr>
            <a:r>
              <a:rPr lang="en-US" sz="1600" dirty="0" smtClean="0">
                <a:ea typeface="ヒラギノ角ゴ Pro W3" pitchFamily="-106" charset="-128"/>
                <a:cs typeface="Helvetica" pitchFamily="-106" charset="0"/>
              </a:rPr>
              <a:t>Upon dissolution of Santee Cooper :</a:t>
            </a:r>
          </a:p>
          <a:p>
            <a:pPr lvl="1" defTabSz="231775" eaLnBrk="1" hangingPunct="1">
              <a:spcBef>
                <a:spcPct val="75000"/>
              </a:spcBef>
              <a:buClr>
                <a:srgbClr val="275937"/>
              </a:buClr>
              <a:buFont typeface="Wingdings" pitchFamily="2" charset="2"/>
              <a:buChar char="§"/>
            </a:pPr>
            <a:r>
              <a:rPr lang="en-US" sz="1400" dirty="0" smtClean="0">
                <a:ea typeface="ヒラギノ角ゴ Pro W3" pitchFamily="-106" charset="-128"/>
                <a:cs typeface="Helvetica" pitchFamily="-106" charset="0"/>
              </a:rPr>
              <a:t>Central will have the option to purchase a percentage interest in Shared Resources that are generation facilities owned by Santee Cooper</a:t>
            </a:r>
          </a:p>
          <a:p>
            <a:pPr lvl="1" defTabSz="231775" eaLnBrk="1" hangingPunct="1">
              <a:spcBef>
                <a:spcPct val="75000"/>
              </a:spcBef>
              <a:buClr>
                <a:srgbClr val="275937"/>
              </a:buClr>
              <a:buFont typeface="Wingdings" pitchFamily="2" charset="2"/>
              <a:buChar char="§"/>
            </a:pPr>
            <a:r>
              <a:rPr lang="en-US" sz="1400" dirty="0" smtClean="0">
                <a:ea typeface="ヒラギノ角ゴ Pro W3" pitchFamily="-106" charset="-128"/>
                <a:cs typeface="Helvetica" pitchFamily="-106" charset="0"/>
              </a:rPr>
              <a:t>Central will have the option to purchase a percentage interest in Santee Cooper owned transmission facilities and lines to the extent those facilities and lines were used to serve Central</a:t>
            </a:r>
          </a:p>
          <a:p>
            <a:pPr lvl="1" defTabSz="231775" eaLnBrk="1" hangingPunct="1">
              <a:spcBef>
                <a:spcPct val="75000"/>
              </a:spcBef>
              <a:buClr>
                <a:srgbClr val="275937"/>
              </a:buClr>
              <a:buFont typeface="Wingdings" pitchFamily="2" charset="2"/>
              <a:buChar char="§"/>
            </a:pPr>
            <a:endParaRPr lang="en-US" sz="1400" dirty="0" smtClean="0">
              <a:ea typeface="ヒラギノ角ゴ Pro W3" pitchFamily="-106" charset="-128"/>
              <a:cs typeface="Helvetica" pitchFamily="-106" charset="0"/>
            </a:endParaRPr>
          </a:p>
          <a:p>
            <a:pPr defTabSz="231775" eaLnBrk="1" hangingPunct="1">
              <a:spcBef>
                <a:spcPct val="75000"/>
              </a:spcBef>
              <a:buClr>
                <a:srgbClr val="275937"/>
              </a:buClr>
              <a:buFont typeface="Wingdings" pitchFamily="2" charset="2"/>
              <a:buChar char="Ø"/>
            </a:pPr>
            <a:r>
              <a:rPr lang="en-US" sz="1600" dirty="0" smtClean="0">
                <a:ea typeface="ヒラギノ角ゴ Pro W3" pitchFamily="-106" charset="-128"/>
                <a:cs typeface="Helvetica" pitchFamily="-106" charset="0"/>
              </a:rPr>
              <a:t>Should ownership, management, or control of Santee Cooper or of all or a majority of its electric system assets be transferred, sold, or leased, Central shall be entitled to terminate the CA by providing ninety (90) days written notice.</a:t>
            </a:r>
          </a:p>
          <a:p>
            <a:pPr lvl="1" defTabSz="231775" eaLnBrk="1" hangingPunct="1">
              <a:spcBef>
                <a:spcPct val="75000"/>
              </a:spcBef>
              <a:buClr>
                <a:srgbClr val="275937"/>
              </a:buClr>
              <a:buFont typeface="Wingdings" pitchFamily="2" charset="2"/>
              <a:buChar char="Ø"/>
            </a:pPr>
            <a:endParaRPr lang="en-US" sz="1200" dirty="0" smtClean="0">
              <a:ea typeface="ヒラギノ角ゴ Pro W3" pitchFamily="-106" charset="-128"/>
              <a:cs typeface="Helvetica" pitchFamily="-106" charset="0"/>
            </a:endParaRPr>
          </a:p>
          <a:p>
            <a:pPr lvl="1" defTabSz="231775" eaLnBrk="1" hangingPunct="1">
              <a:spcBef>
                <a:spcPct val="75000"/>
              </a:spcBef>
              <a:buClr>
                <a:srgbClr val="275937"/>
              </a:buClr>
              <a:buFont typeface="Wingdings" pitchFamily="2" charset="2"/>
              <a:buChar char="Ø"/>
            </a:pPr>
            <a:endParaRPr lang="en-US" sz="1400" dirty="0" smtClean="0">
              <a:ea typeface="ヒラギノ角ゴ Pro W3" pitchFamily="-106" charset="-128"/>
              <a:cs typeface="Helvetica" pitchFamily="-106" charset="0"/>
            </a:endParaRPr>
          </a:p>
        </p:txBody>
      </p:sp>
      <p:sp>
        <p:nvSpPr>
          <p:cNvPr id="5" name="Slide Number Placeholder 33"/>
          <p:cNvSpPr txBox="1">
            <a:spLocks/>
          </p:cNvSpPr>
          <p:nvPr/>
        </p:nvSpPr>
        <p:spPr>
          <a:xfrm>
            <a:off x="6837218" y="6502019"/>
            <a:ext cx="2133600" cy="365125"/>
          </a:xfrm>
          <a:prstGeom prst="rect">
            <a:avLst/>
          </a:prstGeom>
        </p:spPr>
        <p:txBody>
          <a:bodyPr/>
          <a:lstStyle>
            <a:defPPr>
              <a:defRPr lang="en-US"/>
            </a:defPPr>
            <a:lvl1pPr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1pPr>
            <a:lvl2pPr marL="4572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2pPr>
            <a:lvl3pPr marL="9144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3pPr>
            <a:lvl4pPr marL="13716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4pPr>
            <a:lvl5pPr marL="18288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5pPr>
            <a:lvl6pPr marL="2286000" algn="l" defTabSz="914400" rtl="0" eaLnBrk="1" latinLnBrk="0" hangingPunct="1">
              <a:defRPr sz="1000" b="1" kern="1200">
                <a:solidFill>
                  <a:schemeClr val="tx1"/>
                </a:solidFill>
                <a:latin typeface="Arial" charset="0"/>
                <a:ea typeface="ＭＳ Ｐゴシック" charset="-128"/>
                <a:cs typeface="+mn-cs"/>
              </a:defRPr>
            </a:lvl6pPr>
            <a:lvl7pPr marL="2743200" algn="l" defTabSz="914400" rtl="0" eaLnBrk="1" latinLnBrk="0" hangingPunct="1">
              <a:defRPr sz="1000" b="1" kern="1200">
                <a:solidFill>
                  <a:schemeClr val="tx1"/>
                </a:solidFill>
                <a:latin typeface="Arial" charset="0"/>
                <a:ea typeface="ＭＳ Ｐゴシック" charset="-128"/>
                <a:cs typeface="+mn-cs"/>
              </a:defRPr>
            </a:lvl7pPr>
            <a:lvl8pPr marL="3200400" algn="l" defTabSz="914400" rtl="0" eaLnBrk="1" latinLnBrk="0" hangingPunct="1">
              <a:defRPr sz="1000" b="1" kern="1200">
                <a:solidFill>
                  <a:schemeClr val="tx1"/>
                </a:solidFill>
                <a:latin typeface="Arial" charset="0"/>
                <a:ea typeface="ＭＳ Ｐゴシック" charset="-128"/>
                <a:cs typeface="+mn-cs"/>
              </a:defRPr>
            </a:lvl8pPr>
            <a:lvl9pPr marL="3657600" algn="l" defTabSz="914400" rtl="0" eaLnBrk="1" latinLnBrk="0" hangingPunct="1">
              <a:defRPr sz="1000" b="1" kern="1200">
                <a:solidFill>
                  <a:schemeClr val="tx1"/>
                </a:solidFill>
                <a:latin typeface="Arial" charset="0"/>
                <a:ea typeface="ＭＳ Ｐゴシック" charset="-128"/>
                <a:cs typeface="+mn-cs"/>
              </a:defRPr>
            </a:lvl9pPr>
          </a:lstStyle>
          <a:p>
            <a:pPr algn="r">
              <a:defRPr/>
            </a:pPr>
            <a:endParaRPr lang="en-US" dirty="0" smtClean="0"/>
          </a:p>
          <a:p>
            <a:pPr algn="r" eaLnBrk="1" hangingPunct="1">
              <a:spcBef>
                <a:spcPct val="0"/>
              </a:spcBef>
              <a:defRPr/>
            </a:pPr>
            <a:fld id="{AE584412-7F4F-4709-8555-B5D2E36C3DD3}" type="slidenum">
              <a:rPr lang="en-US" sz="800" b="0">
                <a:solidFill>
                  <a:schemeClr val="accent1">
                    <a:lumMod val="50000"/>
                  </a:schemeClr>
                </a:solidFill>
                <a:latin typeface="Helvetica" charset="0"/>
                <a:ea typeface="ヒラギノ角ゴ Pro W3" charset="-128"/>
              </a:rPr>
              <a:pPr algn="r" eaLnBrk="1" hangingPunct="1">
                <a:spcBef>
                  <a:spcPct val="0"/>
                </a:spcBef>
                <a:defRPr/>
              </a:pPr>
              <a:t>53</a:t>
            </a:fld>
            <a:endParaRPr lang="en-US" sz="800" b="0" dirty="0">
              <a:solidFill>
                <a:schemeClr val="accent1">
                  <a:lumMod val="50000"/>
                </a:schemeClr>
              </a:solidFill>
              <a:latin typeface="Helvetica" charset="0"/>
              <a:ea typeface="ヒラギノ角ゴ Pro W3" charset="-128"/>
            </a:endParaRPr>
          </a:p>
        </p:txBody>
      </p:sp>
    </p:spTree>
    <p:extLst>
      <p:ext uri="{BB962C8B-B14F-4D97-AF65-F5344CB8AC3E}">
        <p14:creationId xmlns:p14="http://schemas.microsoft.com/office/powerpoint/2010/main" val="2578652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6000" b="1" dirty="0" smtClean="0">
              <a:solidFill>
                <a:srgbClr val="066332"/>
              </a:solidFill>
              <a:latin typeface="Arial" panose="020B0604020202020204" pitchFamily="34" charset="0"/>
              <a:cs typeface="Arial" panose="020B0604020202020204" pitchFamily="34" charset="0"/>
            </a:endParaRPr>
          </a:p>
          <a:p>
            <a:pPr marL="0" indent="0" algn="ctr">
              <a:buNone/>
            </a:pPr>
            <a:r>
              <a:rPr lang="en-US" sz="4800" b="1" dirty="0" smtClean="0">
                <a:solidFill>
                  <a:srgbClr val="066332"/>
                </a:solidFill>
                <a:latin typeface="Arial" panose="020B0604020202020204" pitchFamily="34" charset="0"/>
                <a:cs typeface="Arial" panose="020B0604020202020204" pitchFamily="34" charset="0"/>
              </a:rPr>
              <a:t>Projected Financial Results</a:t>
            </a:r>
            <a:endParaRPr lang="en-US" sz="4800" b="1" dirty="0">
              <a:solidFill>
                <a:srgbClr val="066332"/>
              </a:solidFill>
              <a:latin typeface="Arial" panose="020B0604020202020204" pitchFamily="34" charset="0"/>
              <a:cs typeface="Arial" panose="020B0604020202020204" pitchFamily="34" charset="0"/>
            </a:endParaRPr>
          </a:p>
          <a:p>
            <a:endParaRPr lang="en-US" dirty="0"/>
          </a:p>
        </p:txBody>
      </p:sp>
      <p:sp>
        <p:nvSpPr>
          <p:cNvPr id="4" name="Slide Number Placeholder 33"/>
          <p:cNvSpPr txBox="1">
            <a:spLocks/>
          </p:cNvSpPr>
          <p:nvPr/>
        </p:nvSpPr>
        <p:spPr>
          <a:xfrm>
            <a:off x="6837218" y="6502019"/>
            <a:ext cx="2133600" cy="365125"/>
          </a:xfrm>
          <a:prstGeom prst="rect">
            <a:avLst/>
          </a:prstGeom>
        </p:spPr>
        <p:txBody>
          <a:bodyPr/>
          <a:lstStyle>
            <a:defPPr>
              <a:defRPr lang="en-US"/>
            </a:defPPr>
            <a:lvl1pPr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1pPr>
            <a:lvl2pPr marL="4572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2pPr>
            <a:lvl3pPr marL="9144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3pPr>
            <a:lvl4pPr marL="13716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4pPr>
            <a:lvl5pPr marL="18288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5pPr>
            <a:lvl6pPr marL="2286000" algn="l" defTabSz="914400" rtl="0" eaLnBrk="1" latinLnBrk="0" hangingPunct="1">
              <a:defRPr sz="1000" b="1" kern="1200">
                <a:solidFill>
                  <a:schemeClr val="tx1"/>
                </a:solidFill>
                <a:latin typeface="Arial" charset="0"/>
                <a:ea typeface="ＭＳ Ｐゴシック" charset="-128"/>
                <a:cs typeface="+mn-cs"/>
              </a:defRPr>
            </a:lvl6pPr>
            <a:lvl7pPr marL="2743200" algn="l" defTabSz="914400" rtl="0" eaLnBrk="1" latinLnBrk="0" hangingPunct="1">
              <a:defRPr sz="1000" b="1" kern="1200">
                <a:solidFill>
                  <a:schemeClr val="tx1"/>
                </a:solidFill>
                <a:latin typeface="Arial" charset="0"/>
                <a:ea typeface="ＭＳ Ｐゴシック" charset="-128"/>
                <a:cs typeface="+mn-cs"/>
              </a:defRPr>
            </a:lvl7pPr>
            <a:lvl8pPr marL="3200400" algn="l" defTabSz="914400" rtl="0" eaLnBrk="1" latinLnBrk="0" hangingPunct="1">
              <a:defRPr sz="1000" b="1" kern="1200">
                <a:solidFill>
                  <a:schemeClr val="tx1"/>
                </a:solidFill>
                <a:latin typeface="Arial" charset="0"/>
                <a:ea typeface="ＭＳ Ｐゴシック" charset="-128"/>
                <a:cs typeface="+mn-cs"/>
              </a:defRPr>
            </a:lvl8pPr>
            <a:lvl9pPr marL="3657600" algn="l" defTabSz="914400" rtl="0" eaLnBrk="1" latinLnBrk="0" hangingPunct="1">
              <a:defRPr sz="1000" b="1" kern="1200">
                <a:solidFill>
                  <a:schemeClr val="tx1"/>
                </a:solidFill>
                <a:latin typeface="Arial" charset="0"/>
                <a:ea typeface="ＭＳ Ｐゴシック" charset="-128"/>
                <a:cs typeface="+mn-cs"/>
              </a:defRPr>
            </a:lvl9pPr>
          </a:lstStyle>
          <a:p>
            <a:pPr algn="r">
              <a:defRPr/>
            </a:pPr>
            <a:endParaRPr lang="en-US" dirty="0" smtClean="0"/>
          </a:p>
          <a:p>
            <a:pPr algn="r" eaLnBrk="1" hangingPunct="1">
              <a:spcBef>
                <a:spcPct val="0"/>
              </a:spcBef>
              <a:defRPr/>
            </a:pPr>
            <a:fld id="{AE584412-7F4F-4709-8555-B5D2E36C3DD3}" type="slidenum">
              <a:rPr lang="en-US" sz="800" b="0">
                <a:solidFill>
                  <a:schemeClr val="accent1">
                    <a:lumMod val="50000"/>
                  </a:schemeClr>
                </a:solidFill>
                <a:latin typeface="Helvetica" charset="0"/>
                <a:ea typeface="ヒラギノ角ゴ Pro W3" charset="-128"/>
              </a:rPr>
              <a:pPr algn="r" eaLnBrk="1" hangingPunct="1">
                <a:spcBef>
                  <a:spcPct val="0"/>
                </a:spcBef>
                <a:defRPr/>
              </a:pPr>
              <a:t>54</a:t>
            </a:fld>
            <a:endParaRPr lang="en-US" sz="800" b="0" dirty="0">
              <a:solidFill>
                <a:schemeClr val="accent1">
                  <a:lumMod val="50000"/>
                </a:schemeClr>
              </a:solidFill>
              <a:latin typeface="Helvetica" charset="0"/>
              <a:ea typeface="ヒラギノ角ゴ Pro W3" charset="-128"/>
            </a:endParaRPr>
          </a:p>
        </p:txBody>
      </p:sp>
    </p:spTree>
    <p:extLst>
      <p:ext uri="{BB962C8B-B14F-4D97-AF65-F5344CB8AC3E}">
        <p14:creationId xmlns:p14="http://schemas.microsoft.com/office/powerpoint/2010/main" val="53525427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txBox="1">
            <a:spLocks noChangeArrowheads="1"/>
          </p:cNvSpPr>
          <p:nvPr>
            <p:custDataLst>
              <p:tags r:id="rId2"/>
            </p:custDataLst>
          </p:nvPr>
        </p:nvSpPr>
        <p:spPr bwMode="auto">
          <a:xfrm>
            <a:off x="105696" y="245896"/>
            <a:ext cx="8686800" cy="78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lvl1pPr>
              <a:spcBef>
                <a:spcPct val="0"/>
              </a:spcBef>
              <a:defRPr sz="2800">
                <a:solidFill>
                  <a:srgbClr val="066332"/>
                </a:solidFill>
                <a:latin typeface="+mj-lt"/>
                <a:ea typeface="Geneva" charset="-128"/>
                <a:cs typeface="Arial" panose="020B0604020202020204" pitchFamily="34" charset="0"/>
              </a:defRPr>
            </a:lvl1pPr>
            <a:lvl2pPr>
              <a:spcBef>
                <a:spcPct val="0"/>
              </a:spcBef>
              <a:defRPr sz="4000">
                <a:solidFill>
                  <a:srgbClr val="066332"/>
                </a:solidFill>
                <a:latin typeface="Adobe Garamond Pro" charset="0"/>
                <a:ea typeface="Geneva" charset="-128"/>
                <a:cs typeface="Geneva" charset="-128"/>
              </a:defRPr>
            </a:lvl2pPr>
            <a:lvl3pPr>
              <a:spcBef>
                <a:spcPct val="0"/>
              </a:spcBef>
              <a:defRPr sz="4000">
                <a:solidFill>
                  <a:srgbClr val="066332"/>
                </a:solidFill>
                <a:latin typeface="Adobe Garamond Pro" charset="0"/>
                <a:ea typeface="Geneva" charset="-128"/>
                <a:cs typeface="Geneva" charset="-128"/>
              </a:defRPr>
            </a:lvl3pPr>
            <a:lvl4pPr>
              <a:spcBef>
                <a:spcPct val="0"/>
              </a:spcBef>
              <a:defRPr sz="4000">
                <a:solidFill>
                  <a:srgbClr val="066332"/>
                </a:solidFill>
                <a:latin typeface="Adobe Garamond Pro" charset="0"/>
                <a:ea typeface="Geneva" charset="-128"/>
                <a:cs typeface="Geneva" charset="-128"/>
              </a:defRPr>
            </a:lvl4pPr>
            <a:lvl5pPr>
              <a:spcBef>
                <a:spcPct val="0"/>
              </a:spcBef>
              <a:defRPr sz="4000">
                <a:solidFill>
                  <a:srgbClr val="066332"/>
                </a:solidFill>
                <a:latin typeface="Adobe Garamond Pro" charset="0"/>
                <a:ea typeface="Geneva" charset="-128"/>
                <a:cs typeface="Geneva" charset="-128"/>
              </a:defRPr>
            </a:lvl5pPr>
            <a:lvl6pPr marL="457092" fontAlgn="base">
              <a:spcBef>
                <a:spcPct val="0"/>
              </a:spcBef>
              <a:spcAft>
                <a:spcPct val="0"/>
              </a:spcAft>
              <a:defRPr sz="4000">
                <a:latin typeface="Adobe Garamond Pro" charset="0"/>
              </a:defRPr>
            </a:lvl6pPr>
            <a:lvl7pPr marL="914186" fontAlgn="base">
              <a:spcBef>
                <a:spcPct val="0"/>
              </a:spcBef>
              <a:spcAft>
                <a:spcPct val="0"/>
              </a:spcAft>
              <a:defRPr sz="4000">
                <a:latin typeface="Adobe Garamond Pro" charset="0"/>
              </a:defRPr>
            </a:lvl7pPr>
            <a:lvl8pPr marL="1371279" fontAlgn="base">
              <a:spcBef>
                <a:spcPct val="0"/>
              </a:spcBef>
              <a:spcAft>
                <a:spcPct val="0"/>
              </a:spcAft>
              <a:defRPr sz="4000">
                <a:latin typeface="Adobe Garamond Pro" charset="0"/>
              </a:defRPr>
            </a:lvl8pPr>
            <a:lvl9pPr marL="1828373" fontAlgn="base">
              <a:spcBef>
                <a:spcPct val="0"/>
              </a:spcBef>
              <a:spcAft>
                <a:spcPct val="0"/>
              </a:spcAft>
              <a:defRPr sz="4000">
                <a:latin typeface="Adobe Garamond Pro" charset="0"/>
              </a:defRPr>
            </a:lvl9pPr>
          </a:lstStyle>
          <a:p>
            <a:pPr eaLnBrk="0" fontAlgn="base" hangingPunct="0">
              <a:spcAft>
                <a:spcPct val="0"/>
              </a:spcAft>
            </a:pPr>
            <a:r>
              <a:rPr lang="en-US" sz="2400" b="1" dirty="0" smtClean="0"/>
              <a:t>Projected Revenues and Financial Metrics</a:t>
            </a:r>
            <a:endParaRPr lang="en-US" sz="2400" b="1" dirty="0"/>
          </a:p>
        </p:txBody>
      </p:sp>
      <p:sp>
        <p:nvSpPr>
          <p:cNvPr id="6" name="Text Box 4"/>
          <p:cNvSpPr txBox="1">
            <a:spLocks noChangeArrowheads="1"/>
          </p:cNvSpPr>
          <p:nvPr>
            <p:custDataLst>
              <p:tags r:id="rId3"/>
            </p:custDataLst>
          </p:nvPr>
        </p:nvSpPr>
        <p:spPr bwMode="auto">
          <a:xfrm>
            <a:off x="219456" y="1152144"/>
            <a:ext cx="8683244" cy="502920"/>
          </a:xfrm>
          <a:prstGeom prst="rect">
            <a:avLst/>
          </a:prstGeom>
          <a:solidFill>
            <a:srgbClr val="F7E8AA"/>
          </a:solidFill>
          <a:ln w="9525">
            <a:noFill/>
            <a:miter lim="800000"/>
            <a:headEnd/>
            <a:tailEnd/>
          </a:ln>
          <a:effectLst/>
        </p:spPr>
        <p:txBody>
          <a:bodyPr lIns="0" tIns="0" rIns="100584" bIns="18288" anchor="ctr"/>
          <a:lstStyle/>
          <a:p>
            <a:pPr algn="ctr" eaLnBrk="0" fontAlgn="base" hangingPunct="0">
              <a:spcAft>
                <a:spcPct val="0"/>
              </a:spcAft>
            </a:pPr>
            <a:r>
              <a:rPr lang="en-US" sz="1600" b="1" dirty="0" smtClean="0">
                <a:solidFill>
                  <a:srgbClr val="000000"/>
                </a:solidFill>
                <a:latin typeface="Arial" charset="0"/>
                <a:ea typeface="ＭＳ Ｐゴシック" charset="-128"/>
              </a:rPr>
              <a:t> The 2018 Budget achieves target metrics </a:t>
            </a:r>
          </a:p>
        </p:txBody>
      </p:sp>
      <p:sp>
        <p:nvSpPr>
          <p:cNvPr id="9" name="Rectangle 13"/>
          <p:cNvSpPr>
            <a:spLocks noChangeArrowheads="1"/>
          </p:cNvSpPr>
          <p:nvPr>
            <p:custDataLst>
              <p:tags r:id="rId4"/>
            </p:custDataLst>
          </p:nvPr>
        </p:nvSpPr>
        <p:spPr bwMode="auto">
          <a:xfrm>
            <a:off x="212725" y="6289852"/>
            <a:ext cx="8686800" cy="559663"/>
          </a:xfrm>
          <a:prstGeom prst="rect">
            <a:avLst/>
          </a:prstGeom>
          <a:noFill/>
          <a:ln w="9525">
            <a:noFill/>
            <a:miter lim="800000"/>
            <a:headEnd/>
            <a:tailEnd/>
          </a:ln>
        </p:spPr>
        <p:txBody>
          <a:bodyPr lIns="0" tIns="0" rIns="18288" bIns="18288" anchor="b"/>
          <a:lstStyle/>
          <a:p>
            <a:pPr marL="169863" indent="-169863" eaLnBrk="0" fontAlgn="base" hangingPunct="0">
              <a:lnSpc>
                <a:spcPct val="90000"/>
              </a:lnSpc>
              <a:spcAft>
                <a:spcPct val="0"/>
              </a:spcAft>
              <a:buClr>
                <a:srgbClr val="000000"/>
              </a:buClr>
            </a:pPr>
            <a:r>
              <a:rPr lang="en-US" sz="800" i="1" dirty="0" smtClean="0">
                <a:solidFill>
                  <a:srgbClr val="000000"/>
                </a:solidFill>
                <a:latin typeface="Arial" charset="0"/>
                <a:ea typeface="ＭＳ Ｐゴシック" charset="-128"/>
              </a:rPr>
              <a:t>____________________________________________</a:t>
            </a:r>
          </a:p>
          <a:p>
            <a:pPr marL="169863" indent="-169863" eaLnBrk="0" fontAlgn="base" hangingPunct="0">
              <a:lnSpc>
                <a:spcPct val="90000"/>
              </a:lnSpc>
              <a:spcAft>
                <a:spcPct val="0"/>
              </a:spcAft>
              <a:buClr>
                <a:srgbClr val="000000"/>
              </a:buClr>
              <a:buFont typeface="Wingdings" pitchFamily="2" charset="2"/>
              <a:buAutoNum type="arabicPeriod"/>
            </a:pPr>
            <a:r>
              <a:rPr lang="en-US" sz="800" i="1" dirty="0" smtClean="0">
                <a:solidFill>
                  <a:srgbClr val="000000"/>
                </a:solidFill>
                <a:latin typeface="Arial" charset="0"/>
                <a:ea typeface="ＭＳ Ｐゴシック" charset="-128"/>
              </a:rPr>
              <a:t>Operating revenues less miscellaneous income.  Includes projected rate increases..</a:t>
            </a:r>
          </a:p>
          <a:p>
            <a:pPr marL="169863" indent="-169863" eaLnBrk="0" fontAlgn="base" hangingPunct="0">
              <a:lnSpc>
                <a:spcPct val="90000"/>
              </a:lnSpc>
              <a:spcAft>
                <a:spcPct val="0"/>
              </a:spcAft>
              <a:buClr>
                <a:srgbClr val="000000"/>
              </a:buClr>
              <a:buFont typeface="Wingdings" pitchFamily="2" charset="2"/>
              <a:buAutoNum type="arabicPeriod"/>
            </a:pPr>
            <a:r>
              <a:rPr lang="en-US" sz="800" i="1" dirty="0" smtClean="0">
                <a:solidFill>
                  <a:srgbClr val="000000"/>
                </a:solidFill>
                <a:latin typeface="Arial" charset="0"/>
                <a:ea typeface="ＭＳ Ｐゴシック" charset="-128"/>
              </a:rPr>
              <a:t>Metrics exclude the benefit of Toshiba settlement funds.</a:t>
            </a:r>
            <a:endParaRPr lang="en-US" sz="800" i="1" dirty="0">
              <a:solidFill>
                <a:srgbClr val="000000"/>
              </a:solidFill>
              <a:latin typeface="Arial" charset="0"/>
              <a:ea typeface="ＭＳ Ｐゴシック" charset="-128"/>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865989374"/>
              </p:ext>
            </p:extLst>
          </p:nvPr>
        </p:nvGraphicFramePr>
        <p:xfrm>
          <a:off x="274638" y="1752600"/>
          <a:ext cx="8716962" cy="3303588"/>
        </p:xfrm>
        <a:graphic>
          <a:graphicData uri="http://schemas.openxmlformats.org/presentationml/2006/ole">
            <mc:AlternateContent xmlns:mc="http://schemas.openxmlformats.org/markup-compatibility/2006">
              <mc:Choice xmlns:v="urn:schemas-microsoft-com:vml" Requires="v">
                <p:oleObj spid="_x0000_s8306" name="Worksheet" r:id="rId7" imgW="8991645" imgH="3038580" progId="Excel.Sheet.12">
                  <p:embed/>
                </p:oleObj>
              </mc:Choice>
              <mc:Fallback>
                <p:oleObj name="Worksheet" r:id="rId7" imgW="8991645" imgH="3038580" progId="Excel.Sheet.12">
                  <p:embed/>
                  <p:pic>
                    <p:nvPicPr>
                      <p:cNvPr id="0" name=""/>
                      <p:cNvPicPr/>
                      <p:nvPr/>
                    </p:nvPicPr>
                    <p:blipFill>
                      <a:blip r:embed="rId8"/>
                      <a:stretch>
                        <a:fillRect/>
                      </a:stretch>
                    </p:blipFill>
                    <p:spPr>
                      <a:xfrm>
                        <a:off x="274638" y="1752600"/>
                        <a:ext cx="8716962" cy="3303588"/>
                      </a:xfrm>
                      <a:prstGeom prst="rect">
                        <a:avLst/>
                      </a:prstGeom>
                    </p:spPr>
                  </p:pic>
                </p:oleObj>
              </mc:Fallback>
            </mc:AlternateContent>
          </a:graphicData>
        </a:graphic>
      </p:graphicFrame>
      <p:sp>
        <p:nvSpPr>
          <p:cNvPr id="3" name="TextBox 2"/>
          <p:cNvSpPr txBox="1"/>
          <p:nvPr/>
        </p:nvSpPr>
        <p:spPr>
          <a:xfrm>
            <a:off x="304800" y="5181600"/>
            <a:ext cx="8594725" cy="461665"/>
          </a:xfrm>
          <a:prstGeom prst="rect">
            <a:avLst/>
          </a:prstGeom>
          <a:noFill/>
        </p:spPr>
        <p:txBody>
          <a:bodyPr wrap="square" rtlCol="0">
            <a:spAutoFit/>
          </a:bodyPr>
          <a:lstStyle/>
          <a:p>
            <a:pPr marL="171450" indent="-171450">
              <a:buFont typeface="Wingdings" panose="05000000000000000000" pitchFamily="2" charset="2"/>
              <a:buChar char="Ø"/>
            </a:pPr>
            <a:r>
              <a:rPr lang="en-US" sz="1200" dirty="0" smtClean="0">
                <a:solidFill>
                  <a:schemeClr val="accent4">
                    <a:lumMod val="10000"/>
                  </a:schemeClr>
                </a:solidFill>
              </a:rPr>
              <a:t>Our projection assumes first base rate increase in 2020 and projected aggregate increase of  ~7% implemented in years 2020- 2023</a:t>
            </a:r>
            <a:endParaRPr lang="en-US" sz="1200" dirty="0">
              <a:solidFill>
                <a:schemeClr val="accent4">
                  <a:lumMod val="10000"/>
                </a:schemeClr>
              </a:solidFill>
            </a:endParaRPr>
          </a:p>
        </p:txBody>
      </p:sp>
      <p:sp>
        <p:nvSpPr>
          <p:cNvPr id="7" name="Slide Number Placeholder 33"/>
          <p:cNvSpPr txBox="1">
            <a:spLocks/>
          </p:cNvSpPr>
          <p:nvPr/>
        </p:nvSpPr>
        <p:spPr>
          <a:xfrm>
            <a:off x="6837218" y="6502019"/>
            <a:ext cx="2133600" cy="365125"/>
          </a:xfrm>
          <a:prstGeom prst="rect">
            <a:avLst/>
          </a:prstGeom>
        </p:spPr>
        <p:txBody>
          <a:bodyPr/>
          <a:lstStyle>
            <a:defPPr>
              <a:defRPr lang="en-US"/>
            </a:defPPr>
            <a:lvl1pPr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1pPr>
            <a:lvl2pPr marL="4572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2pPr>
            <a:lvl3pPr marL="9144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3pPr>
            <a:lvl4pPr marL="13716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4pPr>
            <a:lvl5pPr marL="18288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5pPr>
            <a:lvl6pPr marL="2286000" algn="l" defTabSz="914400" rtl="0" eaLnBrk="1" latinLnBrk="0" hangingPunct="1">
              <a:defRPr sz="1000" b="1" kern="1200">
                <a:solidFill>
                  <a:schemeClr val="tx1"/>
                </a:solidFill>
                <a:latin typeface="Arial" charset="0"/>
                <a:ea typeface="ＭＳ Ｐゴシック" charset="-128"/>
                <a:cs typeface="+mn-cs"/>
              </a:defRPr>
            </a:lvl6pPr>
            <a:lvl7pPr marL="2743200" algn="l" defTabSz="914400" rtl="0" eaLnBrk="1" latinLnBrk="0" hangingPunct="1">
              <a:defRPr sz="1000" b="1" kern="1200">
                <a:solidFill>
                  <a:schemeClr val="tx1"/>
                </a:solidFill>
                <a:latin typeface="Arial" charset="0"/>
                <a:ea typeface="ＭＳ Ｐゴシック" charset="-128"/>
                <a:cs typeface="+mn-cs"/>
              </a:defRPr>
            </a:lvl7pPr>
            <a:lvl8pPr marL="3200400" algn="l" defTabSz="914400" rtl="0" eaLnBrk="1" latinLnBrk="0" hangingPunct="1">
              <a:defRPr sz="1000" b="1" kern="1200">
                <a:solidFill>
                  <a:schemeClr val="tx1"/>
                </a:solidFill>
                <a:latin typeface="Arial" charset="0"/>
                <a:ea typeface="ＭＳ Ｐゴシック" charset="-128"/>
                <a:cs typeface="+mn-cs"/>
              </a:defRPr>
            </a:lvl8pPr>
            <a:lvl9pPr marL="3657600" algn="l" defTabSz="914400" rtl="0" eaLnBrk="1" latinLnBrk="0" hangingPunct="1">
              <a:defRPr sz="1000" b="1" kern="1200">
                <a:solidFill>
                  <a:schemeClr val="tx1"/>
                </a:solidFill>
                <a:latin typeface="Arial" charset="0"/>
                <a:ea typeface="ＭＳ Ｐゴシック" charset="-128"/>
                <a:cs typeface="+mn-cs"/>
              </a:defRPr>
            </a:lvl9pPr>
          </a:lstStyle>
          <a:p>
            <a:pPr algn="r">
              <a:defRPr/>
            </a:pPr>
            <a:endParaRPr lang="en-US" dirty="0" smtClean="0"/>
          </a:p>
          <a:p>
            <a:pPr algn="r" eaLnBrk="1" hangingPunct="1">
              <a:spcBef>
                <a:spcPct val="0"/>
              </a:spcBef>
              <a:defRPr/>
            </a:pPr>
            <a:fld id="{AE584412-7F4F-4709-8555-B5D2E36C3DD3}" type="slidenum">
              <a:rPr lang="en-US" sz="800" b="0">
                <a:solidFill>
                  <a:schemeClr val="accent1">
                    <a:lumMod val="50000"/>
                  </a:schemeClr>
                </a:solidFill>
                <a:latin typeface="Helvetica" charset="0"/>
                <a:ea typeface="ヒラギノ角ゴ Pro W3" charset="-128"/>
              </a:rPr>
              <a:pPr algn="r" eaLnBrk="1" hangingPunct="1">
                <a:spcBef>
                  <a:spcPct val="0"/>
                </a:spcBef>
                <a:defRPr/>
              </a:pPr>
              <a:t>55</a:t>
            </a:fld>
            <a:endParaRPr lang="en-US" sz="800" b="0" dirty="0">
              <a:solidFill>
                <a:schemeClr val="accent1">
                  <a:lumMod val="50000"/>
                </a:schemeClr>
              </a:solidFill>
              <a:latin typeface="Helvetica" charset="0"/>
              <a:ea typeface="ヒラギノ角ゴ Pro W3" charset="-128"/>
            </a:endParaRPr>
          </a:p>
        </p:txBody>
      </p:sp>
    </p:spTree>
    <p:extLst>
      <p:ext uri="{BB962C8B-B14F-4D97-AF65-F5344CB8AC3E}">
        <p14:creationId xmlns:p14="http://schemas.microsoft.com/office/powerpoint/2010/main" val="2594321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5"/>
          <p:cNvSpPr txBox="1">
            <a:spLocks noChangeArrowheads="1"/>
          </p:cNvSpPr>
          <p:nvPr>
            <p:custDataLst>
              <p:tags r:id="rId1"/>
            </p:custDataLst>
          </p:nvPr>
        </p:nvSpPr>
        <p:spPr bwMode="auto">
          <a:xfrm>
            <a:off x="105696" y="42770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lvl1pPr algn="l" rtl="0" eaLnBrk="0" fontAlgn="base" hangingPunct="0">
              <a:spcBef>
                <a:spcPct val="0"/>
              </a:spcBef>
              <a:spcAft>
                <a:spcPct val="0"/>
              </a:spcAft>
              <a:defRPr sz="4000" b="1">
                <a:solidFill>
                  <a:srgbClr val="066332"/>
                </a:solidFill>
                <a:latin typeface="Garamond"/>
                <a:ea typeface="Geneva" charset="-128"/>
                <a:cs typeface="Garamond"/>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092" algn="l" rtl="0" eaLnBrk="1" fontAlgn="base" hangingPunct="1">
              <a:spcBef>
                <a:spcPct val="0"/>
              </a:spcBef>
              <a:spcAft>
                <a:spcPct val="0"/>
              </a:spcAft>
              <a:defRPr sz="4000" b="1">
                <a:solidFill>
                  <a:schemeClr val="tx1"/>
                </a:solidFill>
                <a:latin typeface="Adobe Garamond Pro" charset="0"/>
              </a:defRPr>
            </a:lvl6pPr>
            <a:lvl7pPr marL="914186" algn="l" rtl="0" eaLnBrk="1" fontAlgn="base" hangingPunct="1">
              <a:spcBef>
                <a:spcPct val="0"/>
              </a:spcBef>
              <a:spcAft>
                <a:spcPct val="0"/>
              </a:spcAft>
              <a:defRPr sz="4000" b="1">
                <a:solidFill>
                  <a:schemeClr val="tx1"/>
                </a:solidFill>
                <a:latin typeface="Adobe Garamond Pro" charset="0"/>
              </a:defRPr>
            </a:lvl7pPr>
            <a:lvl8pPr marL="1371279" algn="l" rtl="0" eaLnBrk="1" fontAlgn="base" hangingPunct="1">
              <a:spcBef>
                <a:spcPct val="0"/>
              </a:spcBef>
              <a:spcAft>
                <a:spcPct val="0"/>
              </a:spcAft>
              <a:defRPr sz="4000" b="1">
                <a:solidFill>
                  <a:schemeClr val="tx1"/>
                </a:solidFill>
                <a:latin typeface="Adobe Garamond Pro" charset="0"/>
              </a:defRPr>
            </a:lvl8pPr>
            <a:lvl9pPr marL="1828373" algn="l" rtl="0" eaLnBrk="1" fontAlgn="base" hangingPunct="1">
              <a:spcBef>
                <a:spcPct val="0"/>
              </a:spcBef>
              <a:spcAft>
                <a:spcPct val="0"/>
              </a:spcAft>
              <a:defRPr sz="4000" b="1">
                <a:solidFill>
                  <a:schemeClr val="tx1"/>
                </a:solidFill>
                <a:latin typeface="Adobe Garamond Pro" charset="0"/>
              </a:defRPr>
            </a:lvl9pPr>
          </a:lstStyle>
          <a:p>
            <a:r>
              <a:rPr lang="en-US" sz="2400" kern="0" dirty="0" smtClean="0">
                <a:latin typeface="Arial" panose="020B0604020202020204" pitchFamily="34" charset="0"/>
                <a:cs typeface="Arial" panose="020B0604020202020204" pitchFamily="34" charset="0"/>
              </a:rPr>
              <a:t>Power Supply Overview</a:t>
            </a:r>
            <a:endParaRPr lang="en-US" sz="2400" kern="0" dirty="0">
              <a:latin typeface="Arial" panose="020B0604020202020204" pitchFamily="34" charset="0"/>
              <a:cs typeface="Arial" panose="020B0604020202020204" pitchFamily="34" charset="0"/>
            </a:endParaRPr>
          </a:p>
        </p:txBody>
      </p:sp>
      <p:graphicFrame>
        <p:nvGraphicFramePr>
          <p:cNvPr id="4" name="Object 2"/>
          <p:cNvGraphicFramePr>
            <a:graphicFrameLocks noChangeAspect="1"/>
          </p:cNvGraphicFramePr>
          <p:nvPr>
            <p:custDataLst>
              <p:tags r:id="rId2"/>
            </p:custDataLst>
            <p:extLst>
              <p:ext uri="{D42A27DB-BD31-4B8C-83A1-F6EECF244321}">
                <p14:modId xmlns:p14="http://schemas.microsoft.com/office/powerpoint/2010/main" val="1476455043"/>
              </p:ext>
            </p:extLst>
          </p:nvPr>
        </p:nvGraphicFramePr>
        <p:xfrm>
          <a:off x="338138" y="1688980"/>
          <a:ext cx="4098925" cy="1908175"/>
        </p:xfrm>
        <a:graphic>
          <a:graphicData uri="http://schemas.openxmlformats.org/drawingml/2006/chart">
            <c:chart xmlns:c="http://schemas.openxmlformats.org/drawingml/2006/chart" xmlns:r="http://schemas.openxmlformats.org/officeDocument/2006/relationships" r:id="rId16"/>
          </a:graphicData>
        </a:graphic>
      </p:graphicFrame>
      <p:sp>
        <p:nvSpPr>
          <p:cNvPr id="5" name="Rectangle 4"/>
          <p:cNvSpPr>
            <a:spLocks noChangeArrowheads="1"/>
          </p:cNvSpPr>
          <p:nvPr>
            <p:custDataLst>
              <p:tags r:id="rId3"/>
            </p:custDataLst>
          </p:nvPr>
        </p:nvSpPr>
        <p:spPr bwMode="gray">
          <a:xfrm>
            <a:off x="215900" y="1421010"/>
            <a:ext cx="4270248" cy="228600"/>
          </a:xfrm>
          <a:prstGeom prst="rect">
            <a:avLst/>
          </a:prstGeom>
          <a:solidFill>
            <a:srgbClr val="2759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200" dirty="0" smtClean="0">
                <a:solidFill>
                  <a:srgbClr val="FFFFFF"/>
                </a:solidFill>
                <a:latin typeface="+mj-lt"/>
              </a:rPr>
              <a:t>2017 Energy Sources</a:t>
            </a:r>
          </a:p>
        </p:txBody>
      </p:sp>
      <p:graphicFrame>
        <p:nvGraphicFramePr>
          <p:cNvPr id="6" name="Object 3"/>
          <p:cNvGraphicFramePr>
            <a:graphicFrameLocks noChangeAspect="1"/>
          </p:cNvGraphicFramePr>
          <p:nvPr>
            <p:custDataLst>
              <p:tags r:id="rId4"/>
            </p:custDataLst>
            <p:extLst>
              <p:ext uri="{D42A27DB-BD31-4B8C-83A1-F6EECF244321}">
                <p14:modId xmlns:p14="http://schemas.microsoft.com/office/powerpoint/2010/main" val="3448929518"/>
              </p:ext>
            </p:extLst>
          </p:nvPr>
        </p:nvGraphicFramePr>
        <p:xfrm>
          <a:off x="4683252" y="1688980"/>
          <a:ext cx="4098925" cy="1908175"/>
        </p:xfrm>
        <a:graphic>
          <a:graphicData uri="http://schemas.openxmlformats.org/drawingml/2006/chart">
            <c:chart xmlns:c="http://schemas.openxmlformats.org/drawingml/2006/chart" xmlns:r="http://schemas.openxmlformats.org/officeDocument/2006/relationships" r:id="rId17"/>
          </a:graphicData>
        </a:graphic>
      </p:graphicFrame>
      <p:sp>
        <p:nvSpPr>
          <p:cNvPr id="7" name="Rectangle 6"/>
          <p:cNvSpPr>
            <a:spLocks noChangeArrowheads="1"/>
          </p:cNvSpPr>
          <p:nvPr>
            <p:custDataLst>
              <p:tags r:id="rId5"/>
            </p:custDataLst>
          </p:nvPr>
        </p:nvSpPr>
        <p:spPr bwMode="gray">
          <a:xfrm>
            <a:off x="4632452" y="1421010"/>
            <a:ext cx="4270248" cy="228600"/>
          </a:xfrm>
          <a:prstGeom prst="rect">
            <a:avLst/>
          </a:prstGeom>
          <a:solidFill>
            <a:srgbClr val="2759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200" dirty="0" smtClean="0">
                <a:solidFill>
                  <a:srgbClr val="FFFFFF"/>
                </a:solidFill>
                <a:latin typeface="+mj-lt"/>
              </a:rPr>
              <a:t>2017 Capacity</a:t>
            </a:r>
          </a:p>
        </p:txBody>
      </p:sp>
      <p:sp>
        <p:nvSpPr>
          <p:cNvPr id="8" name="Rectangle 7"/>
          <p:cNvSpPr>
            <a:spLocks noChangeArrowheads="1"/>
          </p:cNvSpPr>
          <p:nvPr>
            <p:custDataLst>
              <p:tags r:id="rId6"/>
            </p:custDataLst>
          </p:nvPr>
        </p:nvSpPr>
        <p:spPr bwMode="gray">
          <a:xfrm>
            <a:off x="215900" y="3893937"/>
            <a:ext cx="8686800" cy="228600"/>
          </a:xfrm>
          <a:prstGeom prst="rect">
            <a:avLst/>
          </a:prstGeom>
          <a:solidFill>
            <a:srgbClr val="2759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200" dirty="0" smtClean="0">
                <a:solidFill>
                  <a:srgbClr val="FFFFFF"/>
                </a:solidFill>
                <a:latin typeface="+mj-lt"/>
              </a:rPr>
              <a:t>Base Load Availability</a:t>
            </a:r>
            <a:endParaRPr lang="en-US" sz="1200" baseline="30000" dirty="0">
              <a:solidFill>
                <a:srgbClr val="FFFFFF"/>
              </a:solidFill>
              <a:latin typeface="+mj-lt"/>
            </a:endParaRPr>
          </a:p>
        </p:txBody>
      </p:sp>
      <p:graphicFrame>
        <p:nvGraphicFramePr>
          <p:cNvPr id="9" name="Object 6"/>
          <p:cNvGraphicFramePr>
            <a:graphicFrameLocks noChangeAspect="1"/>
          </p:cNvGraphicFramePr>
          <p:nvPr>
            <p:custDataLst>
              <p:tags r:id="rId7"/>
            </p:custDataLst>
            <p:extLst>
              <p:ext uri="{D42A27DB-BD31-4B8C-83A1-F6EECF244321}">
                <p14:modId xmlns:p14="http://schemas.microsoft.com/office/powerpoint/2010/main" val="4155526505"/>
              </p:ext>
            </p:extLst>
          </p:nvPr>
        </p:nvGraphicFramePr>
        <p:xfrm>
          <a:off x="215900" y="4508796"/>
          <a:ext cx="2834640" cy="1868536"/>
        </p:xfrm>
        <a:graphic>
          <a:graphicData uri="http://schemas.openxmlformats.org/drawingml/2006/chart">
            <c:chart xmlns:c="http://schemas.openxmlformats.org/drawingml/2006/chart" xmlns:r="http://schemas.openxmlformats.org/officeDocument/2006/relationships" r:id="rId18"/>
          </a:graphicData>
        </a:graphic>
      </p:graphicFrame>
      <p:sp>
        <p:nvSpPr>
          <p:cNvPr id="11" name="Slide Number Placeholder 10"/>
          <p:cNvSpPr>
            <a:spLocks noGrp="1"/>
          </p:cNvSpPr>
          <p:nvPr>
            <p:ph type="sldNum" sz="quarter" idx="12"/>
          </p:nvPr>
        </p:nvSpPr>
        <p:spPr/>
        <p:txBody>
          <a:bodyPr/>
          <a:lstStyle/>
          <a:p>
            <a:pPr>
              <a:defRPr/>
            </a:pPr>
            <a:endParaRPr lang="en-US" smtClean="0"/>
          </a:p>
          <a:p>
            <a:pPr>
              <a:defRPr/>
            </a:pPr>
            <a:fld id="{AE584412-7F4F-4709-8555-B5D2E36C3DD3}" type="slidenum">
              <a:rPr lang="en-US" smtClean="0"/>
              <a:pPr>
                <a:defRPr/>
              </a:pPr>
              <a:t>56</a:t>
            </a:fld>
            <a:endParaRPr lang="en-US" dirty="0"/>
          </a:p>
        </p:txBody>
      </p:sp>
      <p:sp>
        <p:nvSpPr>
          <p:cNvPr id="12" name="Rectangle 13"/>
          <p:cNvSpPr>
            <a:spLocks noChangeArrowheads="1"/>
          </p:cNvSpPr>
          <p:nvPr>
            <p:custDataLst>
              <p:tags r:id="rId8"/>
            </p:custDataLst>
          </p:nvPr>
        </p:nvSpPr>
        <p:spPr bwMode="auto">
          <a:xfrm>
            <a:off x="215900" y="6377332"/>
            <a:ext cx="8686800" cy="304800"/>
          </a:xfrm>
          <a:prstGeom prst="rect">
            <a:avLst/>
          </a:prstGeom>
          <a:noFill/>
          <a:ln w="9525">
            <a:noFill/>
            <a:miter lim="800000"/>
            <a:headEnd/>
            <a:tailEnd/>
          </a:ln>
        </p:spPr>
        <p:txBody>
          <a:bodyPr lIns="0" tIns="0" rIns="18288" bIns="18288" anchor="b"/>
          <a:lstStyle/>
          <a:p>
            <a:pPr marL="169863" indent="-169863">
              <a:lnSpc>
                <a:spcPct val="90000"/>
              </a:lnSpc>
              <a:spcBef>
                <a:spcPts val="0"/>
              </a:spcBef>
              <a:buClr>
                <a:srgbClr val="000000"/>
              </a:buClr>
            </a:pPr>
            <a:r>
              <a:rPr lang="en-US" sz="800" b="0" i="1" dirty="0" smtClean="0">
                <a:solidFill>
                  <a:srgbClr val="000000"/>
                </a:solidFill>
              </a:rPr>
              <a:t>_____________________________________________</a:t>
            </a:r>
            <a:endParaRPr lang="en-US" sz="800" b="0" i="1" dirty="0">
              <a:solidFill>
                <a:srgbClr val="000000"/>
              </a:solidFill>
            </a:endParaRPr>
          </a:p>
          <a:p>
            <a:pPr marL="169863" indent="-169863">
              <a:lnSpc>
                <a:spcPct val="90000"/>
              </a:lnSpc>
              <a:spcBef>
                <a:spcPts val="0"/>
              </a:spcBef>
              <a:buClr>
                <a:srgbClr val="000000"/>
              </a:buClr>
              <a:buFont typeface="Wingdings" pitchFamily="2" charset="2"/>
              <a:buAutoNum type="arabicPeriod"/>
            </a:pPr>
            <a:r>
              <a:rPr lang="en-US" sz="800" b="0" i="1" dirty="0" smtClean="0">
                <a:solidFill>
                  <a:srgbClr val="000000"/>
                </a:solidFill>
              </a:rPr>
              <a:t>Refueling outages in fall of 2012, spring of 2014, fall of 2015 and spring of 2017 affected nuclear base load availability in those years.</a:t>
            </a:r>
          </a:p>
        </p:txBody>
      </p:sp>
      <p:graphicFrame>
        <p:nvGraphicFramePr>
          <p:cNvPr id="14" name="Object 6"/>
          <p:cNvGraphicFramePr>
            <a:graphicFrameLocks/>
          </p:cNvGraphicFramePr>
          <p:nvPr>
            <p:custDataLst>
              <p:tags r:id="rId9"/>
            </p:custDataLst>
            <p:extLst>
              <p:ext uri="{D42A27DB-BD31-4B8C-83A1-F6EECF244321}">
                <p14:modId xmlns:p14="http://schemas.microsoft.com/office/powerpoint/2010/main" val="3542918878"/>
              </p:ext>
            </p:extLst>
          </p:nvPr>
        </p:nvGraphicFramePr>
        <p:xfrm>
          <a:off x="3141980" y="4511956"/>
          <a:ext cx="2834640" cy="1865376"/>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15" name="Object 6"/>
          <p:cNvGraphicFramePr>
            <a:graphicFrameLocks/>
          </p:cNvGraphicFramePr>
          <p:nvPr>
            <p:custDataLst>
              <p:tags r:id="rId10"/>
            </p:custDataLst>
            <p:extLst>
              <p:ext uri="{D42A27DB-BD31-4B8C-83A1-F6EECF244321}">
                <p14:modId xmlns:p14="http://schemas.microsoft.com/office/powerpoint/2010/main" val="1931372883"/>
              </p:ext>
            </p:extLst>
          </p:nvPr>
        </p:nvGraphicFramePr>
        <p:xfrm>
          <a:off x="6068060" y="4511956"/>
          <a:ext cx="2834640" cy="1865376"/>
        </p:xfrm>
        <a:graphic>
          <a:graphicData uri="http://schemas.openxmlformats.org/drawingml/2006/chart">
            <c:chart xmlns:c="http://schemas.openxmlformats.org/drawingml/2006/chart" xmlns:r="http://schemas.openxmlformats.org/officeDocument/2006/relationships" r:id="rId20"/>
          </a:graphicData>
        </a:graphic>
      </p:graphicFrame>
      <p:sp>
        <p:nvSpPr>
          <p:cNvPr id="16" name="Rectangle 14"/>
          <p:cNvSpPr>
            <a:spLocks noChangeArrowheads="1"/>
          </p:cNvSpPr>
          <p:nvPr>
            <p:custDataLst>
              <p:tags r:id="rId11"/>
            </p:custDataLst>
          </p:nvPr>
        </p:nvSpPr>
        <p:spPr bwMode="gray">
          <a:xfrm>
            <a:off x="215900" y="4151185"/>
            <a:ext cx="2834640" cy="228600"/>
          </a:xfrm>
          <a:prstGeom prst="rect">
            <a:avLst/>
          </a:prstGeom>
          <a:solidFill>
            <a:srgbClr val="A5BFAA"/>
          </a:solidFill>
          <a:ln w="6350" algn="ctr">
            <a:noFill/>
            <a:miter lim="800000"/>
            <a:headEnd/>
            <a:tailEnd/>
          </a:ln>
        </p:spPr>
        <p:txBody>
          <a:bodyPr lIns="0" tIns="16404" rIns="0" bIns="16404" anchor="ctr"/>
          <a:lstStyle/>
          <a:p>
            <a:pPr algn="ctr" defTabSz="683739">
              <a:defRPr/>
            </a:pPr>
            <a:r>
              <a:rPr lang="en-US" sz="1200" dirty="0" smtClean="0">
                <a:solidFill>
                  <a:srgbClr val="000000"/>
                </a:solidFill>
              </a:rPr>
              <a:t>Coal</a:t>
            </a:r>
            <a:endParaRPr lang="en-US" sz="1200" dirty="0">
              <a:solidFill>
                <a:srgbClr val="000000"/>
              </a:solidFill>
              <a:ea typeface="+mn-ea"/>
            </a:endParaRPr>
          </a:p>
        </p:txBody>
      </p:sp>
      <p:sp>
        <p:nvSpPr>
          <p:cNvPr id="17" name="Rectangle 14"/>
          <p:cNvSpPr>
            <a:spLocks noChangeArrowheads="1"/>
          </p:cNvSpPr>
          <p:nvPr>
            <p:custDataLst>
              <p:tags r:id="rId12"/>
            </p:custDataLst>
          </p:nvPr>
        </p:nvSpPr>
        <p:spPr bwMode="gray">
          <a:xfrm>
            <a:off x="3141980" y="4151185"/>
            <a:ext cx="2834640" cy="228600"/>
          </a:xfrm>
          <a:prstGeom prst="rect">
            <a:avLst/>
          </a:prstGeom>
          <a:solidFill>
            <a:srgbClr val="A5BFAA"/>
          </a:solidFill>
          <a:ln w="6350" algn="ctr">
            <a:noFill/>
            <a:miter lim="800000"/>
            <a:headEnd/>
            <a:tailEnd/>
          </a:ln>
        </p:spPr>
        <p:txBody>
          <a:bodyPr lIns="0" tIns="16404" rIns="0" bIns="16404" anchor="ctr"/>
          <a:lstStyle/>
          <a:p>
            <a:pPr algn="ctr" defTabSz="683739">
              <a:defRPr/>
            </a:pPr>
            <a:r>
              <a:rPr lang="en-US" sz="1200" dirty="0" smtClean="0">
                <a:solidFill>
                  <a:srgbClr val="000000"/>
                </a:solidFill>
              </a:rPr>
              <a:t>Nuclear</a:t>
            </a:r>
            <a:r>
              <a:rPr lang="en-GB" sz="1200" baseline="30000" dirty="0" smtClean="0">
                <a:solidFill>
                  <a:srgbClr val="000000"/>
                </a:solidFill>
              </a:rPr>
              <a:t>1</a:t>
            </a:r>
            <a:endParaRPr lang="en-US" sz="1200" dirty="0">
              <a:solidFill>
                <a:srgbClr val="000000"/>
              </a:solidFill>
              <a:ea typeface="+mn-ea"/>
            </a:endParaRPr>
          </a:p>
        </p:txBody>
      </p:sp>
      <p:sp>
        <p:nvSpPr>
          <p:cNvPr id="18" name="Rectangle 14"/>
          <p:cNvSpPr>
            <a:spLocks noChangeArrowheads="1"/>
          </p:cNvSpPr>
          <p:nvPr>
            <p:custDataLst>
              <p:tags r:id="rId13"/>
            </p:custDataLst>
          </p:nvPr>
        </p:nvSpPr>
        <p:spPr bwMode="gray">
          <a:xfrm>
            <a:off x="6068060" y="4151185"/>
            <a:ext cx="2834640" cy="228600"/>
          </a:xfrm>
          <a:prstGeom prst="rect">
            <a:avLst/>
          </a:prstGeom>
          <a:solidFill>
            <a:srgbClr val="A5BFAA"/>
          </a:solidFill>
          <a:ln w="6350" algn="ctr">
            <a:noFill/>
            <a:miter lim="800000"/>
            <a:headEnd/>
            <a:tailEnd/>
          </a:ln>
        </p:spPr>
        <p:txBody>
          <a:bodyPr lIns="0" tIns="16404" rIns="0" bIns="16404" anchor="ctr"/>
          <a:lstStyle/>
          <a:p>
            <a:pPr algn="ctr" defTabSz="683739">
              <a:defRPr/>
            </a:pPr>
            <a:r>
              <a:rPr lang="en-US" sz="1200" dirty="0" smtClean="0">
                <a:solidFill>
                  <a:srgbClr val="000000"/>
                </a:solidFill>
              </a:rPr>
              <a:t>Gas</a:t>
            </a:r>
            <a:endParaRPr lang="en-US" sz="1200" dirty="0">
              <a:solidFill>
                <a:srgbClr val="000000"/>
              </a:solidFill>
              <a:ea typeface="+mn-ea"/>
            </a:endParaRPr>
          </a:p>
        </p:txBody>
      </p:sp>
    </p:spTree>
    <p:extLst>
      <p:ext uri="{BB962C8B-B14F-4D97-AF65-F5344CB8AC3E}">
        <p14:creationId xmlns:p14="http://schemas.microsoft.com/office/powerpoint/2010/main" val="3889921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5"/>
          <p:cNvSpPr txBox="1">
            <a:spLocks noChangeArrowheads="1"/>
          </p:cNvSpPr>
          <p:nvPr>
            <p:custDataLst>
              <p:tags r:id="rId1"/>
            </p:custDataLst>
          </p:nvPr>
        </p:nvSpPr>
        <p:spPr bwMode="auto">
          <a:xfrm>
            <a:off x="105696" y="42770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lvl1pPr algn="l" rtl="0" eaLnBrk="0" fontAlgn="base" hangingPunct="0">
              <a:spcBef>
                <a:spcPct val="0"/>
              </a:spcBef>
              <a:spcAft>
                <a:spcPct val="0"/>
              </a:spcAft>
              <a:defRPr sz="4000" b="1">
                <a:solidFill>
                  <a:srgbClr val="066332"/>
                </a:solidFill>
                <a:latin typeface="Garamond"/>
                <a:ea typeface="Geneva" charset="-128"/>
                <a:cs typeface="Garamond"/>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092" algn="l" rtl="0" eaLnBrk="1" fontAlgn="base" hangingPunct="1">
              <a:spcBef>
                <a:spcPct val="0"/>
              </a:spcBef>
              <a:spcAft>
                <a:spcPct val="0"/>
              </a:spcAft>
              <a:defRPr sz="4000" b="1">
                <a:solidFill>
                  <a:schemeClr val="tx1"/>
                </a:solidFill>
                <a:latin typeface="Adobe Garamond Pro" charset="0"/>
              </a:defRPr>
            </a:lvl6pPr>
            <a:lvl7pPr marL="914186" algn="l" rtl="0" eaLnBrk="1" fontAlgn="base" hangingPunct="1">
              <a:spcBef>
                <a:spcPct val="0"/>
              </a:spcBef>
              <a:spcAft>
                <a:spcPct val="0"/>
              </a:spcAft>
              <a:defRPr sz="4000" b="1">
                <a:solidFill>
                  <a:schemeClr val="tx1"/>
                </a:solidFill>
                <a:latin typeface="Adobe Garamond Pro" charset="0"/>
              </a:defRPr>
            </a:lvl7pPr>
            <a:lvl8pPr marL="1371279" algn="l" rtl="0" eaLnBrk="1" fontAlgn="base" hangingPunct="1">
              <a:spcBef>
                <a:spcPct val="0"/>
              </a:spcBef>
              <a:spcAft>
                <a:spcPct val="0"/>
              </a:spcAft>
              <a:defRPr sz="4000" b="1">
                <a:solidFill>
                  <a:schemeClr val="tx1"/>
                </a:solidFill>
                <a:latin typeface="Adobe Garamond Pro" charset="0"/>
              </a:defRPr>
            </a:lvl8pPr>
            <a:lvl9pPr marL="1828373" algn="l" rtl="0" eaLnBrk="1" fontAlgn="base" hangingPunct="1">
              <a:spcBef>
                <a:spcPct val="0"/>
              </a:spcBef>
              <a:spcAft>
                <a:spcPct val="0"/>
              </a:spcAft>
              <a:defRPr sz="4000" b="1">
                <a:solidFill>
                  <a:schemeClr val="tx1"/>
                </a:solidFill>
                <a:latin typeface="Adobe Garamond Pro" charset="0"/>
              </a:defRPr>
            </a:lvl9pPr>
          </a:lstStyle>
          <a:p>
            <a:r>
              <a:rPr lang="en-US" sz="2400" kern="0" dirty="0" smtClean="0">
                <a:latin typeface="Arial" panose="020B0604020202020204" pitchFamily="34" charset="0"/>
                <a:cs typeface="Arial" panose="020B0604020202020204" pitchFamily="34" charset="0"/>
              </a:rPr>
              <a:t>Future Power Supply</a:t>
            </a:r>
            <a:endParaRPr lang="en-US" sz="2400" kern="0" dirty="0">
              <a:latin typeface="Arial" panose="020B0604020202020204" pitchFamily="34" charset="0"/>
              <a:cs typeface="Arial" panose="020B0604020202020204" pitchFamily="34" charset="0"/>
            </a:endParaRPr>
          </a:p>
        </p:txBody>
      </p:sp>
      <p:sp>
        <p:nvSpPr>
          <p:cNvPr id="23" name="Rectangle 22"/>
          <p:cNvSpPr>
            <a:spLocks noChangeArrowheads="1"/>
          </p:cNvSpPr>
          <p:nvPr>
            <p:custDataLst>
              <p:tags r:id="rId2"/>
            </p:custDataLst>
          </p:nvPr>
        </p:nvSpPr>
        <p:spPr bwMode="gray">
          <a:xfrm>
            <a:off x="216766" y="1755774"/>
            <a:ext cx="4206240" cy="228600"/>
          </a:xfrm>
          <a:prstGeom prst="rect">
            <a:avLst/>
          </a:prstGeom>
          <a:solidFill>
            <a:srgbClr val="2759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200" dirty="0" smtClean="0">
                <a:solidFill>
                  <a:srgbClr val="FFFFFF"/>
                </a:solidFill>
                <a:latin typeface="Arial" pitchFamily="34" charset="0"/>
                <a:cs typeface="Arial" pitchFamily="34" charset="0"/>
              </a:rPr>
              <a:t>Forecasted Energy Requirements</a:t>
            </a:r>
            <a:endParaRPr lang="en-US" sz="1200" baseline="30000" dirty="0">
              <a:solidFill>
                <a:srgbClr val="FFFFFF"/>
              </a:solidFill>
              <a:latin typeface="Arial" pitchFamily="34" charset="0"/>
              <a:cs typeface="Arial" pitchFamily="34" charset="0"/>
            </a:endParaRPr>
          </a:p>
        </p:txBody>
      </p:sp>
      <p:sp>
        <p:nvSpPr>
          <p:cNvPr id="6" name="Text Box 4"/>
          <p:cNvSpPr txBox="1">
            <a:spLocks noChangeArrowheads="1"/>
          </p:cNvSpPr>
          <p:nvPr>
            <p:custDataLst>
              <p:tags r:id="rId3"/>
            </p:custDataLst>
          </p:nvPr>
        </p:nvSpPr>
        <p:spPr bwMode="auto">
          <a:xfrm>
            <a:off x="216766" y="1155700"/>
            <a:ext cx="8686800" cy="475488"/>
          </a:xfrm>
          <a:prstGeom prst="rect">
            <a:avLst/>
          </a:prstGeom>
          <a:solidFill>
            <a:srgbClr val="F7E8AA"/>
          </a:solidFill>
          <a:ln w="9525">
            <a:noFill/>
            <a:miter lim="800000"/>
            <a:headEnd/>
            <a:tailEnd/>
          </a:ln>
          <a:effectLst/>
        </p:spPr>
        <p:txBody>
          <a:bodyPr lIns="0" tIns="0" rIns="100584" bIns="18288" anchor="ctr"/>
          <a:lstStyle/>
          <a:p>
            <a:pPr algn="ctr">
              <a:spcBef>
                <a:spcPts val="0"/>
              </a:spcBef>
            </a:pPr>
            <a:r>
              <a:rPr lang="en-GB" sz="1600" dirty="0" smtClean="0">
                <a:solidFill>
                  <a:srgbClr val="000000"/>
                </a:solidFill>
              </a:rPr>
              <a:t>Santee Cooper maintains ample power supply with existing assets</a:t>
            </a:r>
          </a:p>
          <a:p>
            <a:pPr algn="ctr">
              <a:spcBef>
                <a:spcPts val="0"/>
              </a:spcBef>
            </a:pPr>
            <a:r>
              <a:rPr lang="en-GB" sz="1600" dirty="0" smtClean="0">
                <a:solidFill>
                  <a:srgbClr val="000000"/>
                </a:solidFill>
              </a:rPr>
              <a:t>to meet its customers’ needs</a:t>
            </a:r>
          </a:p>
        </p:txBody>
      </p:sp>
      <p:sp>
        <p:nvSpPr>
          <p:cNvPr id="7" name="Rectangle 6"/>
          <p:cNvSpPr>
            <a:spLocks noChangeArrowheads="1"/>
          </p:cNvSpPr>
          <p:nvPr>
            <p:custDataLst>
              <p:tags r:id="rId4"/>
            </p:custDataLst>
          </p:nvPr>
        </p:nvSpPr>
        <p:spPr bwMode="gray">
          <a:xfrm>
            <a:off x="4699866" y="1755774"/>
            <a:ext cx="4206240" cy="228600"/>
          </a:xfrm>
          <a:prstGeom prst="rect">
            <a:avLst/>
          </a:prstGeom>
          <a:solidFill>
            <a:srgbClr val="2759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200" dirty="0" smtClean="0">
                <a:solidFill>
                  <a:srgbClr val="FFFFFF"/>
                </a:solidFill>
                <a:latin typeface="Arial" pitchFamily="34" charset="0"/>
                <a:cs typeface="Arial" pitchFamily="34" charset="0"/>
              </a:rPr>
              <a:t>Excess Capacity Above Reserve Margin</a:t>
            </a:r>
            <a:r>
              <a:rPr lang="en-GB" sz="1200" baseline="30000" dirty="0" smtClean="0">
                <a:solidFill>
                  <a:srgbClr val="FFFFFF"/>
                </a:solidFill>
                <a:latin typeface="Arial" pitchFamily="34" charset="0"/>
                <a:cs typeface="Arial" pitchFamily="34" charset="0"/>
              </a:rPr>
              <a:t>1,2</a:t>
            </a:r>
            <a:endParaRPr lang="en-US" sz="1200" baseline="30000" dirty="0">
              <a:solidFill>
                <a:srgbClr val="FFFFFF"/>
              </a:solidFill>
              <a:latin typeface="Arial" pitchFamily="34" charset="0"/>
              <a:cs typeface="Arial" pitchFamily="34" charset="0"/>
            </a:endParaRPr>
          </a:p>
        </p:txBody>
      </p:sp>
      <p:graphicFrame>
        <p:nvGraphicFramePr>
          <p:cNvPr id="8" name="Object 2"/>
          <p:cNvGraphicFramePr>
            <a:graphicFrameLocks noChangeAspect="1"/>
          </p:cNvGraphicFramePr>
          <p:nvPr>
            <p:custDataLst>
              <p:tags r:id="rId5"/>
            </p:custDataLst>
            <p:extLst>
              <p:ext uri="{D42A27DB-BD31-4B8C-83A1-F6EECF244321}">
                <p14:modId xmlns:p14="http://schemas.microsoft.com/office/powerpoint/2010/main" val="1740047697"/>
              </p:ext>
            </p:extLst>
          </p:nvPr>
        </p:nvGraphicFramePr>
        <p:xfrm>
          <a:off x="235181" y="1990752"/>
          <a:ext cx="4187825" cy="354943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Object 2"/>
          <p:cNvGraphicFramePr>
            <a:graphicFrameLocks/>
          </p:cNvGraphicFramePr>
          <p:nvPr>
            <p:custDataLst>
              <p:tags r:id="rId6"/>
            </p:custDataLst>
            <p:extLst>
              <p:ext uri="{D42A27DB-BD31-4B8C-83A1-F6EECF244321}">
                <p14:modId xmlns:p14="http://schemas.microsoft.com/office/powerpoint/2010/main" val="1229402448"/>
              </p:ext>
            </p:extLst>
          </p:nvPr>
        </p:nvGraphicFramePr>
        <p:xfrm>
          <a:off x="4699866" y="1960512"/>
          <a:ext cx="4212622" cy="3427276"/>
        </p:xfrm>
        <a:graphic>
          <a:graphicData uri="http://schemas.openxmlformats.org/drawingml/2006/chart">
            <c:chart xmlns:c="http://schemas.openxmlformats.org/drawingml/2006/chart" xmlns:r="http://schemas.openxmlformats.org/officeDocument/2006/relationships" r:id="rId11"/>
          </a:graphicData>
        </a:graphic>
      </p:graphicFrame>
      <p:sp>
        <p:nvSpPr>
          <p:cNvPr id="14" name="TextBox 13"/>
          <p:cNvSpPr txBox="1"/>
          <p:nvPr/>
        </p:nvSpPr>
        <p:spPr>
          <a:xfrm>
            <a:off x="4677641" y="1960280"/>
            <a:ext cx="520700" cy="246221"/>
          </a:xfrm>
          <a:prstGeom prst="rect">
            <a:avLst/>
          </a:prstGeom>
          <a:noFill/>
        </p:spPr>
        <p:txBody>
          <a:bodyPr wrap="square" rtlCol="0">
            <a:spAutoFit/>
          </a:bodyPr>
          <a:lstStyle/>
          <a:p>
            <a:r>
              <a:rPr lang="en-US" b="0" dirty="0" smtClean="0">
                <a:solidFill>
                  <a:srgbClr val="000000"/>
                </a:solidFill>
              </a:rPr>
              <a:t>(MW)</a:t>
            </a:r>
          </a:p>
        </p:txBody>
      </p:sp>
      <p:sp>
        <p:nvSpPr>
          <p:cNvPr id="32" name="Slide Number Placeholder 27"/>
          <p:cNvSpPr>
            <a:spLocks noGrp="1"/>
          </p:cNvSpPr>
          <p:nvPr>
            <p:ph type="sldNum" sz="quarter" idx="12"/>
          </p:nvPr>
        </p:nvSpPr>
        <p:spPr>
          <a:xfrm>
            <a:off x="6858000" y="6492875"/>
            <a:ext cx="2133600" cy="365125"/>
          </a:xfrm>
        </p:spPr>
        <p:txBody>
          <a:bodyPr/>
          <a:lstStyle/>
          <a:p>
            <a:pPr>
              <a:defRPr/>
            </a:pPr>
            <a:endParaRPr lang="en-US" dirty="0" smtClean="0"/>
          </a:p>
          <a:p>
            <a:pPr>
              <a:defRPr/>
            </a:pPr>
            <a:fld id="{AE584412-7F4F-4709-8555-B5D2E36C3DD3}" type="slidenum">
              <a:rPr lang="en-US" smtClean="0"/>
              <a:pPr>
                <a:defRPr/>
              </a:pPr>
              <a:t>57</a:t>
            </a:fld>
            <a:endParaRPr lang="en-US" dirty="0"/>
          </a:p>
        </p:txBody>
      </p:sp>
      <p:sp>
        <p:nvSpPr>
          <p:cNvPr id="19" name="Text Placeholder 13"/>
          <p:cNvSpPr txBox="1">
            <a:spLocks/>
          </p:cNvSpPr>
          <p:nvPr/>
        </p:nvSpPr>
        <p:spPr>
          <a:xfrm>
            <a:off x="2521903" y="2553479"/>
            <a:ext cx="1280160" cy="400911"/>
          </a:xfrm>
          <a:prstGeom prst="rect">
            <a:avLst/>
          </a:prstGeom>
          <a:solidFill>
            <a:schemeClr val="bg1"/>
          </a:solidFill>
          <a:ln w="19050">
            <a:solidFill>
              <a:srgbClr val="E28C05"/>
            </a:solidFill>
          </a:ln>
        </p:spPr>
        <p:txBody>
          <a:bodyPr lIns="18288" tIns="45720" rIns="45720" bIns="18288" numCol="1" spcCol="365760" anchor="t">
            <a:noAutofit/>
          </a:bodyPr>
          <a:lstStyle/>
          <a:p>
            <a:pPr algn="ctr" defTabSz="1018937">
              <a:lnSpc>
                <a:spcPct val="110000"/>
              </a:lnSpc>
              <a:spcBef>
                <a:spcPts val="1800"/>
              </a:spcBef>
              <a:buClr>
                <a:srgbClr val="275937"/>
              </a:buClr>
              <a:buSzPct val="95000"/>
              <a:defRPr/>
            </a:pPr>
            <a:r>
              <a:rPr lang="en-GB" sz="900" kern="0" dirty="0" smtClean="0">
                <a:solidFill>
                  <a:srgbClr val="000000"/>
                </a:solidFill>
              </a:rPr>
              <a:t>0.3% CAGR                  2018-2027</a:t>
            </a:r>
          </a:p>
        </p:txBody>
      </p:sp>
      <p:sp>
        <p:nvSpPr>
          <p:cNvPr id="25" name="Rectangle 13"/>
          <p:cNvSpPr>
            <a:spLocks noChangeArrowheads="1"/>
          </p:cNvSpPr>
          <p:nvPr>
            <p:custDataLst>
              <p:tags r:id="rId7"/>
            </p:custDataLst>
          </p:nvPr>
        </p:nvSpPr>
        <p:spPr bwMode="auto">
          <a:xfrm>
            <a:off x="236682" y="6404933"/>
            <a:ext cx="8686800" cy="304800"/>
          </a:xfrm>
          <a:prstGeom prst="rect">
            <a:avLst/>
          </a:prstGeom>
          <a:noFill/>
          <a:ln w="9525">
            <a:noFill/>
            <a:miter lim="800000"/>
            <a:headEnd/>
            <a:tailEnd/>
          </a:ln>
        </p:spPr>
        <p:txBody>
          <a:bodyPr lIns="0" tIns="0" rIns="18288" bIns="18288" anchor="b"/>
          <a:lstStyle/>
          <a:p>
            <a:pPr marL="228600" indent="-228600">
              <a:lnSpc>
                <a:spcPct val="90000"/>
              </a:lnSpc>
              <a:spcBef>
                <a:spcPts val="0"/>
              </a:spcBef>
              <a:buClr>
                <a:srgbClr val="000000"/>
              </a:buClr>
            </a:pPr>
            <a:r>
              <a:rPr lang="en-US" sz="800" b="0" i="1" dirty="0" smtClean="0">
                <a:solidFill>
                  <a:srgbClr val="000000"/>
                </a:solidFill>
              </a:rPr>
              <a:t>_____________________________________________</a:t>
            </a:r>
            <a:endParaRPr lang="en-US" sz="800" b="0" i="1" dirty="0">
              <a:solidFill>
                <a:srgbClr val="000000"/>
              </a:solidFill>
            </a:endParaRPr>
          </a:p>
          <a:p>
            <a:pPr marL="228600" indent="-228600" defTabSz="1018937">
              <a:lnSpc>
                <a:spcPct val="110000"/>
              </a:lnSpc>
              <a:spcBef>
                <a:spcPts val="200"/>
              </a:spcBef>
              <a:buClr>
                <a:srgbClr val="275937"/>
              </a:buClr>
              <a:buSzPct val="95000"/>
              <a:buFont typeface="+mj-lt"/>
              <a:buAutoNum type="arabicPeriod"/>
              <a:defRPr/>
            </a:pPr>
            <a:r>
              <a:rPr lang="en-US" sz="800" b="0" i="1" kern="0" dirty="0" smtClean="0">
                <a:solidFill>
                  <a:schemeClr val="accent4">
                    <a:lumMod val="10000"/>
                  </a:schemeClr>
                </a:solidFill>
              </a:rPr>
              <a:t>Excess capacity above the required reserve margin as a percentage of generation capacity of 12% in the winter and 15% in the summer; excess capacity shown above represents the lower of the winter or summer margin in the given year. </a:t>
            </a:r>
          </a:p>
          <a:p>
            <a:pPr marL="228600" indent="-228600" defTabSz="1018937">
              <a:lnSpc>
                <a:spcPct val="110000"/>
              </a:lnSpc>
              <a:spcBef>
                <a:spcPts val="200"/>
              </a:spcBef>
              <a:buClr>
                <a:srgbClr val="275937"/>
              </a:buClr>
              <a:buSzPct val="95000"/>
              <a:buFont typeface="+mj-lt"/>
              <a:buAutoNum type="arabicPeriod"/>
              <a:defRPr/>
            </a:pPr>
            <a:r>
              <a:rPr lang="en-US" sz="800" b="0" i="1" dirty="0" smtClean="0">
                <a:solidFill>
                  <a:schemeClr val="accent4">
                    <a:lumMod val="10000"/>
                  </a:schemeClr>
                </a:solidFill>
                <a:cs typeface="Arial" pitchFamily="34" charset="0"/>
              </a:rPr>
              <a:t>Based on load forecast 1801</a:t>
            </a:r>
          </a:p>
        </p:txBody>
      </p:sp>
    </p:spTree>
    <p:extLst>
      <p:ext uri="{BB962C8B-B14F-4D97-AF65-F5344CB8AC3E}">
        <p14:creationId xmlns:p14="http://schemas.microsoft.com/office/powerpoint/2010/main" val="100809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6000" b="1" dirty="0" smtClean="0">
              <a:solidFill>
                <a:srgbClr val="066332"/>
              </a:solidFill>
              <a:latin typeface="Arial" panose="020B0604020202020204" pitchFamily="34" charset="0"/>
              <a:cs typeface="Arial" panose="020B0604020202020204" pitchFamily="34" charset="0"/>
            </a:endParaRPr>
          </a:p>
          <a:p>
            <a:pPr marL="0" indent="0" algn="ctr">
              <a:buNone/>
            </a:pPr>
            <a:r>
              <a:rPr lang="en-US" sz="4800" b="1" dirty="0">
                <a:solidFill>
                  <a:srgbClr val="066332"/>
                </a:solidFill>
                <a:latin typeface="Arial" panose="020B0604020202020204" pitchFamily="34" charset="0"/>
                <a:cs typeface="Arial" panose="020B0604020202020204" pitchFamily="34" charset="0"/>
              </a:rPr>
              <a:t>Legal Matters and Nuclear </a:t>
            </a:r>
            <a:r>
              <a:rPr lang="en-US" sz="4800" b="1" dirty="0" smtClean="0">
                <a:solidFill>
                  <a:srgbClr val="066332"/>
                </a:solidFill>
                <a:latin typeface="Arial" panose="020B0604020202020204" pitchFamily="34" charset="0"/>
                <a:cs typeface="Arial" panose="020B0604020202020204" pitchFamily="34" charset="0"/>
              </a:rPr>
              <a:t>Project</a:t>
            </a:r>
          </a:p>
        </p:txBody>
      </p:sp>
      <p:sp>
        <p:nvSpPr>
          <p:cNvPr id="4" name="Slide Number Placeholder 33"/>
          <p:cNvSpPr txBox="1">
            <a:spLocks/>
          </p:cNvSpPr>
          <p:nvPr/>
        </p:nvSpPr>
        <p:spPr>
          <a:xfrm>
            <a:off x="6837218" y="6502019"/>
            <a:ext cx="2133600" cy="365125"/>
          </a:xfrm>
          <a:prstGeom prst="rect">
            <a:avLst/>
          </a:prstGeom>
        </p:spPr>
        <p:txBody>
          <a:bodyPr/>
          <a:lstStyle>
            <a:defPPr>
              <a:defRPr lang="en-US"/>
            </a:defPPr>
            <a:lvl1pPr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1pPr>
            <a:lvl2pPr marL="4572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2pPr>
            <a:lvl3pPr marL="9144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3pPr>
            <a:lvl4pPr marL="13716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4pPr>
            <a:lvl5pPr marL="18288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5pPr>
            <a:lvl6pPr marL="2286000" algn="l" defTabSz="914400" rtl="0" eaLnBrk="1" latinLnBrk="0" hangingPunct="1">
              <a:defRPr sz="1000" b="1" kern="1200">
                <a:solidFill>
                  <a:schemeClr val="tx1"/>
                </a:solidFill>
                <a:latin typeface="Arial" charset="0"/>
                <a:ea typeface="ＭＳ Ｐゴシック" charset="-128"/>
                <a:cs typeface="+mn-cs"/>
              </a:defRPr>
            </a:lvl6pPr>
            <a:lvl7pPr marL="2743200" algn="l" defTabSz="914400" rtl="0" eaLnBrk="1" latinLnBrk="0" hangingPunct="1">
              <a:defRPr sz="1000" b="1" kern="1200">
                <a:solidFill>
                  <a:schemeClr val="tx1"/>
                </a:solidFill>
                <a:latin typeface="Arial" charset="0"/>
                <a:ea typeface="ＭＳ Ｐゴシック" charset="-128"/>
                <a:cs typeface="+mn-cs"/>
              </a:defRPr>
            </a:lvl7pPr>
            <a:lvl8pPr marL="3200400" algn="l" defTabSz="914400" rtl="0" eaLnBrk="1" latinLnBrk="0" hangingPunct="1">
              <a:defRPr sz="1000" b="1" kern="1200">
                <a:solidFill>
                  <a:schemeClr val="tx1"/>
                </a:solidFill>
                <a:latin typeface="Arial" charset="0"/>
                <a:ea typeface="ＭＳ Ｐゴシック" charset="-128"/>
                <a:cs typeface="+mn-cs"/>
              </a:defRPr>
            </a:lvl8pPr>
            <a:lvl9pPr marL="3657600" algn="l" defTabSz="914400" rtl="0" eaLnBrk="1" latinLnBrk="0" hangingPunct="1">
              <a:defRPr sz="1000" b="1" kern="1200">
                <a:solidFill>
                  <a:schemeClr val="tx1"/>
                </a:solidFill>
                <a:latin typeface="Arial" charset="0"/>
                <a:ea typeface="ＭＳ Ｐゴシック" charset="-128"/>
                <a:cs typeface="+mn-cs"/>
              </a:defRPr>
            </a:lvl9pPr>
          </a:lstStyle>
          <a:p>
            <a:pPr algn="r">
              <a:defRPr/>
            </a:pPr>
            <a:endParaRPr lang="en-US" dirty="0" smtClean="0"/>
          </a:p>
          <a:p>
            <a:pPr algn="r" eaLnBrk="1" hangingPunct="1">
              <a:spcBef>
                <a:spcPct val="0"/>
              </a:spcBef>
              <a:defRPr/>
            </a:pPr>
            <a:fld id="{AE584412-7F4F-4709-8555-B5D2E36C3DD3}" type="slidenum">
              <a:rPr lang="en-US" sz="800" b="0">
                <a:solidFill>
                  <a:schemeClr val="accent1">
                    <a:lumMod val="50000"/>
                  </a:schemeClr>
                </a:solidFill>
                <a:latin typeface="Helvetica" charset="0"/>
                <a:ea typeface="ヒラギノ角ゴ Pro W3" charset="-128"/>
              </a:rPr>
              <a:pPr algn="r" eaLnBrk="1" hangingPunct="1">
                <a:spcBef>
                  <a:spcPct val="0"/>
                </a:spcBef>
                <a:defRPr/>
              </a:pPr>
              <a:t>58</a:t>
            </a:fld>
            <a:endParaRPr lang="en-US" sz="800" b="0" dirty="0">
              <a:solidFill>
                <a:schemeClr val="accent1">
                  <a:lumMod val="50000"/>
                </a:schemeClr>
              </a:solidFill>
              <a:latin typeface="Helvetica" charset="0"/>
              <a:ea typeface="ヒラギノ角ゴ Pro W3" charset="-128"/>
            </a:endParaRPr>
          </a:p>
        </p:txBody>
      </p:sp>
    </p:spTree>
    <p:extLst>
      <p:ext uri="{BB962C8B-B14F-4D97-AF65-F5344CB8AC3E}">
        <p14:creationId xmlns:p14="http://schemas.microsoft.com/office/powerpoint/2010/main" val="239094245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txBox="1">
            <a:spLocks noChangeArrowheads="1"/>
          </p:cNvSpPr>
          <p:nvPr>
            <p:custDataLst>
              <p:tags r:id="rId1"/>
            </p:custDataLst>
          </p:nvPr>
        </p:nvSpPr>
        <p:spPr bwMode="auto">
          <a:xfrm>
            <a:off x="175692" y="42770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lvl1pPr algn="l" rtl="0" eaLnBrk="0" fontAlgn="base" hangingPunct="0">
              <a:spcBef>
                <a:spcPct val="0"/>
              </a:spcBef>
              <a:spcAft>
                <a:spcPct val="0"/>
              </a:spcAft>
              <a:defRPr sz="4000" b="1">
                <a:solidFill>
                  <a:srgbClr val="066332"/>
                </a:solidFill>
                <a:latin typeface="Garamond"/>
                <a:ea typeface="Geneva" charset="-128"/>
                <a:cs typeface="Garamond"/>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092" algn="l" rtl="0" eaLnBrk="1" fontAlgn="base" hangingPunct="1">
              <a:spcBef>
                <a:spcPct val="0"/>
              </a:spcBef>
              <a:spcAft>
                <a:spcPct val="0"/>
              </a:spcAft>
              <a:defRPr sz="4000" b="1">
                <a:solidFill>
                  <a:schemeClr val="tx1"/>
                </a:solidFill>
                <a:latin typeface="Adobe Garamond Pro" charset="0"/>
              </a:defRPr>
            </a:lvl6pPr>
            <a:lvl7pPr marL="914186" algn="l" rtl="0" eaLnBrk="1" fontAlgn="base" hangingPunct="1">
              <a:spcBef>
                <a:spcPct val="0"/>
              </a:spcBef>
              <a:spcAft>
                <a:spcPct val="0"/>
              </a:spcAft>
              <a:defRPr sz="4000" b="1">
                <a:solidFill>
                  <a:schemeClr val="tx1"/>
                </a:solidFill>
                <a:latin typeface="Adobe Garamond Pro" charset="0"/>
              </a:defRPr>
            </a:lvl7pPr>
            <a:lvl8pPr marL="1371279" algn="l" rtl="0" eaLnBrk="1" fontAlgn="base" hangingPunct="1">
              <a:spcBef>
                <a:spcPct val="0"/>
              </a:spcBef>
              <a:spcAft>
                <a:spcPct val="0"/>
              </a:spcAft>
              <a:defRPr sz="4000" b="1">
                <a:solidFill>
                  <a:schemeClr val="tx1"/>
                </a:solidFill>
                <a:latin typeface="Adobe Garamond Pro" charset="0"/>
              </a:defRPr>
            </a:lvl8pPr>
            <a:lvl9pPr marL="1828373" algn="l" rtl="0" eaLnBrk="1" fontAlgn="base" hangingPunct="1">
              <a:spcBef>
                <a:spcPct val="0"/>
              </a:spcBef>
              <a:spcAft>
                <a:spcPct val="0"/>
              </a:spcAft>
              <a:defRPr sz="4000" b="1">
                <a:solidFill>
                  <a:schemeClr val="tx1"/>
                </a:solidFill>
                <a:latin typeface="Adobe Garamond Pro" charset="0"/>
              </a:defRPr>
            </a:lvl9pPr>
          </a:lstStyle>
          <a:p>
            <a:r>
              <a:rPr lang="en-US" sz="2400" kern="0" dirty="0" smtClean="0">
                <a:latin typeface="Arial" panose="020B0604020202020204" pitchFamily="34" charset="0"/>
                <a:cs typeface="Arial" panose="020B0604020202020204" pitchFamily="34" charset="0"/>
              </a:rPr>
              <a:t>Major Bond Covenants</a:t>
            </a:r>
          </a:p>
        </p:txBody>
      </p:sp>
      <p:sp>
        <p:nvSpPr>
          <p:cNvPr id="2" name="TextBox 1"/>
          <p:cNvSpPr txBox="1"/>
          <p:nvPr/>
        </p:nvSpPr>
        <p:spPr>
          <a:xfrm>
            <a:off x="435935" y="1153427"/>
            <a:ext cx="8197702" cy="584775"/>
          </a:xfrm>
          <a:prstGeom prst="rect">
            <a:avLst/>
          </a:prstGeom>
          <a:solidFill>
            <a:srgbClr val="F7E8AA"/>
          </a:solidFill>
          <a:ln w="9525">
            <a:noFill/>
            <a:miter lim="800000"/>
            <a:headEnd/>
            <a:tailEnd/>
          </a:ln>
          <a:effectLst/>
        </p:spPr>
        <p:txBody>
          <a:bodyPr lIns="0" tIns="0" rIns="100584" bIns="18288" anchor="ctr"/>
          <a:lstStyle>
            <a:defPPr>
              <a:defRPr lang="en-US"/>
            </a:defPPr>
            <a:lvl1pPr algn="ctr">
              <a:spcBef>
                <a:spcPts val="0"/>
              </a:spcBef>
              <a:defRPr sz="1600">
                <a:solidFill>
                  <a:srgbClr val="000000"/>
                </a:solidFill>
              </a:defRPr>
            </a:lvl1pPr>
          </a:lstStyle>
          <a:p>
            <a:r>
              <a:rPr lang="en-US" dirty="0"/>
              <a:t>Santee Cooper has a duty to comply with provisions, covenants and agreements </a:t>
            </a:r>
          </a:p>
          <a:p>
            <a:r>
              <a:rPr lang="en-US" dirty="0"/>
              <a:t>contained in its Revenue Bond Resolution so long as Obligations are outstanding</a:t>
            </a:r>
          </a:p>
        </p:txBody>
      </p:sp>
      <p:sp>
        <p:nvSpPr>
          <p:cNvPr id="3" name="TextBox 2"/>
          <p:cNvSpPr txBox="1"/>
          <p:nvPr/>
        </p:nvSpPr>
        <p:spPr>
          <a:xfrm>
            <a:off x="265814" y="1818960"/>
            <a:ext cx="8484781" cy="5047536"/>
          </a:xfrm>
          <a:prstGeom prst="rect">
            <a:avLst/>
          </a:prstGeom>
          <a:noFill/>
        </p:spPr>
        <p:txBody>
          <a:bodyPr wrap="square" rtlCol="0">
            <a:spAutoFit/>
          </a:bodyPr>
          <a:lstStyle/>
          <a:p>
            <a:r>
              <a:rPr lang="en-US" u="sng" dirty="0" smtClean="0">
                <a:solidFill>
                  <a:srgbClr val="000000"/>
                </a:solidFill>
              </a:rPr>
              <a:t>STATE COVENANT WITH BONDHOLDERS AS CODIFIED BY ENABLING LEGISLATION</a:t>
            </a:r>
          </a:p>
          <a:p>
            <a:pPr marL="285750" indent="-285750">
              <a:buFont typeface="Arial" panose="020B0604020202020204" pitchFamily="34" charset="0"/>
              <a:buChar char="•"/>
            </a:pPr>
            <a:r>
              <a:rPr lang="en-US" b="0" dirty="0" smtClean="0">
                <a:solidFill>
                  <a:srgbClr val="000000"/>
                </a:solidFill>
              </a:rPr>
              <a:t>The Public Service Authority has power to…as necessary borrow money, make and issue negotiable notes, bonds, and other evidences of indebtedness</a:t>
            </a:r>
          </a:p>
          <a:p>
            <a:pPr lvl="2"/>
            <a:r>
              <a:rPr lang="en-US" b="0" dirty="0" smtClean="0">
                <a:solidFill>
                  <a:srgbClr val="000000"/>
                </a:solidFill>
              </a:rPr>
              <a:t>-  </a:t>
            </a:r>
            <a:r>
              <a:rPr lang="en-US" b="0" u="sng" dirty="0" smtClean="0">
                <a:solidFill>
                  <a:srgbClr val="000000"/>
                </a:solidFill>
              </a:rPr>
              <a:t>South Carolina Code Ann. §58-31-30(A)(14)</a:t>
            </a:r>
          </a:p>
          <a:p>
            <a:pPr marL="285750" indent="-285750">
              <a:buFont typeface="Arial" panose="020B0604020202020204" pitchFamily="34" charset="0"/>
              <a:buChar char="•"/>
            </a:pPr>
            <a:r>
              <a:rPr lang="en-US" b="0" dirty="0" smtClean="0">
                <a:solidFill>
                  <a:srgbClr val="000000"/>
                </a:solidFill>
              </a:rPr>
              <a:t>State </a:t>
            </a:r>
            <a:r>
              <a:rPr lang="en-US" b="0" dirty="0">
                <a:solidFill>
                  <a:srgbClr val="000000"/>
                </a:solidFill>
              </a:rPr>
              <a:t>will not alter, limit or restrict the power of the Authority to, and the Authority shall</a:t>
            </a:r>
            <a:r>
              <a:rPr lang="en-US" b="0" dirty="0" smtClean="0">
                <a:solidFill>
                  <a:srgbClr val="000000"/>
                </a:solidFill>
              </a:rPr>
              <a:t>, fix, establish maintain and collect rents, tolls, rates and charges at least sufficient to provide for, among other things, the payment of principal and interest on its notes, bonds, evidences of indebtedness or other obligations  </a:t>
            </a:r>
            <a:endParaRPr lang="en-US" b="0" dirty="0">
              <a:solidFill>
                <a:srgbClr val="FF0000"/>
              </a:solidFill>
            </a:endParaRPr>
          </a:p>
          <a:p>
            <a:pPr lvl="1"/>
            <a:r>
              <a:rPr lang="en-US" b="0" dirty="0" smtClean="0">
                <a:solidFill>
                  <a:srgbClr val="000000"/>
                </a:solidFill>
              </a:rPr>
              <a:t>	-</a:t>
            </a:r>
            <a:r>
              <a:rPr lang="en-US" b="0" dirty="0" smtClean="0">
                <a:solidFill>
                  <a:srgbClr val="FF0000"/>
                </a:solidFill>
              </a:rPr>
              <a:t>  </a:t>
            </a:r>
            <a:r>
              <a:rPr lang="en-US" b="0" u="sng" dirty="0" smtClean="0">
                <a:solidFill>
                  <a:srgbClr val="000000"/>
                </a:solidFill>
              </a:rPr>
              <a:t>South Carolina </a:t>
            </a:r>
            <a:r>
              <a:rPr lang="en-US" b="0" u="sng" dirty="0">
                <a:solidFill>
                  <a:srgbClr val="000000"/>
                </a:solidFill>
              </a:rPr>
              <a:t>Code </a:t>
            </a:r>
            <a:r>
              <a:rPr lang="en-US" b="0" u="sng" dirty="0" smtClean="0">
                <a:solidFill>
                  <a:srgbClr val="000000"/>
                </a:solidFill>
              </a:rPr>
              <a:t>Ann. §58-31-360</a:t>
            </a:r>
          </a:p>
          <a:p>
            <a:pPr marL="285750" indent="-285750">
              <a:buFont typeface="Arial" panose="020B0604020202020204" pitchFamily="34" charset="0"/>
              <a:buChar char="•"/>
            </a:pPr>
            <a:r>
              <a:rPr lang="en-US" b="0" dirty="0" smtClean="0">
                <a:solidFill>
                  <a:srgbClr val="000000"/>
                </a:solidFill>
              </a:rPr>
              <a:t>Resolution authorizing bonds may provide that in the event of default in the payment of principal and interest, or a default in the performance of any agreements, bondholders may bring suit to, among other things</a:t>
            </a:r>
            <a:r>
              <a:rPr lang="en-US" b="0" dirty="0">
                <a:solidFill>
                  <a:srgbClr val="000000"/>
                </a:solidFill>
              </a:rPr>
              <a:t> </a:t>
            </a:r>
            <a:endParaRPr lang="en-US" b="0" dirty="0" smtClean="0">
              <a:solidFill>
                <a:srgbClr val="000000"/>
              </a:solidFill>
            </a:endParaRPr>
          </a:p>
          <a:p>
            <a:pPr marL="857250" lvl="1" indent="-400050">
              <a:buFont typeface="+mj-lt"/>
              <a:buAutoNum type="romanLcPeriod"/>
            </a:pPr>
            <a:r>
              <a:rPr lang="en-US" b="0" dirty="0" smtClean="0">
                <a:solidFill>
                  <a:srgbClr val="000000"/>
                </a:solidFill>
              </a:rPr>
              <a:t>enforce all rights of bondholders, </a:t>
            </a:r>
          </a:p>
          <a:p>
            <a:pPr marL="857250" lvl="1" indent="-400050">
              <a:buFont typeface="+mj-lt"/>
              <a:buAutoNum type="romanLcPeriod"/>
            </a:pPr>
            <a:r>
              <a:rPr lang="en-US" b="0" dirty="0" smtClean="0">
                <a:solidFill>
                  <a:srgbClr val="000000"/>
                </a:solidFill>
              </a:rPr>
              <a:t>bring suit upon the bonds, </a:t>
            </a:r>
          </a:p>
          <a:p>
            <a:pPr marL="857250" lvl="1" indent="-400050">
              <a:buFont typeface="+mj-lt"/>
              <a:buAutoNum type="romanLcPeriod"/>
            </a:pPr>
            <a:r>
              <a:rPr lang="en-US" b="0" dirty="0" smtClean="0">
                <a:solidFill>
                  <a:srgbClr val="000000"/>
                </a:solidFill>
              </a:rPr>
              <a:t>require the Authority to account as if it were the trustee of an express trust for bondholders,</a:t>
            </a:r>
          </a:p>
          <a:p>
            <a:pPr marL="857250" lvl="1" indent="-400050">
              <a:buFont typeface="+mj-lt"/>
              <a:buAutoNum type="romanLcPeriod"/>
            </a:pPr>
            <a:r>
              <a:rPr lang="en-US" b="0" dirty="0" smtClean="0">
                <a:solidFill>
                  <a:srgbClr val="000000"/>
                </a:solidFill>
              </a:rPr>
              <a:t>enjoin any acts that are unlawful or in violation of rights of bondholders, and</a:t>
            </a:r>
          </a:p>
          <a:p>
            <a:pPr marL="857250" lvl="1" indent="-400050">
              <a:buFont typeface="+mj-lt"/>
              <a:buAutoNum type="romanLcPeriod"/>
            </a:pPr>
            <a:r>
              <a:rPr lang="en-US" b="0" dirty="0" smtClean="0">
                <a:solidFill>
                  <a:srgbClr val="000000"/>
                </a:solidFill>
              </a:rPr>
              <a:t>declare all principal and interest immediately due</a:t>
            </a:r>
          </a:p>
          <a:p>
            <a:pPr lvl="1"/>
            <a:r>
              <a:rPr lang="en-US" b="0" dirty="0">
                <a:solidFill>
                  <a:srgbClr val="000000"/>
                </a:solidFill>
              </a:rPr>
              <a:t>	</a:t>
            </a:r>
            <a:r>
              <a:rPr lang="en-US" b="0" dirty="0" smtClean="0">
                <a:solidFill>
                  <a:srgbClr val="000000"/>
                </a:solidFill>
              </a:rPr>
              <a:t>- </a:t>
            </a:r>
            <a:r>
              <a:rPr lang="en-US" b="0" u="sng" dirty="0" smtClean="0">
                <a:solidFill>
                  <a:srgbClr val="000000"/>
                </a:solidFill>
              </a:rPr>
              <a:t>South Carolina Code Ann. §58-31-40</a:t>
            </a:r>
            <a:endParaRPr lang="en-US" u="sng" dirty="0" smtClean="0">
              <a:solidFill>
                <a:srgbClr val="002060"/>
              </a:solidFill>
            </a:endParaRPr>
          </a:p>
          <a:p>
            <a:pPr marL="400050" indent="-400050">
              <a:buFont typeface="Arial" panose="020B0604020202020204" pitchFamily="34" charset="0"/>
              <a:buChar char="•"/>
            </a:pPr>
            <a:r>
              <a:rPr lang="en-US" b="0" dirty="0">
                <a:solidFill>
                  <a:srgbClr val="000000"/>
                </a:solidFill>
              </a:rPr>
              <a:t>In the event of default, enforcement authority for bond covenants given to independent trustee to</a:t>
            </a:r>
          </a:p>
          <a:p>
            <a:pPr marL="857250" lvl="1" indent="-400050">
              <a:buFont typeface="+mj-lt"/>
              <a:buAutoNum type="romanLcPeriod"/>
            </a:pPr>
            <a:r>
              <a:rPr lang="en-US" b="0" dirty="0">
                <a:solidFill>
                  <a:srgbClr val="000000"/>
                </a:solidFill>
              </a:rPr>
              <a:t>request appointment of a Receiver,</a:t>
            </a:r>
          </a:p>
          <a:p>
            <a:pPr marL="857250" lvl="1" indent="-400050">
              <a:buFont typeface="+mj-lt"/>
              <a:buAutoNum type="romanLcPeriod"/>
            </a:pPr>
            <a:r>
              <a:rPr lang="en-US" b="0" dirty="0">
                <a:solidFill>
                  <a:srgbClr val="000000"/>
                </a:solidFill>
              </a:rPr>
              <a:t>bring suit on behalf of bondholders,</a:t>
            </a:r>
          </a:p>
          <a:p>
            <a:pPr marL="857250" lvl="1" indent="-400050">
              <a:buFont typeface="+mj-lt"/>
              <a:buAutoNum type="romanLcPeriod"/>
            </a:pPr>
            <a:r>
              <a:rPr lang="en-US" b="0" dirty="0">
                <a:solidFill>
                  <a:srgbClr val="000000"/>
                </a:solidFill>
              </a:rPr>
              <a:t>demand an accounting, </a:t>
            </a:r>
          </a:p>
          <a:p>
            <a:pPr marL="857250" lvl="1" indent="-400050">
              <a:buFont typeface="+mj-lt"/>
              <a:buAutoNum type="romanLcPeriod"/>
            </a:pPr>
            <a:r>
              <a:rPr lang="en-US" b="0" dirty="0">
                <a:solidFill>
                  <a:srgbClr val="000000"/>
                </a:solidFill>
              </a:rPr>
              <a:t>accelerate balances and declare all bonds due, </a:t>
            </a:r>
          </a:p>
          <a:p>
            <a:pPr marL="857250" lvl="1" indent="-400050">
              <a:buFont typeface="+mj-lt"/>
              <a:buAutoNum type="romanLcPeriod"/>
            </a:pPr>
            <a:r>
              <a:rPr lang="en-US" b="0" dirty="0">
                <a:solidFill>
                  <a:srgbClr val="000000"/>
                </a:solidFill>
              </a:rPr>
              <a:t>petition for mandamus or injunction, and</a:t>
            </a:r>
          </a:p>
          <a:p>
            <a:pPr marL="857250" lvl="1" indent="-400050">
              <a:buFont typeface="+mj-lt"/>
              <a:buAutoNum type="romanLcPeriod"/>
            </a:pPr>
            <a:r>
              <a:rPr lang="en-US" b="0" dirty="0">
                <a:solidFill>
                  <a:srgbClr val="000000"/>
                </a:solidFill>
              </a:rPr>
              <a:t>per statute this list of remedies is not exclusive.   </a:t>
            </a:r>
          </a:p>
        </p:txBody>
      </p:sp>
      <p:sp>
        <p:nvSpPr>
          <p:cNvPr id="7" name="Slide Number Placeholder 27"/>
          <p:cNvSpPr>
            <a:spLocks noGrp="1"/>
          </p:cNvSpPr>
          <p:nvPr>
            <p:ph type="sldNum" sz="quarter" idx="12"/>
          </p:nvPr>
        </p:nvSpPr>
        <p:spPr>
          <a:xfrm>
            <a:off x="6858000" y="6482242"/>
            <a:ext cx="2133600" cy="365125"/>
          </a:xfrm>
        </p:spPr>
        <p:txBody>
          <a:bodyPr/>
          <a:lstStyle/>
          <a:p>
            <a:pPr>
              <a:defRPr/>
            </a:pPr>
            <a:endParaRPr lang="en-US" dirty="0"/>
          </a:p>
          <a:p>
            <a:pPr>
              <a:defRPr/>
            </a:pPr>
            <a:fld id="{AE584412-7F4F-4709-8555-B5D2E36C3DD3}" type="slidenum">
              <a:rPr lang="en-US" smtClean="0"/>
              <a:pPr>
                <a:defRPr/>
              </a:pPr>
              <a:t>59</a:t>
            </a:fld>
            <a:endParaRPr lang="en-US" dirty="0"/>
          </a:p>
        </p:txBody>
      </p:sp>
    </p:spTree>
    <p:extLst>
      <p:ext uri="{BB962C8B-B14F-4D97-AF65-F5344CB8AC3E}">
        <p14:creationId xmlns:p14="http://schemas.microsoft.com/office/powerpoint/2010/main" val="3592258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6000" b="1" dirty="0" smtClean="0">
              <a:solidFill>
                <a:srgbClr val="066332"/>
              </a:solidFill>
              <a:latin typeface="Arial" panose="020B0604020202020204" pitchFamily="34" charset="0"/>
              <a:cs typeface="Arial" panose="020B0604020202020204" pitchFamily="34" charset="0"/>
            </a:endParaRPr>
          </a:p>
          <a:p>
            <a:pPr marL="0" indent="0" algn="ctr">
              <a:buNone/>
            </a:pPr>
            <a:r>
              <a:rPr lang="en-US" sz="4800" b="1" dirty="0" smtClean="0">
                <a:solidFill>
                  <a:srgbClr val="066332"/>
                </a:solidFill>
                <a:latin typeface="Arial" panose="020B0604020202020204" pitchFamily="34" charset="0"/>
                <a:cs typeface="Arial" panose="020B0604020202020204" pitchFamily="34" charset="0"/>
              </a:rPr>
              <a:t>Current </a:t>
            </a:r>
            <a:r>
              <a:rPr lang="en-US" sz="4800" b="1" dirty="0">
                <a:solidFill>
                  <a:srgbClr val="066332"/>
                </a:solidFill>
                <a:latin typeface="Arial" panose="020B0604020202020204" pitchFamily="34" charset="0"/>
                <a:cs typeface="Arial" panose="020B0604020202020204" pitchFamily="34" charset="0"/>
              </a:rPr>
              <a:t>and Historical Financial Position</a:t>
            </a:r>
          </a:p>
          <a:p>
            <a:endParaRPr lang="en-US" dirty="0"/>
          </a:p>
        </p:txBody>
      </p:sp>
      <p:sp>
        <p:nvSpPr>
          <p:cNvPr id="4" name="Slide Number Placeholder 33"/>
          <p:cNvSpPr>
            <a:spLocks noGrp="1"/>
          </p:cNvSpPr>
          <p:nvPr>
            <p:ph type="sldNum" sz="quarter" idx="12"/>
          </p:nvPr>
        </p:nvSpPr>
        <p:spPr>
          <a:xfrm>
            <a:off x="6837218" y="6502019"/>
            <a:ext cx="2133600" cy="365125"/>
          </a:xfrm>
        </p:spPr>
        <p:txBody>
          <a:bodyPr/>
          <a:lstStyle/>
          <a:p>
            <a:pPr>
              <a:defRPr/>
            </a:pPr>
            <a:endParaRPr lang="en-US" dirty="0" smtClean="0"/>
          </a:p>
          <a:p>
            <a:pPr>
              <a:defRPr/>
            </a:pPr>
            <a:fld id="{AE584412-7F4F-4709-8555-B5D2E36C3DD3}" type="slidenum">
              <a:rPr lang="en-US" smtClean="0"/>
              <a:pPr>
                <a:defRPr/>
              </a:pPr>
              <a:t>6</a:t>
            </a:fld>
            <a:endParaRPr lang="en-US" dirty="0"/>
          </a:p>
        </p:txBody>
      </p:sp>
    </p:spTree>
    <p:extLst>
      <p:ext uri="{BB962C8B-B14F-4D97-AF65-F5344CB8AC3E}">
        <p14:creationId xmlns:p14="http://schemas.microsoft.com/office/powerpoint/2010/main" val="138505402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txBox="1">
            <a:spLocks noChangeArrowheads="1"/>
          </p:cNvSpPr>
          <p:nvPr>
            <p:custDataLst>
              <p:tags r:id="rId1"/>
            </p:custDataLst>
          </p:nvPr>
        </p:nvSpPr>
        <p:spPr bwMode="auto">
          <a:xfrm>
            <a:off x="105696" y="42770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lvl1pPr algn="l" rtl="0" eaLnBrk="0" fontAlgn="base" hangingPunct="0">
              <a:spcBef>
                <a:spcPct val="0"/>
              </a:spcBef>
              <a:spcAft>
                <a:spcPct val="0"/>
              </a:spcAft>
              <a:defRPr sz="4000" b="1">
                <a:solidFill>
                  <a:srgbClr val="066332"/>
                </a:solidFill>
                <a:latin typeface="Garamond"/>
                <a:ea typeface="Geneva" charset="-128"/>
                <a:cs typeface="Garamond"/>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092" algn="l" rtl="0" eaLnBrk="1" fontAlgn="base" hangingPunct="1">
              <a:spcBef>
                <a:spcPct val="0"/>
              </a:spcBef>
              <a:spcAft>
                <a:spcPct val="0"/>
              </a:spcAft>
              <a:defRPr sz="4000" b="1">
                <a:solidFill>
                  <a:schemeClr val="tx1"/>
                </a:solidFill>
                <a:latin typeface="Adobe Garamond Pro" charset="0"/>
              </a:defRPr>
            </a:lvl6pPr>
            <a:lvl7pPr marL="914186" algn="l" rtl="0" eaLnBrk="1" fontAlgn="base" hangingPunct="1">
              <a:spcBef>
                <a:spcPct val="0"/>
              </a:spcBef>
              <a:spcAft>
                <a:spcPct val="0"/>
              </a:spcAft>
              <a:defRPr sz="4000" b="1">
                <a:solidFill>
                  <a:schemeClr val="tx1"/>
                </a:solidFill>
                <a:latin typeface="Adobe Garamond Pro" charset="0"/>
              </a:defRPr>
            </a:lvl7pPr>
            <a:lvl8pPr marL="1371279" algn="l" rtl="0" eaLnBrk="1" fontAlgn="base" hangingPunct="1">
              <a:spcBef>
                <a:spcPct val="0"/>
              </a:spcBef>
              <a:spcAft>
                <a:spcPct val="0"/>
              </a:spcAft>
              <a:defRPr sz="4000" b="1">
                <a:solidFill>
                  <a:schemeClr val="tx1"/>
                </a:solidFill>
                <a:latin typeface="Adobe Garamond Pro" charset="0"/>
              </a:defRPr>
            </a:lvl8pPr>
            <a:lvl9pPr marL="1828373" algn="l" rtl="0" eaLnBrk="1" fontAlgn="base" hangingPunct="1">
              <a:spcBef>
                <a:spcPct val="0"/>
              </a:spcBef>
              <a:spcAft>
                <a:spcPct val="0"/>
              </a:spcAft>
              <a:defRPr sz="4000" b="1">
                <a:solidFill>
                  <a:schemeClr val="tx1"/>
                </a:solidFill>
                <a:latin typeface="Adobe Garamond Pro" charset="0"/>
              </a:defRPr>
            </a:lvl9pPr>
          </a:lstStyle>
          <a:p>
            <a:r>
              <a:rPr lang="en-US" sz="2400" kern="0" dirty="0" smtClean="0">
                <a:latin typeface="Arial" panose="020B0604020202020204" pitchFamily="34" charset="0"/>
                <a:cs typeface="Arial" panose="020B0604020202020204" pitchFamily="34" charset="0"/>
              </a:rPr>
              <a:t>Major Bond Covenants (cont</a:t>
            </a:r>
            <a:r>
              <a:rPr lang="en-US" sz="2400" kern="0" dirty="0">
                <a:latin typeface="Arial" panose="020B0604020202020204" pitchFamily="34" charset="0"/>
                <a:cs typeface="Arial" panose="020B0604020202020204" pitchFamily="34" charset="0"/>
              </a:rPr>
              <a:t>.</a:t>
            </a:r>
            <a:r>
              <a:rPr lang="en-US" sz="2400" kern="0" dirty="0" smtClean="0">
                <a:latin typeface="Arial" panose="020B0604020202020204" pitchFamily="34" charset="0"/>
                <a:cs typeface="Arial" panose="020B0604020202020204" pitchFamily="34" charset="0"/>
              </a:rPr>
              <a:t>)</a:t>
            </a:r>
          </a:p>
        </p:txBody>
      </p:sp>
      <p:sp>
        <p:nvSpPr>
          <p:cNvPr id="2" name="TextBox 1"/>
          <p:cNvSpPr txBox="1"/>
          <p:nvPr/>
        </p:nvSpPr>
        <p:spPr>
          <a:xfrm>
            <a:off x="273804" y="1153427"/>
            <a:ext cx="8477000" cy="584775"/>
          </a:xfrm>
          <a:prstGeom prst="rect">
            <a:avLst/>
          </a:prstGeom>
          <a:solidFill>
            <a:srgbClr val="F7E8AA"/>
          </a:solidFill>
          <a:ln w="9525">
            <a:noFill/>
            <a:miter lim="800000"/>
            <a:headEnd/>
            <a:tailEnd/>
          </a:ln>
          <a:effectLst/>
        </p:spPr>
        <p:txBody>
          <a:bodyPr lIns="0" tIns="0" rIns="100584" bIns="18288" anchor="ctr"/>
          <a:lstStyle>
            <a:defPPr>
              <a:defRPr lang="en-US"/>
            </a:defPPr>
            <a:lvl1pPr algn="ctr">
              <a:spcBef>
                <a:spcPts val="0"/>
              </a:spcBef>
              <a:defRPr sz="1600">
                <a:solidFill>
                  <a:srgbClr val="000000"/>
                </a:solidFill>
              </a:defRPr>
            </a:lvl1pPr>
          </a:lstStyle>
          <a:p>
            <a:r>
              <a:rPr lang="en-US" dirty="0"/>
              <a:t>Santee Cooper has a duty to comply with the provisions, covenants and agreements </a:t>
            </a:r>
          </a:p>
          <a:p>
            <a:r>
              <a:rPr lang="en-US" dirty="0"/>
              <a:t>contained in its Revenue Bond Resolution so long as Obligations are outstanding</a:t>
            </a:r>
          </a:p>
        </p:txBody>
      </p:sp>
      <p:sp>
        <p:nvSpPr>
          <p:cNvPr id="3" name="TextBox 2"/>
          <p:cNvSpPr txBox="1"/>
          <p:nvPr/>
        </p:nvSpPr>
        <p:spPr>
          <a:xfrm>
            <a:off x="172013" y="2003323"/>
            <a:ext cx="8790918" cy="3862596"/>
          </a:xfrm>
          <a:prstGeom prst="rect">
            <a:avLst/>
          </a:prstGeom>
          <a:noFill/>
        </p:spPr>
        <p:txBody>
          <a:bodyPr wrap="square" rtlCol="0">
            <a:spAutoFit/>
          </a:bodyPr>
          <a:lstStyle/>
          <a:p>
            <a:r>
              <a:rPr lang="en-US" sz="1400" u="sng" dirty="0" smtClean="0">
                <a:solidFill>
                  <a:srgbClr val="000000"/>
                </a:solidFill>
              </a:rPr>
              <a:t>RATE COVENANT</a:t>
            </a:r>
          </a:p>
          <a:p>
            <a:pPr marL="285750" indent="-285750">
              <a:buFont typeface="Arial" panose="020B0604020202020204" pitchFamily="34" charset="0"/>
              <a:buChar char="•"/>
            </a:pPr>
            <a:r>
              <a:rPr lang="en-US" sz="1400" b="0" dirty="0" smtClean="0">
                <a:solidFill>
                  <a:srgbClr val="000000"/>
                </a:solidFill>
              </a:rPr>
              <a:t>Establish</a:t>
            </a:r>
            <a:r>
              <a:rPr lang="en-US" sz="1400" b="0" dirty="0">
                <a:solidFill>
                  <a:srgbClr val="000000"/>
                </a:solidFill>
              </a:rPr>
              <a:t>, </a:t>
            </a:r>
            <a:r>
              <a:rPr lang="en-US" sz="1400" b="0" dirty="0" smtClean="0">
                <a:solidFill>
                  <a:srgbClr val="000000"/>
                </a:solidFill>
              </a:rPr>
              <a:t>maintain and </a:t>
            </a:r>
            <a:r>
              <a:rPr lang="en-US" sz="1400" b="0" dirty="0">
                <a:solidFill>
                  <a:srgbClr val="000000"/>
                </a:solidFill>
              </a:rPr>
              <a:t>collect </a:t>
            </a:r>
            <a:r>
              <a:rPr lang="en-US" sz="1400" b="0" dirty="0" smtClean="0">
                <a:solidFill>
                  <a:srgbClr val="000000"/>
                </a:solidFill>
              </a:rPr>
              <a:t>rates </a:t>
            </a:r>
            <a:r>
              <a:rPr lang="en-US" sz="1400" b="0" dirty="0">
                <a:solidFill>
                  <a:srgbClr val="000000"/>
                </a:solidFill>
              </a:rPr>
              <a:t>and other charges </a:t>
            </a:r>
            <a:r>
              <a:rPr lang="en-US" sz="1400" b="0" dirty="0" smtClean="0">
                <a:solidFill>
                  <a:srgbClr val="000000"/>
                </a:solidFill>
              </a:rPr>
              <a:t>adequate </a:t>
            </a:r>
            <a:r>
              <a:rPr lang="en-US" sz="1400" b="0" dirty="0">
                <a:solidFill>
                  <a:srgbClr val="000000"/>
                </a:solidFill>
              </a:rPr>
              <a:t>to provide the Authority with revenues sufficient to </a:t>
            </a:r>
            <a:r>
              <a:rPr lang="en-US" sz="1400" b="0" dirty="0" smtClean="0">
                <a:solidFill>
                  <a:srgbClr val="000000"/>
                </a:solidFill>
              </a:rPr>
              <a:t>make all payments required by law or contract, including:</a:t>
            </a:r>
          </a:p>
          <a:p>
            <a:pPr marL="857250" lvl="1" indent="-400050">
              <a:buFont typeface="+mj-lt"/>
              <a:buAutoNum type="romanLcPeriod"/>
            </a:pPr>
            <a:r>
              <a:rPr lang="en-US" sz="1400" b="0" dirty="0" smtClean="0">
                <a:solidFill>
                  <a:srgbClr val="000000"/>
                </a:solidFill>
              </a:rPr>
              <a:t>Principal</a:t>
            </a:r>
            <a:r>
              <a:rPr lang="en-US" sz="1400" b="0" dirty="0">
                <a:solidFill>
                  <a:srgbClr val="000000"/>
                </a:solidFill>
              </a:rPr>
              <a:t>, </a:t>
            </a:r>
            <a:r>
              <a:rPr lang="en-US" sz="1400" b="0" dirty="0" smtClean="0">
                <a:solidFill>
                  <a:srgbClr val="000000"/>
                </a:solidFill>
              </a:rPr>
              <a:t>premium</a:t>
            </a:r>
            <a:r>
              <a:rPr lang="en-US" sz="1400" b="0" dirty="0">
                <a:solidFill>
                  <a:srgbClr val="000000"/>
                </a:solidFill>
              </a:rPr>
              <a:t>, and </a:t>
            </a:r>
            <a:r>
              <a:rPr lang="en-US" sz="1400" b="0" dirty="0" smtClean="0">
                <a:solidFill>
                  <a:srgbClr val="000000"/>
                </a:solidFill>
              </a:rPr>
              <a:t>interest </a:t>
            </a:r>
            <a:r>
              <a:rPr lang="en-US" sz="1400" b="0" dirty="0">
                <a:solidFill>
                  <a:srgbClr val="000000"/>
                </a:solidFill>
              </a:rPr>
              <a:t>on Original Bonds, Revenue Bonds, Obligations; </a:t>
            </a:r>
            <a:endParaRPr lang="en-US" sz="1400" b="0" dirty="0" smtClean="0">
              <a:solidFill>
                <a:srgbClr val="000000"/>
              </a:solidFill>
            </a:endParaRPr>
          </a:p>
          <a:p>
            <a:pPr marL="857250" lvl="1" indent="-400050">
              <a:buFont typeface="+mj-lt"/>
              <a:buAutoNum type="romanLcPeriod"/>
            </a:pPr>
            <a:r>
              <a:rPr lang="en-US" sz="1400" b="0" dirty="0" smtClean="0">
                <a:solidFill>
                  <a:srgbClr val="000000"/>
                </a:solidFill>
              </a:rPr>
              <a:t>Obligations </a:t>
            </a:r>
            <a:r>
              <a:rPr lang="en-US" sz="1400" b="0" dirty="0">
                <a:solidFill>
                  <a:srgbClr val="000000"/>
                </a:solidFill>
              </a:rPr>
              <a:t>to </a:t>
            </a:r>
            <a:r>
              <a:rPr lang="en-US" sz="1400" b="0" dirty="0" smtClean="0">
                <a:solidFill>
                  <a:srgbClr val="000000"/>
                </a:solidFill>
              </a:rPr>
              <a:t>the Revenue </a:t>
            </a:r>
            <a:r>
              <a:rPr lang="en-US" sz="1400" b="0" dirty="0">
                <a:solidFill>
                  <a:srgbClr val="000000"/>
                </a:solidFill>
              </a:rPr>
              <a:t>Bond Fund; </a:t>
            </a:r>
            <a:r>
              <a:rPr lang="en-US" sz="1400" b="0" dirty="0" smtClean="0">
                <a:solidFill>
                  <a:srgbClr val="000000"/>
                </a:solidFill>
              </a:rPr>
              <a:t>the Lease </a:t>
            </a:r>
            <a:r>
              <a:rPr lang="en-US" sz="1400" b="0" dirty="0">
                <a:solidFill>
                  <a:srgbClr val="000000"/>
                </a:solidFill>
              </a:rPr>
              <a:t>Fund; </a:t>
            </a:r>
            <a:r>
              <a:rPr lang="en-US" sz="1400" b="0" dirty="0" smtClean="0">
                <a:solidFill>
                  <a:srgbClr val="000000"/>
                </a:solidFill>
              </a:rPr>
              <a:t>the Revenue </a:t>
            </a:r>
            <a:r>
              <a:rPr lang="en-US" sz="1400" b="0" dirty="0">
                <a:solidFill>
                  <a:srgbClr val="000000"/>
                </a:solidFill>
              </a:rPr>
              <a:t>Obligation Fund; </a:t>
            </a:r>
            <a:r>
              <a:rPr lang="en-US" sz="1400" b="0" dirty="0" smtClean="0">
                <a:solidFill>
                  <a:srgbClr val="000000"/>
                </a:solidFill>
              </a:rPr>
              <a:t>and the Capital Improvement </a:t>
            </a:r>
            <a:r>
              <a:rPr lang="en-US" sz="1400" b="0" dirty="0">
                <a:solidFill>
                  <a:srgbClr val="000000"/>
                </a:solidFill>
              </a:rPr>
              <a:t>Fund </a:t>
            </a:r>
          </a:p>
          <a:p>
            <a:pPr marL="857250" lvl="1" indent="-400050">
              <a:buFont typeface="+mj-lt"/>
              <a:buAutoNum type="romanLcPeriod"/>
            </a:pPr>
            <a:r>
              <a:rPr lang="en-US" sz="1400" b="0" dirty="0" smtClean="0">
                <a:solidFill>
                  <a:srgbClr val="000000"/>
                </a:solidFill>
              </a:rPr>
              <a:t>Operation &amp; Maintenance expenses</a:t>
            </a:r>
          </a:p>
          <a:p>
            <a:pPr marL="285750" indent="-285750">
              <a:buFont typeface="Arial" panose="020B0604020202020204" pitchFamily="34" charset="0"/>
              <a:buChar char="•"/>
            </a:pPr>
            <a:r>
              <a:rPr lang="en-US" sz="1400" b="0" dirty="0" smtClean="0">
                <a:solidFill>
                  <a:srgbClr val="000000"/>
                </a:solidFill>
              </a:rPr>
              <a:t>Should the Authority </a:t>
            </a:r>
            <a:r>
              <a:rPr lang="en-US" sz="1400" b="0" dirty="0">
                <a:solidFill>
                  <a:srgbClr val="000000"/>
                </a:solidFill>
              </a:rPr>
              <a:t>fail to fix adequate </a:t>
            </a:r>
            <a:r>
              <a:rPr lang="en-US" sz="1400" b="0" dirty="0" smtClean="0">
                <a:solidFill>
                  <a:srgbClr val="000000"/>
                </a:solidFill>
              </a:rPr>
              <a:t>rates</a:t>
            </a:r>
            <a:r>
              <a:rPr lang="en-US" sz="1400" b="0" dirty="0">
                <a:solidFill>
                  <a:srgbClr val="000000"/>
                </a:solidFill>
              </a:rPr>
              <a:t> </a:t>
            </a:r>
            <a:r>
              <a:rPr lang="en-US" sz="1400" b="0" dirty="0" smtClean="0">
                <a:solidFill>
                  <a:srgbClr val="000000"/>
                </a:solidFill>
              </a:rPr>
              <a:t>and </a:t>
            </a:r>
            <a:r>
              <a:rPr lang="en-US" sz="1400" b="0" dirty="0">
                <a:solidFill>
                  <a:srgbClr val="000000"/>
                </a:solidFill>
              </a:rPr>
              <a:t>other charges </a:t>
            </a:r>
            <a:r>
              <a:rPr lang="en-US" sz="1400" b="0" dirty="0" smtClean="0">
                <a:solidFill>
                  <a:srgbClr val="000000"/>
                </a:solidFill>
              </a:rPr>
              <a:t>the Bond Trustee, </a:t>
            </a:r>
            <a:r>
              <a:rPr lang="en-US" sz="1400" b="0" dirty="0">
                <a:solidFill>
                  <a:srgbClr val="000000"/>
                </a:solidFill>
              </a:rPr>
              <a:t>upon request of </a:t>
            </a:r>
            <a:r>
              <a:rPr lang="en-US" sz="1400" b="0" dirty="0" smtClean="0">
                <a:solidFill>
                  <a:srgbClr val="000000"/>
                </a:solidFill>
              </a:rPr>
              <a:t>bondholders of 25% in principal amount </a:t>
            </a:r>
            <a:r>
              <a:rPr lang="en-US" sz="1400" b="0" dirty="0">
                <a:solidFill>
                  <a:srgbClr val="000000"/>
                </a:solidFill>
              </a:rPr>
              <a:t>of Revenue Bonds </a:t>
            </a:r>
            <a:r>
              <a:rPr lang="en-US" sz="1400" b="0" dirty="0" smtClean="0">
                <a:solidFill>
                  <a:srgbClr val="000000"/>
                </a:solidFill>
              </a:rPr>
              <a:t>outstanding, </a:t>
            </a:r>
            <a:r>
              <a:rPr lang="en-US" sz="1400" b="0" dirty="0">
                <a:solidFill>
                  <a:srgbClr val="000000"/>
                </a:solidFill>
              </a:rPr>
              <a:t>may </a:t>
            </a:r>
            <a:r>
              <a:rPr lang="en-US" sz="1400" b="0" dirty="0" smtClean="0">
                <a:solidFill>
                  <a:srgbClr val="000000"/>
                </a:solidFill>
              </a:rPr>
              <a:t>bring </a:t>
            </a:r>
            <a:r>
              <a:rPr lang="en-US" sz="1400" b="0" dirty="0">
                <a:solidFill>
                  <a:srgbClr val="000000"/>
                </a:solidFill>
              </a:rPr>
              <a:t>court action </a:t>
            </a:r>
            <a:r>
              <a:rPr lang="en-US" sz="1400" b="0" dirty="0" smtClean="0">
                <a:solidFill>
                  <a:srgbClr val="000000"/>
                </a:solidFill>
              </a:rPr>
              <a:t>to compel </a:t>
            </a:r>
            <a:r>
              <a:rPr lang="en-US" sz="1400" b="0" dirty="0">
                <a:solidFill>
                  <a:srgbClr val="000000"/>
                </a:solidFill>
              </a:rPr>
              <a:t>fixing, </a:t>
            </a:r>
            <a:r>
              <a:rPr lang="en-US" sz="1400" b="0" dirty="0" smtClean="0">
                <a:solidFill>
                  <a:srgbClr val="000000"/>
                </a:solidFill>
              </a:rPr>
              <a:t>establishing, and collecting adequate rates </a:t>
            </a:r>
            <a:r>
              <a:rPr lang="en-US" sz="1400" b="0" dirty="0">
                <a:solidFill>
                  <a:srgbClr val="000000"/>
                </a:solidFill>
              </a:rPr>
              <a:t>and other </a:t>
            </a:r>
            <a:r>
              <a:rPr lang="en-US" sz="1400" b="0" dirty="0" smtClean="0">
                <a:solidFill>
                  <a:srgbClr val="000000"/>
                </a:solidFill>
              </a:rPr>
              <a:t>charges</a:t>
            </a:r>
          </a:p>
          <a:p>
            <a:pPr marL="285750" indent="-285750">
              <a:buFont typeface="Arial" panose="020B0604020202020204" pitchFamily="34" charset="0"/>
              <a:buChar char="•"/>
            </a:pPr>
            <a:r>
              <a:rPr lang="en-US" sz="1400" b="0" dirty="0" smtClean="0">
                <a:solidFill>
                  <a:srgbClr val="000000"/>
                </a:solidFill>
              </a:rPr>
              <a:t>A default of the Authority on its obligations also entitles the Bond Trustee to the appointment of a receiver who may take possession of the Authority and operate and maintain it, and fix, collect and receive rates, tolls and charges sufficient to pay all expenses of the Authority</a:t>
            </a:r>
          </a:p>
          <a:p>
            <a:pPr lvl="1"/>
            <a:r>
              <a:rPr lang="en-US" sz="1400" b="0" dirty="0" smtClean="0">
                <a:solidFill>
                  <a:srgbClr val="000000"/>
                </a:solidFill>
              </a:rPr>
              <a:t>-	</a:t>
            </a:r>
            <a:r>
              <a:rPr lang="en-US" sz="1400" b="0" u="sng" dirty="0" smtClean="0">
                <a:solidFill>
                  <a:srgbClr val="000000"/>
                </a:solidFill>
              </a:rPr>
              <a:t>South Carolina Code Ann. §58-31-40</a:t>
            </a:r>
            <a:endParaRPr lang="en-US" sz="1400" b="0" u="sng" dirty="0">
              <a:solidFill>
                <a:srgbClr val="000000"/>
              </a:solidFill>
            </a:endParaRPr>
          </a:p>
        </p:txBody>
      </p:sp>
      <p:sp>
        <p:nvSpPr>
          <p:cNvPr id="7" name="Slide Number Placeholder 27"/>
          <p:cNvSpPr>
            <a:spLocks noGrp="1"/>
          </p:cNvSpPr>
          <p:nvPr>
            <p:ph type="sldNum" sz="quarter" idx="12"/>
          </p:nvPr>
        </p:nvSpPr>
        <p:spPr>
          <a:xfrm>
            <a:off x="6858000" y="6482242"/>
            <a:ext cx="2133600" cy="365125"/>
          </a:xfrm>
        </p:spPr>
        <p:txBody>
          <a:bodyPr/>
          <a:lstStyle/>
          <a:p>
            <a:pPr>
              <a:defRPr/>
            </a:pPr>
            <a:endParaRPr lang="en-US" dirty="0"/>
          </a:p>
          <a:p>
            <a:pPr>
              <a:defRPr/>
            </a:pPr>
            <a:fld id="{AE584412-7F4F-4709-8555-B5D2E36C3DD3}" type="slidenum">
              <a:rPr lang="en-US" smtClean="0"/>
              <a:pPr>
                <a:defRPr/>
              </a:pPr>
              <a:t>60</a:t>
            </a:fld>
            <a:endParaRPr lang="en-US" dirty="0"/>
          </a:p>
        </p:txBody>
      </p:sp>
    </p:spTree>
    <p:extLst>
      <p:ext uri="{BB962C8B-B14F-4D97-AF65-F5344CB8AC3E}">
        <p14:creationId xmlns:p14="http://schemas.microsoft.com/office/powerpoint/2010/main" val="2424171647"/>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txBox="1">
            <a:spLocks noChangeArrowheads="1"/>
          </p:cNvSpPr>
          <p:nvPr>
            <p:custDataLst>
              <p:tags r:id="rId1"/>
            </p:custDataLst>
          </p:nvPr>
        </p:nvSpPr>
        <p:spPr bwMode="auto">
          <a:xfrm>
            <a:off x="105696" y="42770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lvl1pPr algn="l" rtl="0" eaLnBrk="0" fontAlgn="base" hangingPunct="0">
              <a:spcBef>
                <a:spcPct val="0"/>
              </a:spcBef>
              <a:spcAft>
                <a:spcPct val="0"/>
              </a:spcAft>
              <a:defRPr sz="4000" b="1">
                <a:solidFill>
                  <a:srgbClr val="066332"/>
                </a:solidFill>
                <a:latin typeface="Garamond"/>
                <a:ea typeface="Geneva" charset="-128"/>
                <a:cs typeface="Garamond"/>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092" algn="l" rtl="0" eaLnBrk="1" fontAlgn="base" hangingPunct="1">
              <a:spcBef>
                <a:spcPct val="0"/>
              </a:spcBef>
              <a:spcAft>
                <a:spcPct val="0"/>
              </a:spcAft>
              <a:defRPr sz="4000" b="1">
                <a:solidFill>
                  <a:schemeClr val="tx1"/>
                </a:solidFill>
                <a:latin typeface="Adobe Garamond Pro" charset="0"/>
              </a:defRPr>
            </a:lvl6pPr>
            <a:lvl7pPr marL="914186" algn="l" rtl="0" eaLnBrk="1" fontAlgn="base" hangingPunct="1">
              <a:spcBef>
                <a:spcPct val="0"/>
              </a:spcBef>
              <a:spcAft>
                <a:spcPct val="0"/>
              </a:spcAft>
              <a:defRPr sz="4000" b="1">
                <a:solidFill>
                  <a:schemeClr val="tx1"/>
                </a:solidFill>
                <a:latin typeface="Adobe Garamond Pro" charset="0"/>
              </a:defRPr>
            </a:lvl7pPr>
            <a:lvl8pPr marL="1371279" algn="l" rtl="0" eaLnBrk="1" fontAlgn="base" hangingPunct="1">
              <a:spcBef>
                <a:spcPct val="0"/>
              </a:spcBef>
              <a:spcAft>
                <a:spcPct val="0"/>
              </a:spcAft>
              <a:defRPr sz="4000" b="1">
                <a:solidFill>
                  <a:schemeClr val="tx1"/>
                </a:solidFill>
                <a:latin typeface="Adobe Garamond Pro" charset="0"/>
              </a:defRPr>
            </a:lvl8pPr>
            <a:lvl9pPr marL="1828373" algn="l" rtl="0" eaLnBrk="1" fontAlgn="base" hangingPunct="1">
              <a:spcBef>
                <a:spcPct val="0"/>
              </a:spcBef>
              <a:spcAft>
                <a:spcPct val="0"/>
              </a:spcAft>
              <a:defRPr sz="4000" b="1">
                <a:solidFill>
                  <a:schemeClr val="tx1"/>
                </a:solidFill>
                <a:latin typeface="Adobe Garamond Pro" charset="0"/>
              </a:defRPr>
            </a:lvl9pPr>
          </a:lstStyle>
          <a:p>
            <a:r>
              <a:rPr lang="en-US" sz="2400" kern="0" dirty="0" smtClean="0">
                <a:latin typeface="Arial" panose="020B0604020202020204" pitchFamily="34" charset="0"/>
                <a:cs typeface="Arial" panose="020B0604020202020204" pitchFamily="34" charset="0"/>
              </a:rPr>
              <a:t>Major Bond Covenants (cont.)</a:t>
            </a:r>
          </a:p>
        </p:txBody>
      </p:sp>
      <p:sp>
        <p:nvSpPr>
          <p:cNvPr id="2" name="TextBox 1"/>
          <p:cNvSpPr txBox="1"/>
          <p:nvPr/>
        </p:nvSpPr>
        <p:spPr>
          <a:xfrm>
            <a:off x="434105" y="1153427"/>
            <a:ext cx="8156400" cy="584775"/>
          </a:xfrm>
          <a:prstGeom prst="rect">
            <a:avLst/>
          </a:prstGeom>
          <a:solidFill>
            <a:srgbClr val="F7E8AA"/>
          </a:solidFill>
          <a:ln w="9525">
            <a:noFill/>
            <a:miter lim="800000"/>
            <a:headEnd/>
            <a:tailEnd/>
          </a:ln>
          <a:effectLst/>
        </p:spPr>
        <p:txBody>
          <a:bodyPr lIns="0" tIns="0" rIns="100584" bIns="18288" anchor="ctr"/>
          <a:lstStyle>
            <a:defPPr>
              <a:defRPr lang="en-US"/>
            </a:defPPr>
            <a:lvl1pPr algn="ctr">
              <a:spcBef>
                <a:spcPts val="0"/>
              </a:spcBef>
              <a:defRPr sz="1600">
                <a:solidFill>
                  <a:srgbClr val="000000"/>
                </a:solidFill>
              </a:defRPr>
            </a:lvl1pPr>
          </a:lstStyle>
          <a:p>
            <a:r>
              <a:rPr lang="en-US" dirty="0"/>
              <a:t>Santee Cooper has a duty to comply with provisions, covenants and agreements </a:t>
            </a:r>
          </a:p>
          <a:p>
            <a:r>
              <a:rPr lang="en-US" dirty="0"/>
              <a:t>contained in its Revenue Bond Resolution so long as Obligations are outstanding</a:t>
            </a:r>
          </a:p>
        </p:txBody>
      </p:sp>
      <p:sp>
        <p:nvSpPr>
          <p:cNvPr id="3" name="TextBox 2"/>
          <p:cNvSpPr txBox="1"/>
          <p:nvPr/>
        </p:nvSpPr>
        <p:spPr>
          <a:xfrm>
            <a:off x="172013" y="2003323"/>
            <a:ext cx="8790918" cy="2677656"/>
          </a:xfrm>
          <a:prstGeom prst="rect">
            <a:avLst/>
          </a:prstGeom>
          <a:noFill/>
        </p:spPr>
        <p:txBody>
          <a:bodyPr wrap="square" rtlCol="0">
            <a:spAutoFit/>
          </a:bodyPr>
          <a:lstStyle/>
          <a:p>
            <a:r>
              <a:rPr lang="en-US" sz="1400" u="sng" dirty="0" smtClean="0">
                <a:solidFill>
                  <a:srgbClr val="000000"/>
                </a:solidFill>
              </a:rPr>
              <a:t>PROHIBITION ON SALE, LEASE OR OTHER DISPOSITION OF PROPERTIES</a:t>
            </a:r>
          </a:p>
          <a:p>
            <a:pPr marL="342900" indent="-342900">
              <a:buFont typeface="Arial" panose="020B0604020202020204" pitchFamily="34" charset="0"/>
              <a:buChar char="•"/>
            </a:pPr>
            <a:r>
              <a:rPr lang="en-US" sz="1400" b="0" dirty="0" smtClean="0">
                <a:solidFill>
                  <a:srgbClr val="000000"/>
                </a:solidFill>
              </a:rPr>
              <a:t>The Authority may not </a:t>
            </a:r>
            <a:r>
              <a:rPr lang="en-US" sz="1400" b="0" dirty="0">
                <a:solidFill>
                  <a:srgbClr val="000000"/>
                </a:solidFill>
              </a:rPr>
              <a:t>sell, lease or otherwise dispose of any part of its properties so long as </a:t>
            </a:r>
            <a:r>
              <a:rPr lang="en-US" sz="1400" b="0" dirty="0" smtClean="0">
                <a:solidFill>
                  <a:srgbClr val="000000"/>
                </a:solidFill>
              </a:rPr>
              <a:t>Revenue </a:t>
            </a:r>
            <a:r>
              <a:rPr lang="en-US" sz="1400" b="0" dirty="0">
                <a:solidFill>
                  <a:srgbClr val="000000"/>
                </a:solidFill>
              </a:rPr>
              <a:t>Bonds are outstanding </a:t>
            </a:r>
            <a:r>
              <a:rPr lang="en-US" sz="1400" b="0" dirty="0" smtClean="0">
                <a:solidFill>
                  <a:srgbClr val="000000"/>
                </a:solidFill>
              </a:rPr>
              <a:t>unless said disposition is in </a:t>
            </a:r>
            <a:r>
              <a:rPr lang="en-US" sz="1400" b="0" dirty="0">
                <a:solidFill>
                  <a:srgbClr val="000000"/>
                </a:solidFill>
              </a:rPr>
              <a:t>compliance with requirements set forth in </a:t>
            </a:r>
            <a:r>
              <a:rPr lang="en-US" sz="1400" b="0" dirty="0" smtClean="0">
                <a:solidFill>
                  <a:srgbClr val="000000"/>
                </a:solidFill>
              </a:rPr>
              <a:t>the Revenue </a:t>
            </a:r>
            <a:r>
              <a:rPr lang="en-US" sz="1400" b="0" dirty="0">
                <a:solidFill>
                  <a:srgbClr val="000000"/>
                </a:solidFill>
              </a:rPr>
              <a:t>Bond </a:t>
            </a:r>
            <a:r>
              <a:rPr lang="en-US" sz="1400" b="0" dirty="0" smtClean="0">
                <a:solidFill>
                  <a:srgbClr val="000000"/>
                </a:solidFill>
              </a:rPr>
              <a:t>Resolution</a:t>
            </a:r>
          </a:p>
          <a:p>
            <a:pPr marL="800100" lvl="1" indent="-342900">
              <a:buFont typeface="Arial" panose="020B0604020202020204" pitchFamily="34" charset="0"/>
              <a:buChar char="•"/>
            </a:pPr>
            <a:r>
              <a:rPr lang="en-US" sz="1400" b="0" dirty="0" smtClean="0">
                <a:solidFill>
                  <a:srgbClr val="000000"/>
                </a:solidFill>
              </a:rPr>
              <a:t>(e.g., does not require amendment of the Revenue Bond Resolution in a manner materially adverse to the interests of bondholders and does not hinder ability to maintain remaining properties in good condition)</a:t>
            </a:r>
          </a:p>
          <a:p>
            <a:r>
              <a:rPr lang="en-US" sz="1400" b="0" dirty="0">
                <a:solidFill>
                  <a:srgbClr val="000000"/>
                </a:solidFill>
              </a:rPr>
              <a:t> </a:t>
            </a:r>
            <a:r>
              <a:rPr lang="en-US" sz="1400" b="0" dirty="0" smtClean="0">
                <a:solidFill>
                  <a:srgbClr val="000000"/>
                </a:solidFill>
              </a:rPr>
              <a:t>      </a:t>
            </a:r>
            <a:r>
              <a:rPr lang="en-US" sz="1400" u="sng" dirty="0" smtClean="0">
                <a:solidFill>
                  <a:srgbClr val="000000"/>
                </a:solidFill>
              </a:rPr>
              <a:t>AND</a:t>
            </a:r>
          </a:p>
          <a:p>
            <a:pPr marL="285750" indent="-285750">
              <a:buFont typeface="Arial" panose="020B0604020202020204" pitchFamily="34" charset="0"/>
              <a:buChar char="•"/>
            </a:pPr>
            <a:r>
              <a:rPr lang="en-US" sz="1400" b="0" dirty="0" smtClean="0">
                <a:solidFill>
                  <a:srgbClr val="000000"/>
                </a:solidFill>
              </a:rPr>
              <a:t>Board </a:t>
            </a:r>
            <a:r>
              <a:rPr lang="en-US" sz="1400" b="0" dirty="0">
                <a:solidFill>
                  <a:srgbClr val="000000"/>
                </a:solidFill>
              </a:rPr>
              <a:t>of Directors determines such action is desirable in the conduct of the Authority's business and doesn't impair </a:t>
            </a:r>
            <a:r>
              <a:rPr lang="en-US" sz="1400" b="0" dirty="0" smtClean="0">
                <a:solidFill>
                  <a:srgbClr val="000000"/>
                </a:solidFill>
              </a:rPr>
              <a:t>its ability </a:t>
            </a:r>
            <a:r>
              <a:rPr lang="en-US" sz="1400" b="0" dirty="0">
                <a:solidFill>
                  <a:srgbClr val="000000"/>
                </a:solidFill>
              </a:rPr>
              <a:t>to comply with Rate Covenant</a:t>
            </a:r>
          </a:p>
        </p:txBody>
      </p:sp>
      <p:sp>
        <p:nvSpPr>
          <p:cNvPr id="7" name="Slide Number Placeholder 27"/>
          <p:cNvSpPr>
            <a:spLocks noGrp="1"/>
          </p:cNvSpPr>
          <p:nvPr>
            <p:ph type="sldNum" sz="quarter" idx="12"/>
          </p:nvPr>
        </p:nvSpPr>
        <p:spPr>
          <a:xfrm>
            <a:off x="6858000" y="6482242"/>
            <a:ext cx="2133600" cy="365125"/>
          </a:xfrm>
        </p:spPr>
        <p:txBody>
          <a:bodyPr/>
          <a:lstStyle/>
          <a:p>
            <a:pPr>
              <a:defRPr/>
            </a:pPr>
            <a:endParaRPr lang="en-US" dirty="0"/>
          </a:p>
          <a:p>
            <a:pPr>
              <a:defRPr/>
            </a:pPr>
            <a:fld id="{AE584412-7F4F-4709-8555-B5D2E36C3DD3}" type="slidenum">
              <a:rPr lang="en-US" smtClean="0"/>
              <a:pPr>
                <a:defRPr/>
              </a:pPr>
              <a:t>61</a:t>
            </a:fld>
            <a:endParaRPr lang="en-US" dirty="0"/>
          </a:p>
        </p:txBody>
      </p:sp>
    </p:spTree>
    <p:extLst>
      <p:ext uri="{BB962C8B-B14F-4D97-AF65-F5344CB8AC3E}">
        <p14:creationId xmlns:p14="http://schemas.microsoft.com/office/powerpoint/2010/main" val="137244895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txBox="1">
            <a:spLocks noChangeArrowheads="1"/>
          </p:cNvSpPr>
          <p:nvPr>
            <p:custDataLst>
              <p:tags r:id="rId1"/>
            </p:custDataLst>
          </p:nvPr>
        </p:nvSpPr>
        <p:spPr bwMode="auto">
          <a:xfrm>
            <a:off x="105696" y="42770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lvl1pPr algn="l" rtl="0" eaLnBrk="0" fontAlgn="base" hangingPunct="0">
              <a:spcBef>
                <a:spcPct val="0"/>
              </a:spcBef>
              <a:spcAft>
                <a:spcPct val="0"/>
              </a:spcAft>
              <a:defRPr sz="4000" b="1">
                <a:solidFill>
                  <a:srgbClr val="066332"/>
                </a:solidFill>
                <a:latin typeface="Garamond"/>
                <a:ea typeface="Geneva" charset="-128"/>
                <a:cs typeface="Garamond"/>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092" algn="l" rtl="0" eaLnBrk="1" fontAlgn="base" hangingPunct="1">
              <a:spcBef>
                <a:spcPct val="0"/>
              </a:spcBef>
              <a:spcAft>
                <a:spcPct val="0"/>
              </a:spcAft>
              <a:defRPr sz="4000" b="1">
                <a:solidFill>
                  <a:schemeClr val="tx1"/>
                </a:solidFill>
                <a:latin typeface="Adobe Garamond Pro" charset="0"/>
              </a:defRPr>
            </a:lvl6pPr>
            <a:lvl7pPr marL="914186" algn="l" rtl="0" eaLnBrk="1" fontAlgn="base" hangingPunct="1">
              <a:spcBef>
                <a:spcPct val="0"/>
              </a:spcBef>
              <a:spcAft>
                <a:spcPct val="0"/>
              </a:spcAft>
              <a:defRPr sz="4000" b="1">
                <a:solidFill>
                  <a:schemeClr val="tx1"/>
                </a:solidFill>
                <a:latin typeface="Adobe Garamond Pro" charset="0"/>
              </a:defRPr>
            </a:lvl7pPr>
            <a:lvl8pPr marL="1371279" algn="l" rtl="0" eaLnBrk="1" fontAlgn="base" hangingPunct="1">
              <a:spcBef>
                <a:spcPct val="0"/>
              </a:spcBef>
              <a:spcAft>
                <a:spcPct val="0"/>
              </a:spcAft>
              <a:defRPr sz="4000" b="1">
                <a:solidFill>
                  <a:schemeClr val="tx1"/>
                </a:solidFill>
                <a:latin typeface="Adobe Garamond Pro" charset="0"/>
              </a:defRPr>
            </a:lvl8pPr>
            <a:lvl9pPr marL="1828373" algn="l" rtl="0" eaLnBrk="1" fontAlgn="base" hangingPunct="1">
              <a:spcBef>
                <a:spcPct val="0"/>
              </a:spcBef>
              <a:spcAft>
                <a:spcPct val="0"/>
              </a:spcAft>
              <a:defRPr sz="4000" b="1">
                <a:solidFill>
                  <a:schemeClr val="tx1"/>
                </a:solidFill>
                <a:latin typeface="Adobe Garamond Pro" charset="0"/>
              </a:defRPr>
            </a:lvl9pPr>
          </a:lstStyle>
          <a:p>
            <a:r>
              <a:rPr lang="en-US" sz="2400" kern="0" dirty="0" smtClean="0">
                <a:latin typeface="Arial" panose="020B0604020202020204" pitchFamily="34" charset="0"/>
                <a:cs typeface="Arial" panose="020B0604020202020204" pitchFamily="34" charset="0"/>
              </a:rPr>
              <a:t>Major Bond Covenants (cont.)</a:t>
            </a:r>
          </a:p>
        </p:txBody>
      </p:sp>
      <p:sp>
        <p:nvSpPr>
          <p:cNvPr id="2" name="TextBox 1"/>
          <p:cNvSpPr txBox="1"/>
          <p:nvPr/>
        </p:nvSpPr>
        <p:spPr>
          <a:xfrm>
            <a:off x="456547" y="1153427"/>
            <a:ext cx="8111516" cy="584775"/>
          </a:xfrm>
          <a:prstGeom prst="rect">
            <a:avLst/>
          </a:prstGeom>
          <a:solidFill>
            <a:srgbClr val="F7E8AA"/>
          </a:solidFill>
          <a:ln w="9525">
            <a:noFill/>
            <a:miter lim="800000"/>
            <a:headEnd/>
            <a:tailEnd/>
          </a:ln>
          <a:effectLst/>
        </p:spPr>
        <p:txBody>
          <a:bodyPr lIns="0" tIns="0" rIns="100584" bIns="18288" anchor="ctr"/>
          <a:lstStyle>
            <a:defPPr>
              <a:defRPr lang="en-US"/>
            </a:defPPr>
            <a:lvl1pPr algn="ctr">
              <a:spcBef>
                <a:spcPts val="0"/>
              </a:spcBef>
              <a:defRPr sz="1600">
                <a:solidFill>
                  <a:srgbClr val="000000"/>
                </a:solidFill>
              </a:defRPr>
            </a:lvl1pPr>
          </a:lstStyle>
          <a:p>
            <a:r>
              <a:rPr lang="en-US" dirty="0"/>
              <a:t>Santee Cooper has a duty to comply with provisions, covenants and agreements </a:t>
            </a:r>
          </a:p>
          <a:p>
            <a:r>
              <a:rPr lang="en-US" dirty="0"/>
              <a:t>contained in its Revenue Bond Resolution so long as Obligations are outstanding</a:t>
            </a:r>
          </a:p>
        </p:txBody>
      </p:sp>
      <p:sp>
        <p:nvSpPr>
          <p:cNvPr id="3" name="TextBox 2"/>
          <p:cNvSpPr txBox="1"/>
          <p:nvPr/>
        </p:nvSpPr>
        <p:spPr>
          <a:xfrm>
            <a:off x="172013" y="2003323"/>
            <a:ext cx="8790918" cy="3539430"/>
          </a:xfrm>
          <a:prstGeom prst="rect">
            <a:avLst/>
          </a:prstGeom>
          <a:noFill/>
        </p:spPr>
        <p:txBody>
          <a:bodyPr wrap="square" rtlCol="0">
            <a:spAutoFit/>
          </a:bodyPr>
          <a:lstStyle/>
          <a:p>
            <a:r>
              <a:rPr lang="en-US" sz="1400" u="sng" dirty="0" smtClean="0">
                <a:solidFill>
                  <a:srgbClr val="000000"/>
                </a:solidFill>
              </a:rPr>
              <a:t>EVENTS OF DEFAULT  UNDER THE REVENUE BOND RESOLUTION</a:t>
            </a:r>
          </a:p>
          <a:p>
            <a:pPr marL="285750" indent="-285750">
              <a:buFont typeface="Arial" panose="020B0604020202020204" pitchFamily="34" charset="0"/>
              <a:buChar char="•"/>
            </a:pPr>
            <a:r>
              <a:rPr lang="en-US" sz="1400" b="0" dirty="0">
                <a:solidFill>
                  <a:srgbClr val="000000"/>
                </a:solidFill>
              </a:rPr>
              <a:t>Failure to punctually pay </a:t>
            </a:r>
            <a:r>
              <a:rPr lang="en-US" sz="1400" b="0" dirty="0" smtClean="0">
                <a:solidFill>
                  <a:srgbClr val="000000"/>
                </a:solidFill>
              </a:rPr>
              <a:t>principal when due</a:t>
            </a:r>
          </a:p>
          <a:p>
            <a:pPr marL="285750" indent="-285750">
              <a:buFont typeface="Arial" panose="020B0604020202020204" pitchFamily="34" charset="0"/>
              <a:buChar char="•"/>
            </a:pPr>
            <a:r>
              <a:rPr lang="en-US" sz="1400" b="0" dirty="0" smtClean="0">
                <a:solidFill>
                  <a:srgbClr val="000000"/>
                </a:solidFill>
              </a:rPr>
              <a:t>Failure </a:t>
            </a:r>
            <a:r>
              <a:rPr lang="en-US" sz="1400" b="0" dirty="0">
                <a:solidFill>
                  <a:srgbClr val="000000"/>
                </a:solidFill>
              </a:rPr>
              <a:t>to punctually pay </a:t>
            </a:r>
            <a:r>
              <a:rPr lang="en-US" sz="1400" b="0" dirty="0" smtClean="0">
                <a:solidFill>
                  <a:srgbClr val="000000"/>
                </a:solidFill>
              </a:rPr>
              <a:t>interest </a:t>
            </a:r>
            <a:r>
              <a:rPr lang="en-US" sz="1400" b="0" dirty="0">
                <a:solidFill>
                  <a:srgbClr val="000000"/>
                </a:solidFill>
              </a:rPr>
              <a:t>on Obligations due, with default continuing for 30 </a:t>
            </a:r>
            <a:r>
              <a:rPr lang="en-US" sz="1400" b="0" dirty="0" smtClean="0">
                <a:solidFill>
                  <a:srgbClr val="000000"/>
                </a:solidFill>
              </a:rPr>
              <a:t>days                  </a:t>
            </a:r>
            <a:endParaRPr lang="en-US" sz="1400" b="0" dirty="0">
              <a:solidFill>
                <a:srgbClr val="000000"/>
              </a:solidFill>
            </a:endParaRPr>
          </a:p>
          <a:p>
            <a:pPr marL="285750" indent="-285750">
              <a:buFont typeface="Arial" panose="020B0604020202020204" pitchFamily="34" charset="0"/>
              <a:buChar char="•"/>
            </a:pPr>
            <a:r>
              <a:rPr lang="en-US" sz="1400" b="0" dirty="0" smtClean="0">
                <a:solidFill>
                  <a:srgbClr val="000000"/>
                </a:solidFill>
              </a:rPr>
              <a:t>Failure </a:t>
            </a:r>
            <a:r>
              <a:rPr lang="en-US" sz="1400" b="0" dirty="0">
                <a:solidFill>
                  <a:srgbClr val="000000"/>
                </a:solidFill>
              </a:rPr>
              <a:t>to perform any covenant or agreement of the Revenue Bond </a:t>
            </a:r>
            <a:r>
              <a:rPr lang="en-US" sz="1400" b="0" dirty="0" smtClean="0">
                <a:solidFill>
                  <a:srgbClr val="000000"/>
                </a:solidFill>
              </a:rPr>
              <a:t>Resolution, with failure continuing </a:t>
            </a:r>
            <a:r>
              <a:rPr lang="en-US" sz="1400" b="0" dirty="0">
                <a:solidFill>
                  <a:srgbClr val="000000"/>
                </a:solidFill>
              </a:rPr>
              <a:t>for 90 days after notice of default                                        </a:t>
            </a:r>
          </a:p>
          <a:p>
            <a:pPr marL="285750" indent="-285750">
              <a:buFont typeface="Arial" panose="020B0604020202020204" pitchFamily="34" charset="0"/>
              <a:buChar char="•"/>
            </a:pPr>
            <a:r>
              <a:rPr lang="en-US" sz="1400" b="0" dirty="0" smtClean="0">
                <a:solidFill>
                  <a:srgbClr val="000000"/>
                </a:solidFill>
              </a:rPr>
              <a:t>Authority </a:t>
            </a:r>
            <a:r>
              <a:rPr lang="en-US" sz="1400" b="0" dirty="0">
                <a:solidFill>
                  <a:srgbClr val="000000"/>
                </a:solidFill>
              </a:rPr>
              <a:t>adjudicated bankrupt or insolvent, or should it institute proceedings to </a:t>
            </a:r>
            <a:r>
              <a:rPr lang="en-US" sz="1400" b="0" dirty="0" smtClean="0">
                <a:solidFill>
                  <a:srgbClr val="000000"/>
                </a:solidFill>
              </a:rPr>
              <a:t>be adjudicated </a:t>
            </a:r>
            <a:r>
              <a:rPr lang="en-US" sz="1400" b="0" dirty="0">
                <a:solidFill>
                  <a:srgbClr val="000000"/>
                </a:solidFill>
              </a:rPr>
              <a:t>bankrupt or insolvent                                                  </a:t>
            </a:r>
          </a:p>
          <a:p>
            <a:pPr marL="285750" indent="-285750">
              <a:buFont typeface="Arial" panose="020B0604020202020204" pitchFamily="34" charset="0"/>
              <a:buChar char="•"/>
            </a:pPr>
            <a:r>
              <a:rPr lang="en-US" sz="1400" b="0" dirty="0" smtClean="0">
                <a:solidFill>
                  <a:srgbClr val="000000"/>
                </a:solidFill>
              </a:rPr>
              <a:t>Default </a:t>
            </a:r>
            <a:r>
              <a:rPr lang="en-US" sz="1400" b="0" dirty="0">
                <a:solidFill>
                  <a:srgbClr val="000000"/>
                </a:solidFill>
              </a:rPr>
              <a:t>under Indenture or Revenue Bond Resolution                                                                  </a:t>
            </a:r>
          </a:p>
          <a:p>
            <a:pPr marL="285750" indent="-285750">
              <a:buFont typeface="Arial" panose="020B0604020202020204" pitchFamily="34" charset="0"/>
              <a:buChar char="•"/>
            </a:pPr>
            <a:r>
              <a:rPr lang="en-US" sz="1400" b="0" dirty="0" smtClean="0">
                <a:solidFill>
                  <a:srgbClr val="000000"/>
                </a:solidFill>
              </a:rPr>
              <a:t>Default </a:t>
            </a:r>
            <a:r>
              <a:rPr lang="en-US" sz="1400" b="0" dirty="0">
                <a:solidFill>
                  <a:srgbClr val="000000"/>
                </a:solidFill>
              </a:rPr>
              <a:t>under any other evidence of </a:t>
            </a:r>
            <a:r>
              <a:rPr lang="en-US" sz="1400" b="0" dirty="0" smtClean="0">
                <a:solidFill>
                  <a:srgbClr val="000000"/>
                </a:solidFill>
              </a:rPr>
              <a:t>indebtedness (i.e., Santee Cooper’s credit facilities)                                                             </a:t>
            </a:r>
            <a:endParaRPr lang="en-US" sz="1400" b="0" dirty="0">
              <a:solidFill>
                <a:srgbClr val="000000"/>
              </a:solidFill>
            </a:endParaRPr>
          </a:p>
          <a:p>
            <a:r>
              <a:rPr lang="en-US" sz="1400" dirty="0" smtClean="0">
                <a:solidFill>
                  <a:srgbClr val="000000"/>
                </a:solidFill>
              </a:rPr>
              <a:t>In the event of default the Trustee </a:t>
            </a:r>
            <a:r>
              <a:rPr lang="en-US" sz="1400" dirty="0">
                <a:solidFill>
                  <a:srgbClr val="000000"/>
                </a:solidFill>
              </a:rPr>
              <a:t>or </a:t>
            </a:r>
            <a:r>
              <a:rPr lang="en-US" sz="1400" dirty="0" smtClean="0">
                <a:solidFill>
                  <a:srgbClr val="000000"/>
                </a:solidFill>
              </a:rPr>
              <a:t>bondholders </a:t>
            </a:r>
            <a:r>
              <a:rPr lang="en-US" sz="1400" dirty="0">
                <a:solidFill>
                  <a:srgbClr val="000000"/>
                </a:solidFill>
              </a:rPr>
              <a:t>of 25% in principal amount of outstanding </a:t>
            </a:r>
            <a:r>
              <a:rPr lang="en-US" sz="1400" dirty="0" smtClean="0">
                <a:solidFill>
                  <a:srgbClr val="000000"/>
                </a:solidFill>
              </a:rPr>
              <a:t>Obligations </a:t>
            </a:r>
            <a:r>
              <a:rPr lang="en-US" sz="1400" dirty="0">
                <a:solidFill>
                  <a:srgbClr val="000000"/>
                </a:solidFill>
              </a:rPr>
              <a:t>may declare principal &amp; interest immediately </a:t>
            </a:r>
            <a:r>
              <a:rPr lang="en-US" sz="1400" dirty="0" smtClean="0">
                <a:solidFill>
                  <a:srgbClr val="000000"/>
                </a:solidFill>
              </a:rPr>
              <a:t>due</a:t>
            </a:r>
          </a:p>
          <a:p>
            <a:pPr marL="742950" lvl="1" indent="-285750">
              <a:buFont typeface="Arial" panose="020B0604020202020204" pitchFamily="34" charset="0"/>
              <a:buChar char="•"/>
            </a:pPr>
            <a:r>
              <a:rPr lang="en-US" sz="1400" b="0" dirty="0" smtClean="0">
                <a:solidFill>
                  <a:srgbClr val="000000"/>
                </a:solidFill>
              </a:rPr>
              <a:t>This right of the Trustee is also codified at </a:t>
            </a:r>
            <a:r>
              <a:rPr lang="en-US" sz="1400" b="0" u="sng" dirty="0" smtClean="0">
                <a:solidFill>
                  <a:srgbClr val="000000"/>
                </a:solidFill>
              </a:rPr>
              <a:t>S.C. Code Ann. §58-31-40</a:t>
            </a:r>
          </a:p>
        </p:txBody>
      </p:sp>
      <p:sp>
        <p:nvSpPr>
          <p:cNvPr id="7" name="Slide Number Placeholder 27"/>
          <p:cNvSpPr>
            <a:spLocks noGrp="1"/>
          </p:cNvSpPr>
          <p:nvPr>
            <p:ph type="sldNum" sz="quarter" idx="12"/>
          </p:nvPr>
        </p:nvSpPr>
        <p:spPr>
          <a:xfrm>
            <a:off x="6858000" y="6482242"/>
            <a:ext cx="2133600" cy="365125"/>
          </a:xfrm>
        </p:spPr>
        <p:txBody>
          <a:bodyPr/>
          <a:lstStyle/>
          <a:p>
            <a:pPr>
              <a:defRPr/>
            </a:pPr>
            <a:endParaRPr lang="en-US" dirty="0"/>
          </a:p>
          <a:p>
            <a:pPr>
              <a:defRPr/>
            </a:pPr>
            <a:fld id="{AE584412-7F4F-4709-8555-B5D2E36C3DD3}" type="slidenum">
              <a:rPr lang="en-US" smtClean="0"/>
              <a:pPr>
                <a:defRPr/>
              </a:pPr>
              <a:t>62</a:t>
            </a:fld>
            <a:endParaRPr lang="en-US" dirty="0"/>
          </a:p>
        </p:txBody>
      </p:sp>
    </p:spTree>
    <p:extLst>
      <p:ext uri="{BB962C8B-B14F-4D97-AF65-F5344CB8AC3E}">
        <p14:creationId xmlns:p14="http://schemas.microsoft.com/office/powerpoint/2010/main" val="1811020502"/>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txBox="1">
            <a:spLocks noChangeArrowheads="1"/>
          </p:cNvSpPr>
          <p:nvPr>
            <p:custDataLst>
              <p:tags r:id="rId1"/>
            </p:custDataLst>
          </p:nvPr>
        </p:nvSpPr>
        <p:spPr bwMode="auto">
          <a:xfrm>
            <a:off x="175692" y="42770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lvl1pPr algn="l" rtl="0" eaLnBrk="0" fontAlgn="base" hangingPunct="0">
              <a:spcBef>
                <a:spcPct val="0"/>
              </a:spcBef>
              <a:spcAft>
                <a:spcPct val="0"/>
              </a:spcAft>
              <a:defRPr sz="4000" b="1">
                <a:solidFill>
                  <a:srgbClr val="066332"/>
                </a:solidFill>
                <a:latin typeface="Garamond"/>
                <a:ea typeface="Geneva" charset="-128"/>
                <a:cs typeface="Garamond"/>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092" algn="l" rtl="0" eaLnBrk="1" fontAlgn="base" hangingPunct="1">
              <a:spcBef>
                <a:spcPct val="0"/>
              </a:spcBef>
              <a:spcAft>
                <a:spcPct val="0"/>
              </a:spcAft>
              <a:defRPr sz="4000" b="1">
                <a:solidFill>
                  <a:schemeClr val="tx1"/>
                </a:solidFill>
                <a:latin typeface="Adobe Garamond Pro" charset="0"/>
              </a:defRPr>
            </a:lvl6pPr>
            <a:lvl7pPr marL="914186" algn="l" rtl="0" eaLnBrk="1" fontAlgn="base" hangingPunct="1">
              <a:spcBef>
                <a:spcPct val="0"/>
              </a:spcBef>
              <a:spcAft>
                <a:spcPct val="0"/>
              </a:spcAft>
              <a:defRPr sz="4000" b="1">
                <a:solidFill>
                  <a:schemeClr val="tx1"/>
                </a:solidFill>
                <a:latin typeface="Adobe Garamond Pro" charset="0"/>
              </a:defRPr>
            </a:lvl7pPr>
            <a:lvl8pPr marL="1371279" algn="l" rtl="0" eaLnBrk="1" fontAlgn="base" hangingPunct="1">
              <a:spcBef>
                <a:spcPct val="0"/>
              </a:spcBef>
              <a:spcAft>
                <a:spcPct val="0"/>
              </a:spcAft>
              <a:defRPr sz="4000" b="1">
                <a:solidFill>
                  <a:schemeClr val="tx1"/>
                </a:solidFill>
                <a:latin typeface="Adobe Garamond Pro" charset="0"/>
              </a:defRPr>
            </a:lvl8pPr>
            <a:lvl9pPr marL="1828373" algn="l" rtl="0" eaLnBrk="1" fontAlgn="base" hangingPunct="1">
              <a:spcBef>
                <a:spcPct val="0"/>
              </a:spcBef>
              <a:spcAft>
                <a:spcPct val="0"/>
              </a:spcAft>
              <a:defRPr sz="4000" b="1">
                <a:solidFill>
                  <a:schemeClr val="tx1"/>
                </a:solidFill>
                <a:latin typeface="Adobe Garamond Pro" charset="0"/>
              </a:defRPr>
            </a:lvl9pPr>
          </a:lstStyle>
          <a:p>
            <a:r>
              <a:rPr lang="en-US" sz="2400" kern="0" dirty="0" smtClean="0">
                <a:latin typeface="Arial" panose="020B0604020202020204" pitchFamily="34" charset="0"/>
                <a:cs typeface="Arial" panose="020B0604020202020204" pitchFamily="34" charset="0"/>
              </a:rPr>
              <a:t>Major Bond Covenants (cont.)</a:t>
            </a:r>
          </a:p>
        </p:txBody>
      </p:sp>
      <p:sp>
        <p:nvSpPr>
          <p:cNvPr id="2" name="TextBox 1"/>
          <p:cNvSpPr txBox="1"/>
          <p:nvPr/>
        </p:nvSpPr>
        <p:spPr>
          <a:xfrm>
            <a:off x="434104" y="1153427"/>
            <a:ext cx="8156400" cy="584775"/>
          </a:xfrm>
          <a:prstGeom prst="rect">
            <a:avLst/>
          </a:prstGeom>
          <a:solidFill>
            <a:srgbClr val="F7E8AA"/>
          </a:solidFill>
          <a:ln w="9525">
            <a:noFill/>
            <a:miter lim="800000"/>
            <a:headEnd/>
            <a:tailEnd/>
          </a:ln>
          <a:effectLst/>
        </p:spPr>
        <p:txBody>
          <a:bodyPr lIns="0" tIns="0" rIns="100584" bIns="18288" anchor="ctr"/>
          <a:lstStyle>
            <a:defPPr>
              <a:defRPr lang="en-US"/>
            </a:defPPr>
            <a:lvl1pPr algn="ctr">
              <a:spcBef>
                <a:spcPts val="0"/>
              </a:spcBef>
              <a:defRPr sz="1600">
                <a:solidFill>
                  <a:srgbClr val="000000"/>
                </a:solidFill>
              </a:defRPr>
            </a:lvl1pPr>
          </a:lstStyle>
          <a:p>
            <a:r>
              <a:rPr lang="en-US" dirty="0"/>
              <a:t>Santee Cooper has a duty to comply with provisions, covenants and agreements </a:t>
            </a:r>
          </a:p>
          <a:p>
            <a:r>
              <a:rPr lang="en-US" dirty="0"/>
              <a:t>contained in its Revenue Bond Resolution so long as Obligations are outstanding</a:t>
            </a:r>
          </a:p>
        </p:txBody>
      </p:sp>
      <p:sp>
        <p:nvSpPr>
          <p:cNvPr id="3" name="TextBox 2"/>
          <p:cNvSpPr txBox="1"/>
          <p:nvPr/>
        </p:nvSpPr>
        <p:spPr>
          <a:xfrm>
            <a:off x="172013" y="2003323"/>
            <a:ext cx="8790918" cy="2785378"/>
          </a:xfrm>
          <a:prstGeom prst="rect">
            <a:avLst/>
          </a:prstGeom>
          <a:noFill/>
        </p:spPr>
        <p:txBody>
          <a:bodyPr wrap="square" rtlCol="0">
            <a:spAutoFit/>
          </a:bodyPr>
          <a:lstStyle/>
          <a:p>
            <a:r>
              <a:rPr lang="en-US" sz="1400" u="sng" dirty="0" smtClean="0">
                <a:solidFill>
                  <a:srgbClr val="000000"/>
                </a:solidFill>
              </a:rPr>
              <a:t>EVENTS OF DEFAULT UNDER CREDIT FACILITIES</a:t>
            </a:r>
          </a:p>
          <a:p>
            <a:pPr marL="285750" indent="-285750">
              <a:buFont typeface="Arial" panose="020B0604020202020204" pitchFamily="34" charset="0"/>
              <a:buChar char="•"/>
            </a:pPr>
            <a:r>
              <a:rPr lang="en-US" sz="1400" b="0" dirty="0" smtClean="0">
                <a:solidFill>
                  <a:srgbClr val="000000"/>
                </a:solidFill>
              </a:rPr>
              <a:t>Authority </a:t>
            </a:r>
            <a:r>
              <a:rPr lang="en-US" sz="1400" b="0" dirty="0">
                <a:solidFill>
                  <a:srgbClr val="000000"/>
                </a:solidFill>
              </a:rPr>
              <a:t>shall cease to exist or substantially all of its assets are sold to, or merged or consolidated with another person or entity              </a:t>
            </a:r>
          </a:p>
          <a:p>
            <a:pPr marL="285750" indent="-285750">
              <a:buFont typeface="Arial" panose="020B0604020202020204" pitchFamily="34" charset="0"/>
              <a:buChar char="•"/>
            </a:pPr>
            <a:r>
              <a:rPr lang="en-US" sz="1400" b="0" dirty="0" smtClean="0">
                <a:solidFill>
                  <a:srgbClr val="000000"/>
                </a:solidFill>
              </a:rPr>
              <a:t>Change </a:t>
            </a:r>
            <a:r>
              <a:rPr lang="en-US" sz="1400" b="0" dirty="0">
                <a:solidFill>
                  <a:srgbClr val="000000"/>
                </a:solidFill>
              </a:rPr>
              <a:t>in the ownership, management or control of the </a:t>
            </a:r>
            <a:r>
              <a:rPr lang="en-US" sz="1400" b="0" dirty="0" smtClean="0">
                <a:solidFill>
                  <a:srgbClr val="000000"/>
                </a:solidFill>
              </a:rPr>
              <a:t>Authority, </a:t>
            </a:r>
            <a:r>
              <a:rPr lang="en-US" sz="1400" b="0" dirty="0">
                <a:solidFill>
                  <a:srgbClr val="000000"/>
                </a:solidFill>
              </a:rPr>
              <a:t>or there shall be a sale, lease, or transfer of all or a portion of the system of a sort that gives Central </a:t>
            </a:r>
            <a:r>
              <a:rPr lang="en-US" sz="1400" b="0" dirty="0" smtClean="0">
                <a:solidFill>
                  <a:srgbClr val="000000"/>
                </a:solidFill>
              </a:rPr>
              <a:t>the right </a:t>
            </a:r>
            <a:r>
              <a:rPr lang="en-US" sz="1400" b="0" dirty="0">
                <a:solidFill>
                  <a:srgbClr val="000000"/>
                </a:solidFill>
              </a:rPr>
              <a:t>to terminate Coordination Agreement                 </a:t>
            </a:r>
            <a:endParaRPr lang="en-US" sz="1400" b="0" dirty="0" smtClean="0">
              <a:solidFill>
                <a:srgbClr val="000000"/>
              </a:solidFill>
            </a:endParaRPr>
          </a:p>
          <a:p>
            <a:pPr marL="742950" lvl="1" indent="-285750" algn="just">
              <a:buFont typeface="Arial" panose="020B0604020202020204" pitchFamily="34" charset="0"/>
              <a:buChar char="•"/>
            </a:pPr>
            <a:r>
              <a:rPr lang="en-US" sz="1400" b="0" u="sng" dirty="0" smtClean="0">
                <a:solidFill>
                  <a:srgbClr val="000000"/>
                </a:solidFill>
              </a:rPr>
              <a:t>Relevant Portion of Central Coordination Agreement</a:t>
            </a:r>
            <a:r>
              <a:rPr lang="en-US" sz="1400" b="0" dirty="0">
                <a:solidFill>
                  <a:srgbClr val="000000"/>
                </a:solidFill>
              </a:rPr>
              <a:t>:  …if ownership, management or control of the Authority or of all or a majority of its electric system assets is transferred, sold or leased to any person, corporation or other entity, Central shall be entitled to terminate this Coordination Agreement at any time by providing ninety (90) days’ written notice to the Authority or such person, corporation or other entity.</a:t>
            </a:r>
            <a:endParaRPr lang="en-US" sz="1400" b="0" u="sng" dirty="0">
              <a:solidFill>
                <a:srgbClr val="000000"/>
              </a:solidFill>
            </a:endParaRPr>
          </a:p>
        </p:txBody>
      </p:sp>
      <p:sp>
        <p:nvSpPr>
          <p:cNvPr id="7" name="Slide Number Placeholder 27"/>
          <p:cNvSpPr>
            <a:spLocks noGrp="1"/>
          </p:cNvSpPr>
          <p:nvPr>
            <p:ph type="sldNum" sz="quarter" idx="12"/>
          </p:nvPr>
        </p:nvSpPr>
        <p:spPr>
          <a:xfrm>
            <a:off x="6858000" y="6482242"/>
            <a:ext cx="2133600" cy="365125"/>
          </a:xfrm>
        </p:spPr>
        <p:txBody>
          <a:bodyPr/>
          <a:lstStyle/>
          <a:p>
            <a:pPr>
              <a:defRPr/>
            </a:pPr>
            <a:endParaRPr lang="en-US" dirty="0"/>
          </a:p>
          <a:p>
            <a:pPr>
              <a:defRPr/>
            </a:pPr>
            <a:fld id="{AE584412-7F4F-4709-8555-B5D2E36C3DD3}" type="slidenum">
              <a:rPr lang="en-US" smtClean="0"/>
              <a:pPr>
                <a:defRPr/>
              </a:pPr>
              <a:t>63</a:t>
            </a:fld>
            <a:endParaRPr lang="en-US" dirty="0"/>
          </a:p>
        </p:txBody>
      </p:sp>
    </p:spTree>
    <p:extLst>
      <p:ext uri="{BB962C8B-B14F-4D97-AF65-F5344CB8AC3E}">
        <p14:creationId xmlns:p14="http://schemas.microsoft.com/office/powerpoint/2010/main" val="1949046982"/>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
          <p:cNvSpPr txBox="1">
            <a:spLocks noChangeArrowheads="1"/>
          </p:cNvSpPr>
          <p:nvPr>
            <p:custDataLst>
              <p:tags r:id="rId2"/>
            </p:custDataLst>
          </p:nvPr>
        </p:nvSpPr>
        <p:spPr bwMode="auto">
          <a:xfrm>
            <a:off x="105696" y="42770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lvl1pPr algn="l" rtl="0" eaLnBrk="0" fontAlgn="base" hangingPunct="0">
              <a:spcBef>
                <a:spcPct val="0"/>
              </a:spcBef>
              <a:spcAft>
                <a:spcPct val="0"/>
              </a:spcAft>
              <a:defRPr sz="4000" b="1">
                <a:solidFill>
                  <a:srgbClr val="066332"/>
                </a:solidFill>
                <a:latin typeface="Garamond"/>
                <a:ea typeface="Geneva" charset="-128"/>
                <a:cs typeface="Garamond"/>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092" algn="l" rtl="0" eaLnBrk="1" fontAlgn="base" hangingPunct="1">
              <a:spcBef>
                <a:spcPct val="0"/>
              </a:spcBef>
              <a:spcAft>
                <a:spcPct val="0"/>
              </a:spcAft>
              <a:defRPr sz="4000" b="1">
                <a:solidFill>
                  <a:schemeClr val="tx1"/>
                </a:solidFill>
                <a:latin typeface="Adobe Garamond Pro" charset="0"/>
              </a:defRPr>
            </a:lvl6pPr>
            <a:lvl7pPr marL="914186" algn="l" rtl="0" eaLnBrk="1" fontAlgn="base" hangingPunct="1">
              <a:spcBef>
                <a:spcPct val="0"/>
              </a:spcBef>
              <a:spcAft>
                <a:spcPct val="0"/>
              </a:spcAft>
              <a:defRPr sz="4000" b="1">
                <a:solidFill>
                  <a:schemeClr val="tx1"/>
                </a:solidFill>
                <a:latin typeface="Adobe Garamond Pro" charset="0"/>
              </a:defRPr>
            </a:lvl7pPr>
            <a:lvl8pPr marL="1371279" algn="l" rtl="0" eaLnBrk="1" fontAlgn="base" hangingPunct="1">
              <a:spcBef>
                <a:spcPct val="0"/>
              </a:spcBef>
              <a:spcAft>
                <a:spcPct val="0"/>
              </a:spcAft>
              <a:defRPr sz="4000" b="1">
                <a:solidFill>
                  <a:schemeClr val="tx1"/>
                </a:solidFill>
                <a:latin typeface="Adobe Garamond Pro" charset="0"/>
              </a:defRPr>
            </a:lvl8pPr>
            <a:lvl9pPr marL="1828373" algn="l" rtl="0" eaLnBrk="1" fontAlgn="base" hangingPunct="1">
              <a:spcBef>
                <a:spcPct val="0"/>
              </a:spcBef>
              <a:spcAft>
                <a:spcPct val="0"/>
              </a:spcAft>
              <a:defRPr sz="4000" b="1">
                <a:solidFill>
                  <a:schemeClr val="tx1"/>
                </a:solidFill>
                <a:latin typeface="Adobe Garamond Pro" charset="0"/>
              </a:defRPr>
            </a:lvl9pPr>
          </a:lstStyle>
          <a:p>
            <a:r>
              <a:rPr lang="en-US" sz="2400" kern="0" dirty="0" smtClean="0">
                <a:solidFill>
                  <a:schemeClr val="accent1">
                    <a:lumMod val="50000"/>
                  </a:schemeClr>
                </a:solidFill>
                <a:latin typeface="Arial" panose="020B0604020202020204" pitchFamily="34" charset="0"/>
                <a:cs typeface="Arial" panose="020B0604020202020204" pitchFamily="34" charset="0"/>
              </a:rPr>
              <a:t>Specific </a:t>
            </a:r>
            <a:r>
              <a:rPr lang="en-US" sz="2400" kern="0" dirty="0" smtClean="0">
                <a:latin typeface="Arial" panose="020B0604020202020204" pitchFamily="34" charset="0"/>
                <a:cs typeface="Arial" panose="020B0604020202020204" pitchFamily="34" charset="0"/>
              </a:rPr>
              <a:t>Legal </a:t>
            </a:r>
            <a:r>
              <a:rPr lang="en-US" sz="2400" kern="0" dirty="0">
                <a:latin typeface="Arial" panose="020B0604020202020204" pitchFamily="34" charset="0"/>
                <a:cs typeface="Arial" panose="020B0604020202020204" pitchFamily="34" charset="0"/>
              </a:rPr>
              <a:t>Matters</a:t>
            </a:r>
          </a:p>
        </p:txBody>
      </p:sp>
      <p:sp>
        <p:nvSpPr>
          <p:cNvPr id="24" name="Text Placeholder 13"/>
          <p:cNvSpPr txBox="1">
            <a:spLocks/>
          </p:cNvSpPr>
          <p:nvPr/>
        </p:nvSpPr>
        <p:spPr>
          <a:xfrm>
            <a:off x="3233418" y="1566100"/>
            <a:ext cx="5692949" cy="3319120"/>
          </a:xfrm>
          <a:prstGeom prst="rect">
            <a:avLst/>
          </a:prstGeom>
          <a:noFill/>
          <a:ln w="28575">
            <a:noFill/>
          </a:ln>
        </p:spPr>
        <p:txBody>
          <a:bodyPr lIns="18288" tIns="45720" rIns="45720" bIns="18288" numCol="1" spcCol="365760" anchor="t">
            <a:noAutofit/>
          </a:bodyPr>
          <a:lstStyle/>
          <a:p>
            <a:pPr marL="225425" indent="-225425" defTabSz="1018937">
              <a:lnSpc>
                <a:spcPct val="110000"/>
              </a:lnSpc>
              <a:spcBef>
                <a:spcPts val="500"/>
              </a:spcBef>
              <a:buClr>
                <a:srgbClr val="275937"/>
              </a:buClr>
              <a:buSzPct val="95000"/>
              <a:buFont typeface="Wingdings" pitchFamily="2" charset="2"/>
              <a:buChar char="Ø"/>
              <a:defRPr/>
            </a:pPr>
            <a:r>
              <a:rPr lang="en-US" sz="1100" b="0" i="1" kern="0" dirty="0">
                <a:solidFill>
                  <a:srgbClr val="000000"/>
                </a:solidFill>
              </a:rPr>
              <a:t>Cook et al. v. Santee Cooper, Individual Board Members, Central Elec. </a:t>
            </a:r>
            <a:r>
              <a:rPr lang="en-US" sz="1100" b="0" i="1" kern="0" dirty="0" smtClean="0">
                <a:solidFill>
                  <a:srgbClr val="000000"/>
                </a:solidFill>
              </a:rPr>
              <a:t>Coop., </a:t>
            </a:r>
            <a:r>
              <a:rPr lang="en-US" sz="1100" b="0" i="1" kern="0" dirty="0">
                <a:solidFill>
                  <a:srgbClr val="000000"/>
                </a:solidFill>
              </a:rPr>
              <a:t>et al.</a:t>
            </a:r>
          </a:p>
          <a:p>
            <a:pPr marL="457200" lvl="1" indent="-225425" defTabSz="1018937">
              <a:lnSpc>
                <a:spcPct val="110000"/>
              </a:lnSpc>
              <a:spcBef>
                <a:spcPts val="500"/>
              </a:spcBef>
              <a:buClr>
                <a:srgbClr val="275937"/>
              </a:buClr>
              <a:buSzPct val="95000"/>
              <a:buFont typeface="Wingdings" pitchFamily="2" charset="2"/>
              <a:buChar char="§"/>
              <a:defRPr/>
            </a:pPr>
            <a:r>
              <a:rPr lang="en-US" sz="1100" b="0" kern="0" dirty="0">
                <a:solidFill>
                  <a:srgbClr val="000000"/>
                </a:solidFill>
              </a:rPr>
              <a:t>Pending in state court</a:t>
            </a:r>
          </a:p>
          <a:p>
            <a:pPr marL="457200" lvl="1" indent="-225425" defTabSz="1018937">
              <a:lnSpc>
                <a:spcPct val="110000"/>
              </a:lnSpc>
              <a:spcBef>
                <a:spcPts val="500"/>
              </a:spcBef>
              <a:buClr>
                <a:srgbClr val="275937"/>
              </a:buClr>
              <a:buSzPct val="95000"/>
              <a:buFont typeface="Wingdings" pitchFamily="2" charset="2"/>
              <a:buChar char="§"/>
              <a:defRPr/>
            </a:pPr>
            <a:r>
              <a:rPr lang="en-US" sz="1100" b="0" kern="0" dirty="0">
                <a:solidFill>
                  <a:srgbClr val="000000"/>
                </a:solidFill>
              </a:rPr>
              <a:t>Filed on behalf of customers, served directly or indirectly, who paid utility bills which included costs related to V. C. Summer Units 2 &amp; 3, nuclear generation units in Fairfield County</a:t>
            </a:r>
          </a:p>
          <a:p>
            <a:pPr marL="457200" lvl="1" indent="-225425" defTabSz="1018937">
              <a:lnSpc>
                <a:spcPct val="110000"/>
              </a:lnSpc>
              <a:spcBef>
                <a:spcPts val="500"/>
              </a:spcBef>
              <a:buClr>
                <a:srgbClr val="275937"/>
              </a:buClr>
              <a:buSzPct val="95000"/>
              <a:buFont typeface="Wingdings" pitchFamily="2" charset="2"/>
              <a:buChar char="§"/>
              <a:defRPr/>
            </a:pPr>
            <a:r>
              <a:rPr lang="en-US" sz="1100" b="0" kern="0" dirty="0">
                <a:solidFill>
                  <a:srgbClr val="000000"/>
                </a:solidFill>
              </a:rPr>
              <a:t>Central and Palmetto Electric Cooperatives, </a:t>
            </a:r>
            <a:r>
              <a:rPr lang="en-US" sz="1100" b="0" kern="0" dirty="0" smtClean="0">
                <a:solidFill>
                  <a:srgbClr val="000000"/>
                </a:solidFill>
              </a:rPr>
              <a:t>both </a:t>
            </a:r>
            <a:r>
              <a:rPr lang="en-US" sz="1100" b="0" kern="0" dirty="0">
                <a:solidFill>
                  <a:srgbClr val="000000"/>
                </a:solidFill>
              </a:rPr>
              <a:t>co-defendants in </a:t>
            </a:r>
            <a:r>
              <a:rPr lang="en-US" sz="1100" b="0" i="1" kern="0" dirty="0">
                <a:solidFill>
                  <a:srgbClr val="000000"/>
                </a:solidFill>
              </a:rPr>
              <a:t>Cook</a:t>
            </a:r>
            <a:r>
              <a:rPr lang="en-US" sz="1100" b="0" kern="0" dirty="0">
                <a:solidFill>
                  <a:srgbClr val="000000"/>
                </a:solidFill>
              </a:rPr>
              <a:t>, filed cross-claims against Santee Cooper and its Board (see following page)</a:t>
            </a:r>
          </a:p>
          <a:p>
            <a:pPr marL="457200" lvl="1" indent="-225425" defTabSz="1018937">
              <a:lnSpc>
                <a:spcPct val="110000"/>
              </a:lnSpc>
              <a:spcBef>
                <a:spcPts val="500"/>
              </a:spcBef>
              <a:buClr>
                <a:srgbClr val="275937"/>
              </a:buClr>
              <a:buSzPct val="95000"/>
              <a:buFont typeface="Wingdings" pitchFamily="2" charset="2"/>
              <a:buChar char="§"/>
              <a:defRPr/>
            </a:pPr>
            <a:endParaRPr lang="en-US" sz="1100" b="0" kern="0" dirty="0">
              <a:solidFill>
                <a:srgbClr val="000000"/>
              </a:solidFill>
            </a:endParaRPr>
          </a:p>
          <a:p>
            <a:pPr marL="681038" lvl="1" indent="-225425" defTabSz="1018937">
              <a:lnSpc>
                <a:spcPct val="110000"/>
              </a:lnSpc>
              <a:spcBef>
                <a:spcPts val="900"/>
              </a:spcBef>
              <a:buClr>
                <a:srgbClr val="275937"/>
              </a:buClr>
              <a:buSzPct val="95000"/>
              <a:buFont typeface="Wingdings" pitchFamily="2" charset="2"/>
              <a:buChar char="§"/>
              <a:defRPr/>
            </a:pPr>
            <a:endParaRPr lang="en-US" sz="1100" b="0" kern="0" dirty="0">
              <a:solidFill>
                <a:srgbClr val="000000"/>
              </a:solidFill>
            </a:endParaRPr>
          </a:p>
        </p:txBody>
      </p:sp>
      <p:sp>
        <p:nvSpPr>
          <p:cNvPr id="28" name="Slide Number Placeholder 27"/>
          <p:cNvSpPr>
            <a:spLocks noGrp="1"/>
          </p:cNvSpPr>
          <p:nvPr>
            <p:ph type="sldNum" sz="quarter" idx="12"/>
          </p:nvPr>
        </p:nvSpPr>
        <p:spPr/>
        <p:txBody>
          <a:bodyPr/>
          <a:lstStyle/>
          <a:p>
            <a:pPr>
              <a:defRPr/>
            </a:pPr>
            <a:endParaRPr lang="en-US" dirty="0"/>
          </a:p>
          <a:p>
            <a:pPr>
              <a:defRPr/>
            </a:pPr>
            <a:fld id="{AE584412-7F4F-4709-8555-B5D2E36C3DD3}" type="slidenum">
              <a:rPr lang="en-US" smtClean="0"/>
              <a:pPr>
                <a:defRPr/>
              </a:pPr>
              <a:t>64</a:t>
            </a:fld>
            <a:endParaRPr lang="en-US" dirty="0"/>
          </a:p>
        </p:txBody>
      </p:sp>
      <p:sp>
        <p:nvSpPr>
          <p:cNvPr id="8" name="Rectangle 7"/>
          <p:cNvSpPr>
            <a:spLocks noChangeArrowheads="1"/>
          </p:cNvSpPr>
          <p:nvPr>
            <p:custDataLst>
              <p:tags r:id="rId3"/>
            </p:custDataLst>
          </p:nvPr>
        </p:nvSpPr>
        <p:spPr bwMode="gray">
          <a:xfrm>
            <a:off x="217632" y="1196005"/>
            <a:ext cx="2743200" cy="228600"/>
          </a:xfrm>
          <a:prstGeom prst="rect">
            <a:avLst/>
          </a:prstGeom>
          <a:solidFill>
            <a:srgbClr val="2759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200" dirty="0">
                <a:solidFill>
                  <a:srgbClr val="FFFFFF"/>
                </a:solidFill>
                <a:latin typeface="Arial" pitchFamily="34" charset="0"/>
                <a:cs typeface="Arial" pitchFamily="34" charset="0"/>
              </a:rPr>
              <a:t>Petition for Original Jurisdiction</a:t>
            </a:r>
            <a:endParaRPr lang="en-US" sz="1200" baseline="30000" dirty="0">
              <a:solidFill>
                <a:srgbClr val="FFFFFF"/>
              </a:solidFill>
              <a:latin typeface="Arial" pitchFamily="34" charset="0"/>
              <a:cs typeface="Arial" pitchFamily="34" charset="0"/>
            </a:endParaRPr>
          </a:p>
        </p:txBody>
      </p:sp>
      <p:sp>
        <p:nvSpPr>
          <p:cNvPr id="9" name="Rectangle 8"/>
          <p:cNvSpPr>
            <a:spLocks noChangeArrowheads="1"/>
          </p:cNvSpPr>
          <p:nvPr>
            <p:custDataLst>
              <p:tags r:id="rId4"/>
            </p:custDataLst>
          </p:nvPr>
        </p:nvSpPr>
        <p:spPr bwMode="gray">
          <a:xfrm>
            <a:off x="3233420" y="1195388"/>
            <a:ext cx="5669280" cy="228600"/>
          </a:xfrm>
          <a:prstGeom prst="rect">
            <a:avLst/>
          </a:prstGeom>
          <a:solidFill>
            <a:srgbClr val="2759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200" dirty="0">
                <a:solidFill>
                  <a:srgbClr val="FFFFFF"/>
                </a:solidFill>
                <a:latin typeface="Arial" pitchFamily="34" charset="0"/>
                <a:cs typeface="Arial" pitchFamily="34" charset="0"/>
              </a:rPr>
              <a:t>Cook v. Santee Cooper et al. </a:t>
            </a:r>
            <a:endParaRPr lang="en-US" sz="1200" baseline="30000" dirty="0">
              <a:solidFill>
                <a:srgbClr val="FFFFFF"/>
              </a:solidFill>
              <a:latin typeface="Arial" pitchFamily="34" charset="0"/>
              <a:cs typeface="Arial" pitchFamily="34" charset="0"/>
            </a:endParaRPr>
          </a:p>
        </p:txBody>
      </p:sp>
      <p:sp>
        <p:nvSpPr>
          <p:cNvPr id="10" name="Text Placeholder 13"/>
          <p:cNvSpPr txBox="1">
            <a:spLocks/>
          </p:cNvSpPr>
          <p:nvPr/>
        </p:nvSpPr>
        <p:spPr>
          <a:xfrm>
            <a:off x="217632" y="1463571"/>
            <a:ext cx="2743200" cy="2230133"/>
          </a:xfrm>
          <a:prstGeom prst="rect">
            <a:avLst/>
          </a:prstGeom>
          <a:noFill/>
          <a:ln w="28575">
            <a:noFill/>
          </a:ln>
        </p:spPr>
        <p:txBody>
          <a:bodyPr lIns="18288" tIns="45720" rIns="45720" bIns="18288" numCol="1" spcCol="365760" anchor="t">
            <a:noAutofit/>
          </a:bodyPr>
          <a:lstStyle/>
          <a:p>
            <a:pPr marL="225425" indent="-225425" defTabSz="1018937">
              <a:lnSpc>
                <a:spcPct val="110000"/>
              </a:lnSpc>
              <a:spcBef>
                <a:spcPts val="1800"/>
              </a:spcBef>
              <a:buClr>
                <a:srgbClr val="275937"/>
              </a:buClr>
              <a:buSzPct val="95000"/>
              <a:buFont typeface="Wingdings" pitchFamily="2" charset="2"/>
              <a:buChar char="Ø"/>
              <a:defRPr/>
            </a:pPr>
            <a:r>
              <a:rPr lang="en-US" sz="1050" b="0" kern="0" dirty="0">
                <a:solidFill>
                  <a:srgbClr val="000000"/>
                </a:solidFill>
              </a:rPr>
              <a:t>Santee Cooper filed a petition for original jurisdiction </a:t>
            </a:r>
            <a:r>
              <a:rPr lang="en-US" sz="1050" b="0" kern="0" dirty="0" smtClean="0">
                <a:solidFill>
                  <a:srgbClr val="000000"/>
                </a:solidFill>
              </a:rPr>
              <a:t>with </a:t>
            </a:r>
            <a:r>
              <a:rPr lang="en-US" sz="1050" b="0" kern="0" dirty="0">
                <a:solidFill>
                  <a:srgbClr val="000000"/>
                </a:solidFill>
              </a:rPr>
              <a:t>the South Carolina Supreme Court</a:t>
            </a:r>
          </a:p>
          <a:p>
            <a:pPr marL="225425" indent="-225425" defTabSz="1018937">
              <a:lnSpc>
                <a:spcPct val="110000"/>
              </a:lnSpc>
              <a:spcBef>
                <a:spcPts val="1800"/>
              </a:spcBef>
              <a:buClr>
                <a:srgbClr val="275937"/>
              </a:buClr>
              <a:buSzPct val="95000"/>
              <a:buFont typeface="Wingdings" pitchFamily="2" charset="2"/>
              <a:buChar char="Ø"/>
              <a:defRPr/>
            </a:pPr>
            <a:r>
              <a:rPr lang="en-US" sz="1050" b="0" kern="0" dirty="0">
                <a:solidFill>
                  <a:srgbClr val="000000"/>
                </a:solidFill>
              </a:rPr>
              <a:t>Defendants are Central Elec. Power Cooperative, Palmetto Elec. Power Cooperative, and individual ratepayers</a:t>
            </a:r>
            <a:r>
              <a:rPr lang="en-US" sz="1050" b="0" kern="0" dirty="0">
                <a:solidFill>
                  <a:srgbClr val="FF0000"/>
                </a:solidFill>
              </a:rPr>
              <a:t> </a:t>
            </a:r>
            <a:r>
              <a:rPr lang="en-US" sz="1050" b="0" kern="0" dirty="0">
                <a:solidFill>
                  <a:srgbClr val="000000"/>
                </a:solidFill>
              </a:rPr>
              <a:t>who were named because they are parties to </a:t>
            </a:r>
            <a:r>
              <a:rPr lang="en-US" sz="1050" b="0" i="1" kern="0" dirty="0">
                <a:solidFill>
                  <a:srgbClr val="000000"/>
                </a:solidFill>
              </a:rPr>
              <a:t>Cook</a:t>
            </a:r>
            <a:r>
              <a:rPr lang="en-US" sz="1050" b="0" kern="0" dirty="0">
                <a:solidFill>
                  <a:srgbClr val="000000"/>
                </a:solidFill>
              </a:rPr>
              <a:t> action</a:t>
            </a:r>
          </a:p>
          <a:p>
            <a:pPr marL="225425" indent="-225425" defTabSz="1018937">
              <a:lnSpc>
                <a:spcPct val="110000"/>
              </a:lnSpc>
              <a:spcBef>
                <a:spcPts val="1800"/>
              </a:spcBef>
              <a:buClr>
                <a:srgbClr val="275937"/>
              </a:buClr>
              <a:buSzPct val="95000"/>
              <a:buFont typeface="Wingdings" pitchFamily="2" charset="2"/>
              <a:buChar char="Ø"/>
              <a:defRPr/>
            </a:pPr>
            <a:r>
              <a:rPr lang="en-US" sz="1050" b="0" kern="0" dirty="0">
                <a:solidFill>
                  <a:srgbClr val="000000"/>
                </a:solidFill>
              </a:rPr>
              <a:t>Santee Cooper seeks a declaration that the Enabling Legislation mandates rates be set to recover all costs</a:t>
            </a:r>
            <a:r>
              <a:rPr lang="en-US" sz="1050" b="0" kern="0" dirty="0">
                <a:solidFill>
                  <a:srgbClr val="FF0000"/>
                </a:solidFill>
              </a:rPr>
              <a:t>, </a:t>
            </a:r>
            <a:r>
              <a:rPr lang="en-US" sz="1050" b="0" kern="0" dirty="0" smtClean="0">
                <a:solidFill>
                  <a:srgbClr val="000000"/>
                </a:solidFill>
              </a:rPr>
              <a:t>expenses</a:t>
            </a:r>
            <a:r>
              <a:rPr lang="en-US" sz="1050" b="0" kern="0" dirty="0">
                <a:solidFill>
                  <a:srgbClr val="000000"/>
                </a:solidFill>
              </a:rPr>
              <a:t>, debt service, and other financial obligations, including those related to V. C. Summer Units 2 &amp; 3</a:t>
            </a:r>
          </a:p>
          <a:p>
            <a:pPr marL="225425" indent="-225425" defTabSz="1018937">
              <a:lnSpc>
                <a:spcPct val="110000"/>
              </a:lnSpc>
              <a:spcBef>
                <a:spcPts val="1800"/>
              </a:spcBef>
              <a:buClr>
                <a:srgbClr val="275937"/>
              </a:buClr>
              <a:buSzPct val="95000"/>
              <a:buFont typeface="Wingdings" pitchFamily="2" charset="2"/>
              <a:buChar char="Ø"/>
              <a:defRPr/>
            </a:pPr>
            <a:r>
              <a:rPr lang="en-US" sz="1050" b="0" kern="0" dirty="0" smtClean="0">
                <a:solidFill>
                  <a:srgbClr val="000000"/>
                </a:solidFill>
              </a:rPr>
              <a:t>Central </a:t>
            </a:r>
            <a:r>
              <a:rPr lang="en-US" sz="1050" b="0" kern="0" dirty="0">
                <a:solidFill>
                  <a:srgbClr val="000000"/>
                </a:solidFill>
              </a:rPr>
              <a:t>and Palmetto filed a return opposing Santee Cooper’s request for the Court to exercise its original jurisdiction to which Santee Cooper filed a reply; the ratepayers’ return is due by August 27</a:t>
            </a:r>
          </a:p>
        </p:txBody>
      </p:sp>
      <p:sp>
        <p:nvSpPr>
          <p:cNvPr id="11" name="Text Placeholder 13"/>
          <p:cNvSpPr txBox="1">
            <a:spLocks/>
          </p:cNvSpPr>
          <p:nvPr/>
        </p:nvSpPr>
        <p:spPr>
          <a:xfrm>
            <a:off x="6686551" y="2466004"/>
            <a:ext cx="2204720" cy="2230133"/>
          </a:xfrm>
          <a:prstGeom prst="rect">
            <a:avLst/>
          </a:prstGeom>
          <a:noFill/>
          <a:ln w="28575">
            <a:noFill/>
          </a:ln>
        </p:spPr>
        <p:txBody>
          <a:bodyPr lIns="18288" tIns="45720" rIns="45720" bIns="18288" numCol="1" spcCol="365760" anchor="t">
            <a:noAutofit/>
          </a:bodyPr>
          <a:lstStyle/>
          <a:p>
            <a:pPr marL="457200" lvl="1" indent="-225425" defTabSz="1018937">
              <a:lnSpc>
                <a:spcPct val="110000"/>
              </a:lnSpc>
              <a:spcBef>
                <a:spcPts val="500"/>
              </a:spcBef>
              <a:buClr>
                <a:srgbClr val="275937"/>
              </a:buClr>
              <a:buSzPct val="95000"/>
              <a:buFont typeface="Wingdings" pitchFamily="2" charset="2"/>
              <a:buChar char="§"/>
              <a:defRPr/>
            </a:pPr>
            <a:endParaRPr lang="en-US" sz="1100" b="0" kern="0" dirty="0">
              <a:solidFill>
                <a:srgbClr val="000000"/>
              </a:solidFill>
            </a:endParaRPr>
          </a:p>
        </p:txBody>
      </p:sp>
    </p:spTree>
    <p:custDataLst>
      <p:tags r:id="rId1"/>
    </p:custDataLst>
    <p:extLst>
      <p:ext uri="{BB962C8B-B14F-4D97-AF65-F5344CB8AC3E}">
        <p14:creationId xmlns:p14="http://schemas.microsoft.com/office/powerpoint/2010/main" val="1820667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
          <p:cNvSpPr txBox="1">
            <a:spLocks noChangeArrowheads="1"/>
          </p:cNvSpPr>
          <p:nvPr>
            <p:custDataLst>
              <p:tags r:id="rId1"/>
            </p:custDataLst>
          </p:nvPr>
        </p:nvSpPr>
        <p:spPr bwMode="auto">
          <a:xfrm>
            <a:off x="105696" y="42770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lvl1pPr algn="l" rtl="0" eaLnBrk="0" fontAlgn="base" hangingPunct="0">
              <a:spcBef>
                <a:spcPct val="0"/>
              </a:spcBef>
              <a:spcAft>
                <a:spcPct val="0"/>
              </a:spcAft>
              <a:defRPr sz="4000" b="1">
                <a:solidFill>
                  <a:srgbClr val="066332"/>
                </a:solidFill>
                <a:latin typeface="Garamond"/>
                <a:ea typeface="Geneva" charset="-128"/>
                <a:cs typeface="Garamond"/>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092" algn="l" rtl="0" eaLnBrk="1" fontAlgn="base" hangingPunct="1">
              <a:spcBef>
                <a:spcPct val="0"/>
              </a:spcBef>
              <a:spcAft>
                <a:spcPct val="0"/>
              </a:spcAft>
              <a:defRPr sz="4000" b="1">
                <a:solidFill>
                  <a:schemeClr val="tx1"/>
                </a:solidFill>
                <a:latin typeface="Adobe Garamond Pro" charset="0"/>
              </a:defRPr>
            </a:lvl6pPr>
            <a:lvl7pPr marL="914186" algn="l" rtl="0" eaLnBrk="1" fontAlgn="base" hangingPunct="1">
              <a:spcBef>
                <a:spcPct val="0"/>
              </a:spcBef>
              <a:spcAft>
                <a:spcPct val="0"/>
              </a:spcAft>
              <a:defRPr sz="4000" b="1">
                <a:solidFill>
                  <a:schemeClr val="tx1"/>
                </a:solidFill>
                <a:latin typeface="Adobe Garamond Pro" charset="0"/>
              </a:defRPr>
            </a:lvl7pPr>
            <a:lvl8pPr marL="1371279" algn="l" rtl="0" eaLnBrk="1" fontAlgn="base" hangingPunct="1">
              <a:spcBef>
                <a:spcPct val="0"/>
              </a:spcBef>
              <a:spcAft>
                <a:spcPct val="0"/>
              </a:spcAft>
              <a:defRPr sz="4000" b="1">
                <a:solidFill>
                  <a:schemeClr val="tx1"/>
                </a:solidFill>
                <a:latin typeface="Adobe Garamond Pro" charset="0"/>
              </a:defRPr>
            </a:lvl8pPr>
            <a:lvl9pPr marL="1828373" algn="l" rtl="0" eaLnBrk="1" fontAlgn="base" hangingPunct="1">
              <a:spcBef>
                <a:spcPct val="0"/>
              </a:spcBef>
              <a:spcAft>
                <a:spcPct val="0"/>
              </a:spcAft>
              <a:defRPr sz="4000" b="1">
                <a:solidFill>
                  <a:schemeClr val="tx1"/>
                </a:solidFill>
                <a:latin typeface="Adobe Garamond Pro" charset="0"/>
              </a:defRPr>
            </a:lvl9pPr>
          </a:lstStyle>
          <a:p>
            <a:r>
              <a:rPr lang="en-US" sz="2400" kern="0" dirty="0" smtClean="0">
                <a:latin typeface="Arial" panose="020B0604020202020204" pitchFamily="34" charset="0"/>
                <a:cs typeface="Arial" panose="020B0604020202020204" pitchFamily="34" charset="0"/>
              </a:rPr>
              <a:t>Specific </a:t>
            </a:r>
            <a:r>
              <a:rPr lang="en-US" sz="2400" kern="0" dirty="0">
                <a:latin typeface="Arial" panose="020B0604020202020204" pitchFamily="34" charset="0"/>
                <a:cs typeface="Arial" panose="020B0604020202020204" pitchFamily="34" charset="0"/>
              </a:rPr>
              <a:t>Legal Matters (cont.)</a:t>
            </a:r>
          </a:p>
        </p:txBody>
      </p:sp>
      <p:sp>
        <p:nvSpPr>
          <p:cNvPr id="28" name="Slide Number Placeholder 27"/>
          <p:cNvSpPr>
            <a:spLocks noGrp="1"/>
          </p:cNvSpPr>
          <p:nvPr>
            <p:ph type="sldNum" sz="quarter" idx="12"/>
          </p:nvPr>
        </p:nvSpPr>
        <p:spPr/>
        <p:txBody>
          <a:bodyPr/>
          <a:lstStyle/>
          <a:p>
            <a:pPr>
              <a:defRPr/>
            </a:pPr>
            <a:endParaRPr lang="en-US" dirty="0"/>
          </a:p>
          <a:p>
            <a:pPr>
              <a:defRPr/>
            </a:pPr>
            <a:fld id="{AE584412-7F4F-4709-8555-B5D2E36C3DD3}" type="slidenum">
              <a:rPr lang="en-US" smtClean="0"/>
              <a:pPr>
                <a:defRPr/>
              </a:pPr>
              <a:t>65</a:t>
            </a:fld>
            <a:endParaRPr lang="en-US" dirty="0"/>
          </a:p>
        </p:txBody>
      </p:sp>
      <p:sp>
        <p:nvSpPr>
          <p:cNvPr id="9" name="Rectangle 8"/>
          <p:cNvSpPr>
            <a:spLocks noChangeArrowheads="1"/>
          </p:cNvSpPr>
          <p:nvPr>
            <p:custDataLst>
              <p:tags r:id="rId2"/>
            </p:custDataLst>
          </p:nvPr>
        </p:nvSpPr>
        <p:spPr bwMode="gray">
          <a:xfrm>
            <a:off x="215900" y="1196005"/>
            <a:ext cx="8686800" cy="228600"/>
          </a:xfrm>
          <a:prstGeom prst="rect">
            <a:avLst/>
          </a:prstGeom>
          <a:solidFill>
            <a:srgbClr val="2759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200" dirty="0">
                <a:solidFill>
                  <a:srgbClr val="FFFFFF"/>
                </a:solidFill>
                <a:latin typeface="Arial" pitchFamily="34" charset="0"/>
                <a:cs typeface="Arial" pitchFamily="34" charset="0"/>
              </a:rPr>
              <a:t>Central Cross-Claims in </a:t>
            </a:r>
            <a:r>
              <a:rPr lang="en-GB" sz="1200" i="1" dirty="0">
                <a:solidFill>
                  <a:srgbClr val="FFFFFF"/>
                </a:solidFill>
                <a:latin typeface="Arial" pitchFamily="34" charset="0"/>
                <a:cs typeface="Arial" pitchFamily="34" charset="0"/>
              </a:rPr>
              <a:t>Cook</a:t>
            </a:r>
            <a:endParaRPr lang="en-US" sz="1200" baseline="30000" dirty="0">
              <a:solidFill>
                <a:srgbClr val="FFFFFF"/>
              </a:solidFill>
              <a:latin typeface="Arial" pitchFamily="34" charset="0"/>
              <a:cs typeface="Arial" pitchFamily="34" charset="0"/>
            </a:endParaRPr>
          </a:p>
        </p:txBody>
      </p:sp>
      <p:sp>
        <p:nvSpPr>
          <p:cNvPr id="10" name="Text Placeholder 13"/>
          <p:cNvSpPr txBox="1">
            <a:spLocks/>
          </p:cNvSpPr>
          <p:nvPr/>
        </p:nvSpPr>
        <p:spPr>
          <a:xfrm>
            <a:off x="225426" y="1440480"/>
            <a:ext cx="4206240" cy="2230133"/>
          </a:xfrm>
          <a:prstGeom prst="rect">
            <a:avLst/>
          </a:prstGeom>
          <a:noFill/>
          <a:ln w="28575">
            <a:noFill/>
          </a:ln>
        </p:spPr>
        <p:txBody>
          <a:bodyPr lIns="18288" tIns="45720" rIns="45720" bIns="18288" numCol="1" spcCol="365760" anchor="t">
            <a:noAutofit/>
          </a:bodyPr>
          <a:lstStyle/>
          <a:p>
            <a:pPr marL="225425" indent="-225425" defTabSz="1018937">
              <a:lnSpc>
                <a:spcPct val="110000"/>
              </a:lnSpc>
              <a:spcBef>
                <a:spcPts val="400"/>
              </a:spcBef>
              <a:buClr>
                <a:srgbClr val="275937"/>
              </a:buClr>
              <a:buSzPct val="95000"/>
              <a:buFont typeface="Wingdings" pitchFamily="2" charset="2"/>
              <a:buChar char="Ø"/>
              <a:defRPr/>
            </a:pPr>
            <a:r>
              <a:rPr lang="en-US" sz="1200" b="0" kern="0" dirty="0">
                <a:solidFill>
                  <a:srgbClr val="000000"/>
                </a:solidFill>
              </a:rPr>
              <a:t>Central, a co-defendant in </a:t>
            </a:r>
            <a:r>
              <a:rPr lang="en-US" sz="1200" b="0" i="1" kern="0" dirty="0">
                <a:solidFill>
                  <a:srgbClr val="000000"/>
                </a:solidFill>
              </a:rPr>
              <a:t>Cook</a:t>
            </a:r>
            <a:r>
              <a:rPr lang="en-US" sz="1200" b="0" kern="0" dirty="0">
                <a:solidFill>
                  <a:srgbClr val="000000"/>
                </a:solidFill>
              </a:rPr>
              <a:t>, filed cross-claims against Santee Cooper and its Board, alleging:</a:t>
            </a:r>
          </a:p>
          <a:p>
            <a:pPr marL="457200" lvl="1" indent="-225425" algn="just" defTabSz="1018937">
              <a:lnSpc>
                <a:spcPct val="110000"/>
              </a:lnSpc>
              <a:spcBef>
                <a:spcPts val="300"/>
              </a:spcBef>
              <a:buClr>
                <a:srgbClr val="275937"/>
              </a:buClr>
              <a:buSzPct val="95000"/>
              <a:buFont typeface="Wingdings" pitchFamily="2" charset="2"/>
              <a:buChar char="§"/>
              <a:defRPr/>
            </a:pPr>
            <a:r>
              <a:rPr lang="en-US" sz="1200" b="0" kern="0" dirty="0">
                <a:solidFill>
                  <a:srgbClr val="000000"/>
                </a:solidFill>
              </a:rPr>
              <a:t>Charging Central for costs associated with the nuclear units </a:t>
            </a:r>
            <a:r>
              <a:rPr lang="en-US" sz="1200" b="0" kern="0" dirty="0" smtClean="0">
                <a:solidFill>
                  <a:srgbClr val="000000"/>
                </a:solidFill>
              </a:rPr>
              <a:t>is </a:t>
            </a:r>
            <a:r>
              <a:rPr lang="en-US" sz="1200" b="0" kern="0" dirty="0">
                <a:solidFill>
                  <a:srgbClr val="000000"/>
                </a:solidFill>
              </a:rPr>
              <a:t>a breach of </a:t>
            </a:r>
            <a:r>
              <a:rPr lang="en-US" sz="1200" b="0" kern="0" dirty="0" smtClean="0">
                <a:solidFill>
                  <a:srgbClr val="000000"/>
                </a:solidFill>
              </a:rPr>
              <a:t>statute because </a:t>
            </a:r>
            <a:r>
              <a:rPr lang="en-US" sz="1200" b="0" kern="0" dirty="0">
                <a:solidFill>
                  <a:srgbClr val="000000"/>
                </a:solidFill>
              </a:rPr>
              <a:t>the project was abandoned </a:t>
            </a:r>
            <a:r>
              <a:rPr lang="en-US" sz="1200" b="0" kern="0" dirty="0" smtClean="0">
                <a:solidFill>
                  <a:srgbClr val="000000"/>
                </a:solidFill>
              </a:rPr>
              <a:t>and therefore </a:t>
            </a:r>
            <a:r>
              <a:rPr lang="en-US" sz="1200" b="0" kern="0" dirty="0">
                <a:solidFill>
                  <a:srgbClr val="000000"/>
                </a:solidFill>
              </a:rPr>
              <a:t>not “used or useful”</a:t>
            </a:r>
          </a:p>
          <a:p>
            <a:pPr lvl="1" indent="-225425" algn="just" defTabSz="1018937">
              <a:lnSpc>
                <a:spcPct val="110000"/>
              </a:lnSpc>
              <a:spcBef>
                <a:spcPts val="300"/>
              </a:spcBef>
              <a:buClr>
                <a:srgbClr val="275937"/>
              </a:buClr>
              <a:buSzPct val="95000"/>
              <a:buFont typeface="Wingdings" pitchFamily="2" charset="2"/>
              <a:buChar char="§"/>
              <a:defRPr/>
            </a:pPr>
            <a:r>
              <a:rPr lang="en-US" sz="1200" b="0" kern="0" dirty="0">
                <a:solidFill>
                  <a:srgbClr val="000000"/>
                </a:solidFill>
              </a:rPr>
              <a:t>Charging Central for costs associated with the nuclear units is </a:t>
            </a:r>
            <a:r>
              <a:rPr lang="en-US" sz="1200" b="0" kern="0" dirty="0" smtClean="0">
                <a:solidFill>
                  <a:srgbClr val="000000"/>
                </a:solidFill>
              </a:rPr>
              <a:t>unreasonable and violates the contractual duty of good faith and fair dealing; thus, a </a:t>
            </a:r>
            <a:r>
              <a:rPr lang="en-US" sz="1200" b="0" kern="0" dirty="0">
                <a:solidFill>
                  <a:srgbClr val="000000"/>
                </a:solidFill>
              </a:rPr>
              <a:t>breach of the Coordination Agreement</a:t>
            </a:r>
          </a:p>
          <a:p>
            <a:pPr marL="457200" lvl="1" indent="-225425" algn="just" defTabSz="1018937">
              <a:lnSpc>
                <a:spcPct val="110000"/>
              </a:lnSpc>
              <a:spcBef>
                <a:spcPts val="300"/>
              </a:spcBef>
              <a:buClr>
                <a:srgbClr val="275937"/>
              </a:buClr>
              <a:buSzPct val="95000"/>
              <a:buFont typeface="Wingdings" pitchFamily="2" charset="2"/>
              <a:buChar char="§"/>
              <a:defRPr/>
            </a:pPr>
            <a:r>
              <a:rPr lang="en-US" sz="1200" b="0" kern="0" dirty="0">
                <a:solidFill>
                  <a:srgbClr val="000000"/>
                </a:solidFill>
              </a:rPr>
              <a:t>Central is entitled to approximately 70% of the Toshiba settlement</a:t>
            </a:r>
          </a:p>
          <a:p>
            <a:pPr marL="457200" lvl="1" indent="-225425" algn="just" defTabSz="1018937">
              <a:lnSpc>
                <a:spcPct val="110000"/>
              </a:lnSpc>
              <a:spcBef>
                <a:spcPts val="300"/>
              </a:spcBef>
              <a:buClr>
                <a:srgbClr val="275937"/>
              </a:buClr>
              <a:buSzPct val="95000"/>
              <a:buFont typeface="Wingdings" pitchFamily="2" charset="2"/>
              <a:buChar char="§"/>
              <a:defRPr/>
            </a:pPr>
            <a:r>
              <a:rPr lang="en-US" sz="1200" b="0" kern="0" dirty="0">
                <a:solidFill>
                  <a:srgbClr val="000000"/>
                </a:solidFill>
              </a:rPr>
              <a:t>Directors </a:t>
            </a:r>
            <a:r>
              <a:rPr lang="en-US" sz="1200" b="0" kern="0">
                <a:solidFill>
                  <a:srgbClr val="000000"/>
                </a:solidFill>
              </a:rPr>
              <a:t>breached </a:t>
            </a:r>
            <a:r>
              <a:rPr lang="en-US" sz="1200" b="0" kern="0" smtClean="0">
                <a:solidFill>
                  <a:srgbClr val="000000"/>
                </a:solidFill>
              </a:rPr>
              <a:t> </a:t>
            </a:r>
            <a:r>
              <a:rPr lang="en-US" sz="1200" b="0" kern="0" dirty="0">
                <a:solidFill>
                  <a:srgbClr val="000000"/>
                </a:solidFill>
              </a:rPr>
              <a:t>statutory </a:t>
            </a:r>
            <a:r>
              <a:rPr lang="en-US" sz="1200" b="0" kern="0" dirty="0" smtClean="0">
                <a:solidFill>
                  <a:srgbClr val="000000"/>
                </a:solidFill>
              </a:rPr>
              <a:t>duties to Central</a:t>
            </a:r>
            <a:endParaRPr lang="en-US" sz="1200" b="0" strike="sngStrike" kern="0" dirty="0">
              <a:solidFill>
                <a:srgbClr val="FF0000"/>
              </a:solidFill>
            </a:endParaRPr>
          </a:p>
          <a:p>
            <a:pPr marL="457200" lvl="1" indent="-225425" algn="just" defTabSz="1018937">
              <a:lnSpc>
                <a:spcPct val="110000"/>
              </a:lnSpc>
              <a:spcBef>
                <a:spcPts val="300"/>
              </a:spcBef>
              <a:buClr>
                <a:srgbClr val="275937"/>
              </a:buClr>
              <a:buSzPct val="95000"/>
              <a:buFont typeface="Wingdings" pitchFamily="2" charset="2"/>
              <a:buChar char="§"/>
              <a:defRPr/>
            </a:pPr>
            <a:endParaRPr lang="en-US" sz="1200" b="0" kern="0" dirty="0">
              <a:solidFill>
                <a:srgbClr val="000000"/>
              </a:solidFill>
            </a:endParaRPr>
          </a:p>
          <a:p>
            <a:pPr marL="457200" lvl="1" indent="-225425" algn="just" defTabSz="1018937">
              <a:lnSpc>
                <a:spcPct val="110000"/>
              </a:lnSpc>
              <a:spcBef>
                <a:spcPts val="300"/>
              </a:spcBef>
              <a:buClr>
                <a:srgbClr val="275937"/>
              </a:buClr>
              <a:buSzPct val="95000"/>
              <a:defRPr/>
            </a:pPr>
            <a:endParaRPr lang="en-US" sz="1200" b="0" kern="0" dirty="0">
              <a:solidFill>
                <a:srgbClr val="000000"/>
              </a:solidFill>
            </a:endParaRPr>
          </a:p>
        </p:txBody>
      </p:sp>
      <p:sp>
        <p:nvSpPr>
          <p:cNvPr id="14" name="Rectangle 13"/>
          <p:cNvSpPr>
            <a:spLocks noChangeArrowheads="1"/>
          </p:cNvSpPr>
          <p:nvPr>
            <p:custDataLst>
              <p:tags r:id="rId3"/>
            </p:custDataLst>
          </p:nvPr>
        </p:nvSpPr>
        <p:spPr bwMode="gray">
          <a:xfrm>
            <a:off x="215900" y="4443267"/>
            <a:ext cx="8686800" cy="228600"/>
          </a:xfrm>
          <a:prstGeom prst="rect">
            <a:avLst/>
          </a:prstGeom>
          <a:solidFill>
            <a:srgbClr val="2759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200" dirty="0">
                <a:solidFill>
                  <a:srgbClr val="FFFFFF"/>
                </a:solidFill>
                <a:latin typeface="Arial" pitchFamily="34" charset="0"/>
                <a:cs typeface="Arial" pitchFamily="34" charset="0"/>
              </a:rPr>
              <a:t>Central Motion</a:t>
            </a:r>
            <a:endParaRPr lang="en-US" sz="1200" baseline="30000" dirty="0">
              <a:solidFill>
                <a:srgbClr val="FFFFFF"/>
              </a:solidFill>
              <a:latin typeface="Arial" pitchFamily="34" charset="0"/>
              <a:cs typeface="Arial" pitchFamily="34" charset="0"/>
            </a:endParaRPr>
          </a:p>
        </p:txBody>
      </p:sp>
      <p:sp>
        <p:nvSpPr>
          <p:cNvPr id="15" name="Text Placeholder 13"/>
          <p:cNvSpPr txBox="1">
            <a:spLocks/>
          </p:cNvSpPr>
          <p:nvPr/>
        </p:nvSpPr>
        <p:spPr>
          <a:xfrm>
            <a:off x="215900" y="4777396"/>
            <a:ext cx="8686800" cy="1652900"/>
          </a:xfrm>
          <a:prstGeom prst="rect">
            <a:avLst/>
          </a:prstGeom>
          <a:noFill/>
          <a:ln w="28575">
            <a:noFill/>
          </a:ln>
        </p:spPr>
        <p:txBody>
          <a:bodyPr lIns="18288" tIns="45720" rIns="45720" bIns="18288" numCol="1" spcCol="365760" anchor="t">
            <a:noAutofit/>
          </a:bodyPr>
          <a:lstStyle/>
          <a:p>
            <a:pPr marL="225425" indent="-225425" defTabSz="1018937">
              <a:lnSpc>
                <a:spcPct val="110000"/>
              </a:lnSpc>
              <a:spcBef>
                <a:spcPts val="1200"/>
              </a:spcBef>
              <a:buClr>
                <a:srgbClr val="275937"/>
              </a:buClr>
              <a:buSzPct val="95000"/>
              <a:buFont typeface="Wingdings" pitchFamily="2" charset="2"/>
              <a:buChar char="Ø"/>
              <a:defRPr/>
            </a:pPr>
            <a:r>
              <a:rPr lang="en-US" sz="1200" b="0" kern="0" dirty="0">
                <a:solidFill>
                  <a:srgbClr val="000000"/>
                </a:solidFill>
              </a:rPr>
              <a:t>Central filed a motion asking the </a:t>
            </a:r>
            <a:r>
              <a:rPr lang="en-US" sz="1200" b="0" kern="0" dirty="0" smtClean="0">
                <a:solidFill>
                  <a:srgbClr val="000000"/>
                </a:solidFill>
              </a:rPr>
              <a:t>Court </a:t>
            </a:r>
            <a:r>
              <a:rPr lang="en-US" sz="1200" b="0" kern="0" dirty="0">
                <a:solidFill>
                  <a:srgbClr val="000000"/>
                </a:solidFill>
              </a:rPr>
              <a:t>to order a portion of the rates related to V. C. Summer Units 2 &amp; 3, owed to Santee Cooper by Central, be deposited with the court during the pendency of this case</a:t>
            </a:r>
          </a:p>
          <a:p>
            <a:pPr marL="225425" indent="-225425" defTabSz="1018937">
              <a:lnSpc>
                <a:spcPct val="110000"/>
              </a:lnSpc>
              <a:spcBef>
                <a:spcPts val="1200"/>
              </a:spcBef>
              <a:buClr>
                <a:srgbClr val="275937"/>
              </a:buClr>
              <a:buSzPct val="95000"/>
              <a:buFont typeface="Wingdings" pitchFamily="2" charset="2"/>
              <a:buChar char="Ø"/>
              <a:defRPr/>
            </a:pPr>
            <a:r>
              <a:rPr lang="en-US" sz="1200" b="0" kern="0" dirty="0">
                <a:solidFill>
                  <a:srgbClr val="000000"/>
                </a:solidFill>
              </a:rPr>
              <a:t>The Court denied the motion</a:t>
            </a:r>
            <a:endParaRPr lang="en-US" sz="1200" b="0" strike="sngStrike" kern="0" dirty="0">
              <a:solidFill>
                <a:srgbClr val="000000"/>
              </a:solidFill>
            </a:endParaRPr>
          </a:p>
          <a:p>
            <a:pPr marL="225425" indent="-225425" defTabSz="1018937">
              <a:lnSpc>
                <a:spcPct val="110000"/>
              </a:lnSpc>
              <a:spcBef>
                <a:spcPts val="400"/>
              </a:spcBef>
              <a:buClr>
                <a:srgbClr val="275937"/>
              </a:buClr>
              <a:buSzPct val="95000"/>
              <a:buFont typeface="Wingdings" pitchFamily="2" charset="2"/>
              <a:buChar char="Ø"/>
              <a:defRPr/>
            </a:pPr>
            <a:endParaRPr lang="en-US" sz="1200" b="0" kern="0" dirty="0">
              <a:solidFill>
                <a:srgbClr val="FF0000"/>
              </a:solidFill>
            </a:endParaRPr>
          </a:p>
        </p:txBody>
      </p:sp>
      <p:sp>
        <p:nvSpPr>
          <p:cNvPr id="11" name="Text Placeholder 13"/>
          <p:cNvSpPr txBox="1">
            <a:spLocks/>
          </p:cNvSpPr>
          <p:nvPr/>
        </p:nvSpPr>
        <p:spPr>
          <a:xfrm>
            <a:off x="4696460" y="1413976"/>
            <a:ext cx="4206240" cy="2230133"/>
          </a:xfrm>
          <a:prstGeom prst="rect">
            <a:avLst/>
          </a:prstGeom>
          <a:noFill/>
          <a:ln w="28575">
            <a:noFill/>
          </a:ln>
        </p:spPr>
        <p:txBody>
          <a:bodyPr lIns="18288" tIns="45720" rIns="45720" bIns="18288" numCol="1" spcCol="365760" anchor="t">
            <a:noAutofit/>
          </a:bodyPr>
          <a:lstStyle/>
          <a:p>
            <a:pPr marL="225425" indent="-225425" defTabSz="1018937">
              <a:lnSpc>
                <a:spcPct val="110000"/>
              </a:lnSpc>
              <a:spcBef>
                <a:spcPts val="1200"/>
              </a:spcBef>
              <a:buClr>
                <a:srgbClr val="275937"/>
              </a:buClr>
              <a:buSzPct val="95000"/>
              <a:buFont typeface="Wingdings" pitchFamily="2" charset="2"/>
              <a:buChar char="Ø"/>
              <a:defRPr/>
            </a:pPr>
            <a:r>
              <a:rPr lang="en-US" sz="1200" b="0" kern="0" dirty="0">
                <a:solidFill>
                  <a:srgbClr val="000000"/>
                </a:solidFill>
              </a:rPr>
              <a:t>Santee Cooper has responded to written discovery requests and FOIA requests from Central</a:t>
            </a:r>
          </a:p>
          <a:p>
            <a:pPr marL="225425" indent="-225425" defTabSz="1018937">
              <a:lnSpc>
                <a:spcPct val="110000"/>
              </a:lnSpc>
              <a:spcBef>
                <a:spcPts val="400"/>
              </a:spcBef>
              <a:buClr>
                <a:srgbClr val="275937"/>
              </a:buClr>
              <a:buSzPct val="95000"/>
              <a:buFont typeface="Wingdings" pitchFamily="2" charset="2"/>
              <a:buChar char="Ø"/>
              <a:defRPr/>
            </a:pPr>
            <a:endParaRPr lang="en-US" sz="1200" b="0" kern="0" dirty="0">
              <a:solidFill>
                <a:srgbClr val="000000"/>
              </a:solidFill>
            </a:endParaRPr>
          </a:p>
          <a:p>
            <a:pPr marL="457200" lvl="1" indent="-225425" algn="just" defTabSz="1018937">
              <a:lnSpc>
                <a:spcPct val="110000"/>
              </a:lnSpc>
              <a:spcBef>
                <a:spcPts val="300"/>
              </a:spcBef>
              <a:buClr>
                <a:srgbClr val="275937"/>
              </a:buClr>
              <a:buSzPct val="95000"/>
              <a:defRPr/>
            </a:pPr>
            <a:endParaRPr lang="en-US" sz="1200" b="0" kern="0" dirty="0">
              <a:solidFill>
                <a:srgbClr val="000000"/>
              </a:solidFill>
            </a:endParaRPr>
          </a:p>
        </p:txBody>
      </p:sp>
    </p:spTree>
    <p:extLst>
      <p:ext uri="{BB962C8B-B14F-4D97-AF65-F5344CB8AC3E}">
        <p14:creationId xmlns:p14="http://schemas.microsoft.com/office/powerpoint/2010/main" val="1950205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5"/>
          <p:cNvSpPr txBox="1">
            <a:spLocks noChangeArrowheads="1"/>
          </p:cNvSpPr>
          <p:nvPr>
            <p:custDataLst>
              <p:tags r:id="rId1"/>
            </p:custDataLst>
          </p:nvPr>
        </p:nvSpPr>
        <p:spPr bwMode="auto">
          <a:xfrm>
            <a:off x="105696" y="42770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lvl1pPr algn="l" rtl="0" eaLnBrk="0" fontAlgn="base" hangingPunct="0">
              <a:spcBef>
                <a:spcPct val="0"/>
              </a:spcBef>
              <a:spcAft>
                <a:spcPct val="0"/>
              </a:spcAft>
              <a:defRPr sz="4000" b="1">
                <a:solidFill>
                  <a:srgbClr val="066332"/>
                </a:solidFill>
                <a:latin typeface="Garamond"/>
                <a:ea typeface="Geneva" charset="-128"/>
                <a:cs typeface="Garamond"/>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092" algn="l" rtl="0" eaLnBrk="1" fontAlgn="base" hangingPunct="1">
              <a:spcBef>
                <a:spcPct val="0"/>
              </a:spcBef>
              <a:spcAft>
                <a:spcPct val="0"/>
              </a:spcAft>
              <a:defRPr sz="4000" b="1">
                <a:solidFill>
                  <a:schemeClr val="tx1"/>
                </a:solidFill>
                <a:latin typeface="Adobe Garamond Pro" charset="0"/>
              </a:defRPr>
            </a:lvl6pPr>
            <a:lvl7pPr marL="914186" algn="l" rtl="0" eaLnBrk="1" fontAlgn="base" hangingPunct="1">
              <a:spcBef>
                <a:spcPct val="0"/>
              </a:spcBef>
              <a:spcAft>
                <a:spcPct val="0"/>
              </a:spcAft>
              <a:defRPr sz="4000" b="1">
                <a:solidFill>
                  <a:schemeClr val="tx1"/>
                </a:solidFill>
                <a:latin typeface="Adobe Garamond Pro" charset="0"/>
              </a:defRPr>
            </a:lvl7pPr>
            <a:lvl8pPr marL="1371279" algn="l" rtl="0" eaLnBrk="1" fontAlgn="base" hangingPunct="1">
              <a:spcBef>
                <a:spcPct val="0"/>
              </a:spcBef>
              <a:spcAft>
                <a:spcPct val="0"/>
              </a:spcAft>
              <a:defRPr sz="4000" b="1">
                <a:solidFill>
                  <a:schemeClr val="tx1"/>
                </a:solidFill>
                <a:latin typeface="Adobe Garamond Pro" charset="0"/>
              </a:defRPr>
            </a:lvl8pPr>
            <a:lvl9pPr marL="1828373" algn="l" rtl="0" eaLnBrk="1" fontAlgn="base" hangingPunct="1">
              <a:spcBef>
                <a:spcPct val="0"/>
              </a:spcBef>
              <a:spcAft>
                <a:spcPct val="0"/>
              </a:spcAft>
              <a:defRPr sz="4000" b="1">
                <a:solidFill>
                  <a:schemeClr val="tx1"/>
                </a:solidFill>
                <a:latin typeface="Adobe Garamond Pro" charset="0"/>
              </a:defRPr>
            </a:lvl9pPr>
          </a:lstStyle>
          <a:p>
            <a:r>
              <a:rPr lang="en-US" sz="2400" kern="0" dirty="0" smtClean="0">
                <a:latin typeface="Arial" panose="020B0604020202020204" pitchFamily="34" charset="0"/>
                <a:cs typeface="Arial" panose="020B0604020202020204" pitchFamily="34" charset="0"/>
              </a:rPr>
              <a:t>Nuclear Project</a:t>
            </a:r>
            <a:endParaRPr lang="en-US" sz="2400" kern="0" dirty="0">
              <a:latin typeface="Arial" panose="020B0604020202020204" pitchFamily="34" charset="0"/>
              <a:cs typeface="Arial" panose="020B0604020202020204" pitchFamily="34" charset="0"/>
            </a:endParaRPr>
          </a:p>
        </p:txBody>
      </p:sp>
      <p:sp>
        <p:nvSpPr>
          <p:cNvPr id="17" name="Text Box 4"/>
          <p:cNvSpPr txBox="1">
            <a:spLocks noChangeArrowheads="1"/>
          </p:cNvSpPr>
          <p:nvPr>
            <p:custDataLst>
              <p:tags r:id="rId2"/>
            </p:custDataLst>
          </p:nvPr>
        </p:nvSpPr>
        <p:spPr bwMode="auto">
          <a:xfrm>
            <a:off x="220322" y="1152144"/>
            <a:ext cx="8683244" cy="502920"/>
          </a:xfrm>
          <a:prstGeom prst="rect">
            <a:avLst/>
          </a:prstGeom>
          <a:solidFill>
            <a:srgbClr val="F7E8AA"/>
          </a:solidFill>
          <a:ln w="9525">
            <a:noFill/>
            <a:miter lim="800000"/>
            <a:headEnd/>
            <a:tailEnd/>
          </a:ln>
          <a:effectLst/>
        </p:spPr>
        <p:txBody>
          <a:bodyPr lIns="0" tIns="0" rIns="100584" bIns="18288" anchor="ctr"/>
          <a:lstStyle/>
          <a:p>
            <a:pPr algn="ctr">
              <a:spcBef>
                <a:spcPts val="0"/>
              </a:spcBef>
            </a:pPr>
            <a:r>
              <a:rPr lang="en-US" sz="1600" dirty="0" smtClean="0">
                <a:solidFill>
                  <a:srgbClr val="000000"/>
                </a:solidFill>
              </a:rPr>
              <a:t>Since the construction suspension in summer of 2017, the project site has been undergoing construction site wind down and site stabilization</a:t>
            </a:r>
          </a:p>
        </p:txBody>
      </p:sp>
      <p:sp>
        <p:nvSpPr>
          <p:cNvPr id="19" name="Rectangle 18"/>
          <p:cNvSpPr>
            <a:spLocks noChangeArrowheads="1"/>
          </p:cNvSpPr>
          <p:nvPr>
            <p:custDataLst>
              <p:tags r:id="rId3"/>
            </p:custDataLst>
          </p:nvPr>
        </p:nvSpPr>
        <p:spPr bwMode="gray">
          <a:xfrm>
            <a:off x="218351" y="1736340"/>
            <a:ext cx="2057400" cy="685127"/>
          </a:xfrm>
          <a:prstGeom prst="rect">
            <a:avLst/>
          </a:prstGeom>
          <a:solidFill>
            <a:srgbClr val="275937"/>
          </a:solidFill>
          <a:ln w="19050" algn="ctr">
            <a:noFill/>
            <a:miter lim="800000"/>
            <a:headEnd/>
            <a:tailEnd/>
          </a:ln>
        </p:spPr>
        <p:txBody>
          <a:bodyPr wrap="none" lIns="91440" tIns="59730" rIns="59730" bIns="59730" anchor="ctr"/>
          <a:lstStyle/>
          <a:p>
            <a:pPr defTabSz="995363"/>
            <a:r>
              <a:rPr lang="en-US" sz="1200" b="1" dirty="0" smtClean="0">
                <a:solidFill>
                  <a:schemeClr val="bg1"/>
                </a:solidFill>
              </a:rPr>
              <a:t>Wind Down Participants</a:t>
            </a:r>
            <a:endParaRPr lang="en-US" sz="1200" b="1" baseline="30000" dirty="0">
              <a:solidFill>
                <a:schemeClr val="bg1"/>
              </a:solidFill>
            </a:endParaRPr>
          </a:p>
        </p:txBody>
      </p:sp>
      <p:sp>
        <p:nvSpPr>
          <p:cNvPr id="20" name="Rectangle 3"/>
          <p:cNvSpPr>
            <a:spLocks noChangeArrowheads="1"/>
          </p:cNvSpPr>
          <p:nvPr>
            <p:custDataLst>
              <p:tags r:id="rId4"/>
            </p:custDataLst>
          </p:nvPr>
        </p:nvSpPr>
        <p:spPr bwMode="gray">
          <a:xfrm>
            <a:off x="2315388" y="1736340"/>
            <a:ext cx="6586593" cy="685127"/>
          </a:xfrm>
          <a:prstGeom prst="rect">
            <a:avLst/>
          </a:prstGeom>
          <a:solidFill>
            <a:srgbClr val="A5BFAA">
              <a:alpha val="50000"/>
            </a:srgbClr>
          </a:solidFill>
          <a:ln w="19050" algn="ctr">
            <a:noFill/>
            <a:miter lim="800000"/>
            <a:headEnd/>
            <a:tailEnd/>
          </a:ln>
        </p:spPr>
        <p:txBody>
          <a:bodyPr wrap="square" lIns="59730" tIns="59730" rIns="59730" bIns="59730" anchor="t"/>
          <a:lstStyle/>
          <a:p>
            <a:pPr marL="287338" indent="-230188" defTabSz="995363">
              <a:spcBef>
                <a:spcPts val="300"/>
              </a:spcBef>
              <a:buClr>
                <a:srgbClr val="275937"/>
              </a:buClr>
              <a:buSzPct val="95000"/>
              <a:buFont typeface="Wingdings" pitchFamily="2" charset="2"/>
              <a:buChar char="Ø"/>
            </a:pPr>
            <a:r>
              <a:rPr lang="en-US" sz="1100" b="0" dirty="0" smtClean="0">
                <a:solidFill>
                  <a:srgbClr val="000000"/>
                </a:solidFill>
              </a:rPr>
              <a:t>SCANA and </a:t>
            </a:r>
            <a:r>
              <a:rPr lang="en-US" sz="1100" b="0" dirty="0" err="1" smtClean="0">
                <a:solidFill>
                  <a:srgbClr val="000000"/>
                </a:solidFill>
              </a:rPr>
              <a:t>Saulsbury</a:t>
            </a:r>
            <a:r>
              <a:rPr lang="en-US" sz="1100" b="0" dirty="0" smtClean="0">
                <a:solidFill>
                  <a:srgbClr val="000000"/>
                </a:solidFill>
              </a:rPr>
              <a:t> Industries are currently taking the primary roles in the site wind down activities; Saulsbury replaced Fluor on this scope of work in February</a:t>
            </a:r>
          </a:p>
          <a:p>
            <a:pPr marL="287338" indent="-230188" defTabSz="995363">
              <a:spcBef>
                <a:spcPts val="300"/>
              </a:spcBef>
              <a:buClr>
                <a:srgbClr val="275937"/>
              </a:buClr>
              <a:buSzPct val="95000"/>
              <a:buFont typeface="Wingdings" pitchFamily="2" charset="2"/>
              <a:buChar char="Ø"/>
            </a:pPr>
            <a:r>
              <a:rPr lang="en-US" sz="1100" b="0" dirty="0" smtClean="0">
                <a:solidFill>
                  <a:srgbClr val="000000"/>
                </a:solidFill>
              </a:rPr>
              <a:t>Santee Cooper is negotiating with SCANA for ownership of the equipment</a:t>
            </a:r>
            <a:endParaRPr lang="en-US" sz="1100" b="0" strike="sngStrike" dirty="0">
              <a:solidFill>
                <a:srgbClr val="000000"/>
              </a:solidFill>
            </a:endParaRPr>
          </a:p>
        </p:txBody>
      </p:sp>
      <p:sp>
        <p:nvSpPr>
          <p:cNvPr id="29" name="Rectangle 28"/>
          <p:cNvSpPr>
            <a:spLocks noChangeArrowheads="1"/>
          </p:cNvSpPr>
          <p:nvPr>
            <p:custDataLst>
              <p:tags r:id="rId5"/>
            </p:custDataLst>
          </p:nvPr>
        </p:nvSpPr>
        <p:spPr bwMode="gray">
          <a:xfrm>
            <a:off x="220322" y="2473483"/>
            <a:ext cx="2057400" cy="729289"/>
          </a:xfrm>
          <a:prstGeom prst="rect">
            <a:avLst/>
          </a:prstGeom>
          <a:solidFill>
            <a:srgbClr val="275937"/>
          </a:solidFill>
          <a:ln w="19050" algn="ctr">
            <a:noFill/>
            <a:miter lim="800000"/>
            <a:headEnd/>
            <a:tailEnd/>
          </a:ln>
        </p:spPr>
        <p:txBody>
          <a:bodyPr wrap="none" lIns="91440" tIns="59730" rIns="59730" bIns="59730" anchor="ctr"/>
          <a:lstStyle/>
          <a:p>
            <a:pPr defTabSz="995363"/>
            <a:r>
              <a:rPr lang="en-US" sz="1200" b="1" dirty="0" smtClean="0">
                <a:solidFill>
                  <a:schemeClr val="bg1"/>
                </a:solidFill>
              </a:rPr>
              <a:t>Wind Down Activities</a:t>
            </a:r>
            <a:endParaRPr lang="en-US" sz="1200" b="1" baseline="30000" dirty="0">
              <a:solidFill>
                <a:schemeClr val="bg1"/>
              </a:solidFill>
            </a:endParaRPr>
          </a:p>
        </p:txBody>
      </p:sp>
      <p:sp>
        <p:nvSpPr>
          <p:cNvPr id="33" name="Rectangle 3"/>
          <p:cNvSpPr>
            <a:spLocks noChangeArrowheads="1"/>
          </p:cNvSpPr>
          <p:nvPr>
            <p:custDataLst>
              <p:tags r:id="rId6"/>
            </p:custDataLst>
          </p:nvPr>
        </p:nvSpPr>
        <p:spPr bwMode="gray">
          <a:xfrm>
            <a:off x="2315388" y="2472773"/>
            <a:ext cx="6586593" cy="729999"/>
          </a:xfrm>
          <a:prstGeom prst="rect">
            <a:avLst/>
          </a:prstGeom>
          <a:solidFill>
            <a:srgbClr val="A5BFAA">
              <a:alpha val="50000"/>
            </a:srgbClr>
          </a:solidFill>
          <a:ln w="19050" algn="ctr">
            <a:noFill/>
            <a:miter lim="800000"/>
            <a:headEnd/>
            <a:tailEnd/>
          </a:ln>
        </p:spPr>
        <p:txBody>
          <a:bodyPr wrap="square" lIns="59730" tIns="59730" rIns="59730" bIns="59730" anchor="t"/>
          <a:lstStyle/>
          <a:p>
            <a:pPr marL="287338" indent="-230188" defTabSz="995363">
              <a:spcBef>
                <a:spcPts val="300"/>
              </a:spcBef>
              <a:buClr>
                <a:srgbClr val="275937"/>
              </a:buClr>
              <a:buSzPct val="95000"/>
              <a:buFont typeface="Wingdings" pitchFamily="2" charset="2"/>
              <a:buChar char="Ø"/>
            </a:pPr>
            <a:r>
              <a:rPr lang="en-US" sz="1100" b="0" dirty="0" smtClean="0">
                <a:solidFill>
                  <a:srgbClr val="000000"/>
                </a:solidFill>
              </a:rPr>
              <a:t>Restoring to stable site</a:t>
            </a:r>
          </a:p>
          <a:p>
            <a:pPr marL="287338" indent="-230188" defTabSz="995363">
              <a:spcBef>
                <a:spcPts val="300"/>
              </a:spcBef>
              <a:buClr>
                <a:srgbClr val="275937"/>
              </a:buClr>
              <a:buSzPct val="95000"/>
              <a:buFont typeface="Wingdings" pitchFamily="2" charset="2"/>
              <a:buChar char="Ø"/>
            </a:pPr>
            <a:r>
              <a:rPr lang="en-US" sz="1100" b="0" dirty="0" smtClean="0">
                <a:solidFill>
                  <a:srgbClr val="000000"/>
                </a:solidFill>
              </a:rPr>
              <a:t>Performing civil work to close out environmental permits</a:t>
            </a:r>
          </a:p>
          <a:p>
            <a:pPr marL="287338" indent="-230188" defTabSz="995363">
              <a:spcBef>
                <a:spcPts val="300"/>
              </a:spcBef>
              <a:buClr>
                <a:srgbClr val="275937"/>
              </a:buClr>
              <a:buSzPct val="95000"/>
              <a:buFont typeface="Wingdings" pitchFamily="2" charset="2"/>
              <a:buChar char="Ø"/>
            </a:pPr>
            <a:r>
              <a:rPr lang="en-US" sz="1100" b="0" dirty="0" smtClean="0">
                <a:solidFill>
                  <a:srgbClr val="000000"/>
                </a:solidFill>
              </a:rPr>
              <a:t>Relocating equipment from offsite warehouses to site to eliminate offsite warehouse lease costs</a:t>
            </a:r>
            <a:endParaRPr lang="en-US" sz="1100" b="0" dirty="0">
              <a:solidFill>
                <a:srgbClr val="000000"/>
              </a:solidFill>
            </a:endParaRPr>
          </a:p>
        </p:txBody>
      </p:sp>
      <p:sp>
        <p:nvSpPr>
          <p:cNvPr id="35" name="Rectangle 34"/>
          <p:cNvSpPr>
            <a:spLocks noChangeArrowheads="1"/>
          </p:cNvSpPr>
          <p:nvPr>
            <p:custDataLst>
              <p:tags r:id="rId7"/>
            </p:custDataLst>
          </p:nvPr>
        </p:nvSpPr>
        <p:spPr bwMode="gray">
          <a:xfrm>
            <a:off x="215900" y="3260947"/>
            <a:ext cx="2057400" cy="1222220"/>
          </a:xfrm>
          <a:prstGeom prst="rect">
            <a:avLst/>
          </a:prstGeom>
          <a:solidFill>
            <a:srgbClr val="275937"/>
          </a:solidFill>
          <a:ln w="19050" algn="ctr">
            <a:noFill/>
            <a:miter lim="800000"/>
            <a:headEnd/>
            <a:tailEnd/>
          </a:ln>
        </p:spPr>
        <p:txBody>
          <a:bodyPr wrap="none" lIns="91440" tIns="59730" rIns="59730" bIns="59730" anchor="ctr"/>
          <a:lstStyle/>
          <a:p>
            <a:pPr defTabSz="995363"/>
            <a:r>
              <a:rPr lang="en-US" sz="1200" b="1" dirty="0" smtClean="0">
                <a:solidFill>
                  <a:schemeClr val="bg1"/>
                </a:solidFill>
              </a:rPr>
              <a:t>Nuclear License</a:t>
            </a:r>
            <a:endParaRPr lang="en-US" sz="1200" b="1" baseline="30000" dirty="0">
              <a:solidFill>
                <a:schemeClr val="bg1"/>
              </a:solidFill>
            </a:endParaRPr>
          </a:p>
        </p:txBody>
      </p:sp>
      <p:sp>
        <p:nvSpPr>
          <p:cNvPr id="36" name="Rectangle 3"/>
          <p:cNvSpPr>
            <a:spLocks noChangeArrowheads="1"/>
          </p:cNvSpPr>
          <p:nvPr>
            <p:custDataLst>
              <p:tags r:id="rId8"/>
            </p:custDataLst>
          </p:nvPr>
        </p:nvSpPr>
        <p:spPr bwMode="gray">
          <a:xfrm>
            <a:off x="2315387" y="3265615"/>
            <a:ext cx="6586593" cy="1209085"/>
          </a:xfrm>
          <a:prstGeom prst="rect">
            <a:avLst/>
          </a:prstGeom>
          <a:solidFill>
            <a:srgbClr val="A5BFAA">
              <a:alpha val="50000"/>
            </a:srgbClr>
          </a:solidFill>
          <a:ln w="19050" algn="ctr">
            <a:noFill/>
            <a:miter lim="800000"/>
            <a:headEnd/>
            <a:tailEnd/>
          </a:ln>
        </p:spPr>
        <p:txBody>
          <a:bodyPr wrap="square" lIns="59730" tIns="59730" rIns="59730" bIns="59730" anchor="t"/>
          <a:lstStyle/>
          <a:p>
            <a:pPr marL="287338" indent="-230188" defTabSz="995363">
              <a:spcBef>
                <a:spcPts val="300"/>
              </a:spcBef>
              <a:buClr>
                <a:srgbClr val="275937"/>
              </a:buClr>
              <a:buSzPct val="95000"/>
              <a:buFont typeface="Wingdings" pitchFamily="2" charset="2"/>
              <a:buChar char="Ø"/>
            </a:pPr>
            <a:r>
              <a:rPr lang="en-US" sz="1100" b="0" dirty="0" smtClean="0">
                <a:solidFill>
                  <a:srgbClr val="000000"/>
                </a:solidFill>
              </a:rPr>
              <a:t>In Dec 2017 SCANA asked the NRC to withdraw its Units 2 and 3 nuclear license (COL)</a:t>
            </a:r>
            <a:r>
              <a:rPr lang="en-US" sz="1100" b="0" dirty="0" smtClean="0">
                <a:solidFill>
                  <a:srgbClr val="FF0000"/>
                </a:solidFill>
              </a:rPr>
              <a:t> </a:t>
            </a:r>
          </a:p>
          <a:p>
            <a:pPr marL="287338" indent="-230188" defTabSz="995363">
              <a:spcBef>
                <a:spcPts val="300"/>
              </a:spcBef>
              <a:buClr>
                <a:srgbClr val="275937"/>
              </a:buClr>
              <a:buSzPct val="95000"/>
              <a:buFont typeface="Wingdings" pitchFamily="2" charset="2"/>
              <a:buChar char="Ø"/>
            </a:pPr>
            <a:r>
              <a:rPr lang="en-US" sz="1100" b="0" dirty="0" smtClean="0">
                <a:solidFill>
                  <a:srgbClr val="000000"/>
                </a:solidFill>
              </a:rPr>
              <a:t>In Jan 2018 Santee Cooper asked the NRC to delay decision on COL until Summer 2018</a:t>
            </a:r>
          </a:p>
          <a:p>
            <a:pPr marL="287338" indent="-230188" defTabSz="995363">
              <a:spcBef>
                <a:spcPts val="300"/>
              </a:spcBef>
              <a:buClr>
                <a:srgbClr val="275937"/>
              </a:buClr>
              <a:buSzPct val="95000"/>
              <a:buFont typeface="Wingdings" pitchFamily="2" charset="2"/>
              <a:buChar char="Ø"/>
            </a:pPr>
            <a:r>
              <a:rPr lang="en-US" sz="1100" b="0" dirty="0" smtClean="0">
                <a:solidFill>
                  <a:srgbClr val="000000"/>
                </a:solidFill>
              </a:rPr>
              <a:t>Santee Cooper and  SCANA received a letters from the NRC in April 2018 stating the Commission’s intent to make a decision on the COLs by August 31, 2018</a:t>
            </a:r>
          </a:p>
          <a:p>
            <a:pPr marL="287338" indent="-230188" defTabSz="995363">
              <a:spcBef>
                <a:spcPts val="300"/>
              </a:spcBef>
              <a:buClr>
                <a:srgbClr val="275937"/>
              </a:buClr>
              <a:buSzPct val="95000"/>
              <a:buFont typeface="Wingdings" pitchFamily="2" charset="2"/>
              <a:buChar char="Ø"/>
            </a:pPr>
            <a:r>
              <a:rPr lang="en-US" sz="1100" b="0" dirty="0" smtClean="0">
                <a:solidFill>
                  <a:srgbClr val="000000"/>
                </a:solidFill>
              </a:rPr>
              <a:t>Santee Cooper is nearing completion of its COL evaluation process and anticipates a  Board decision soon.</a:t>
            </a:r>
          </a:p>
        </p:txBody>
      </p:sp>
      <p:sp>
        <p:nvSpPr>
          <p:cNvPr id="38" name="Rectangle 37"/>
          <p:cNvSpPr>
            <a:spLocks noChangeArrowheads="1"/>
          </p:cNvSpPr>
          <p:nvPr>
            <p:custDataLst>
              <p:tags r:id="rId9"/>
            </p:custDataLst>
          </p:nvPr>
        </p:nvSpPr>
        <p:spPr bwMode="gray">
          <a:xfrm>
            <a:off x="218351" y="4542437"/>
            <a:ext cx="2057400" cy="530352"/>
          </a:xfrm>
          <a:prstGeom prst="rect">
            <a:avLst/>
          </a:prstGeom>
          <a:solidFill>
            <a:srgbClr val="275937"/>
          </a:solidFill>
          <a:ln w="19050" algn="ctr">
            <a:noFill/>
            <a:miter lim="800000"/>
            <a:headEnd/>
            <a:tailEnd/>
          </a:ln>
        </p:spPr>
        <p:txBody>
          <a:bodyPr wrap="none" lIns="91440" tIns="59730" rIns="59730" bIns="59730" anchor="ctr"/>
          <a:lstStyle/>
          <a:p>
            <a:pPr defTabSz="995363"/>
            <a:r>
              <a:rPr lang="en-US" sz="1200" b="1" dirty="0" smtClean="0">
                <a:solidFill>
                  <a:schemeClr val="bg1"/>
                </a:solidFill>
              </a:rPr>
              <a:t>Wind Down Costs</a:t>
            </a:r>
            <a:endParaRPr lang="en-US" sz="1200" b="1" baseline="30000" dirty="0">
              <a:solidFill>
                <a:schemeClr val="bg1"/>
              </a:solidFill>
            </a:endParaRPr>
          </a:p>
        </p:txBody>
      </p:sp>
      <p:sp>
        <p:nvSpPr>
          <p:cNvPr id="39" name="Rectangle 3"/>
          <p:cNvSpPr>
            <a:spLocks noChangeArrowheads="1"/>
          </p:cNvSpPr>
          <p:nvPr>
            <p:custDataLst>
              <p:tags r:id="rId10"/>
            </p:custDataLst>
          </p:nvPr>
        </p:nvSpPr>
        <p:spPr bwMode="gray">
          <a:xfrm>
            <a:off x="2315388" y="4542909"/>
            <a:ext cx="6586593" cy="530352"/>
          </a:xfrm>
          <a:prstGeom prst="rect">
            <a:avLst/>
          </a:prstGeom>
          <a:solidFill>
            <a:srgbClr val="A5BFAA">
              <a:alpha val="50000"/>
            </a:srgbClr>
          </a:solidFill>
          <a:ln w="19050" algn="ctr">
            <a:noFill/>
            <a:miter lim="800000"/>
            <a:headEnd/>
            <a:tailEnd/>
          </a:ln>
        </p:spPr>
        <p:txBody>
          <a:bodyPr wrap="square" lIns="59730" tIns="59730" rIns="59730" bIns="59730" anchor="t"/>
          <a:lstStyle/>
          <a:p>
            <a:pPr marL="287338" indent="-230188" defTabSz="995363">
              <a:spcBef>
                <a:spcPts val="300"/>
              </a:spcBef>
              <a:buClr>
                <a:srgbClr val="275937"/>
              </a:buClr>
              <a:buSzPct val="95000"/>
              <a:buFont typeface="Wingdings" pitchFamily="2" charset="2"/>
              <a:buChar char="Ø"/>
            </a:pPr>
            <a:r>
              <a:rPr lang="en-US" sz="1100" b="0" dirty="0" smtClean="0">
                <a:solidFill>
                  <a:srgbClr val="000000"/>
                </a:solidFill>
              </a:rPr>
              <a:t>Santee Cooper’s share is approximately $39 million (2017 and 2018)</a:t>
            </a:r>
          </a:p>
          <a:p>
            <a:pPr marL="287338" indent="-230188" defTabSz="995363">
              <a:spcBef>
                <a:spcPts val="300"/>
              </a:spcBef>
              <a:buClr>
                <a:srgbClr val="275937"/>
              </a:buClr>
              <a:buSzPct val="95000"/>
              <a:buFont typeface="Wingdings" pitchFamily="2" charset="2"/>
              <a:buChar char="Ø"/>
            </a:pPr>
            <a:r>
              <a:rPr lang="en-US" sz="1100" b="0" dirty="0" smtClean="0">
                <a:solidFill>
                  <a:srgbClr val="000000"/>
                </a:solidFill>
              </a:rPr>
              <a:t>This represents the final amount to be spent on wind down activities</a:t>
            </a:r>
            <a:endParaRPr lang="en-US" sz="1100" b="0" dirty="0">
              <a:solidFill>
                <a:srgbClr val="000000"/>
              </a:solidFill>
            </a:endParaRPr>
          </a:p>
        </p:txBody>
      </p:sp>
      <p:sp>
        <p:nvSpPr>
          <p:cNvPr id="41" name="Rectangle 40"/>
          <p:cNvSpPr>
            <a:spLocks noChangeArrowheads="1"/>
          </p:cNvSpPr>
          <p:nvPr>
            <p:custDataLst>
              <p:tags r:id="rId11"/>
            </p:custDataLst>
          </p:nvPr>
        </p:nvSpPr>
        <p:spPr bwMode="gray">
          <a:xfrm>
            <a:off x="218351" y="5131661"/>
            <a:ext cx="2057400" cy="731520"/>
          </a:xfrm>
          <a:prstGeom prst="rect">
            <a:avLst/>
          </a:prstGeom>
          <a:solidFill>
            <a:srgbClr val="275937"/>
          </a:solidFill>
          <a:ln w="19050" algn="ctr">
            <a:noFill/>
            <a:miter lim="800000"/>
            <a:headEnd/>
            <a:tailEnd/>
          </a:ln>
        </p:spPr>
        <p:txBody>
          <a:bodyPr wrap="none" lIns="91440" tIns="59730" rIns="59730" bIns="59730" anchor="ctr"/>
          <a:lstStyle/>
          <a:p>
            <a:pPr defTabSz="995363"/>
            <a:r>
              <a:rPr lang="en-US" sz="1200" b="1" dirty="0" smtClean="0">
                <a:solidFill>
                  <a:schemeClr val="bg1"/>
                </a:solidFill>
              </a:rPr>
              <a:t>Ongoing Site </a:t>
            </a:r>
            <a:br>
              <a:rPr lang="en-US" sz="1200" b="1" dirty="0" smtClean="0">
                <a:solidFill>
                  <a:schemeClr val="bg1"/>
                </a:solidFill>
              </a:rPr>
            </a:br>
            <a:r>
              <a:rPr lang="en-US" sz="1200" b="1" dirty="0" smtClean="0">
                <a:solidFill>
                  <a:schemeClr val="bg1"/>
                </a:solidFill>
              </a:rPr>
              <a:t>Maintenance Cost</a:t>
            </a:r>
            <a:endParaRPr lang="en-US" sz="1200" b="1" baseline="30000" dirty="0">
              <a:solidFill>
                <a:schemeClr val="bg1"/>
              </a:solidFill>
            </a:endParaRPr>
          </a:p>
        </p:txBody>
      </p:sp>
      <p:sp>
        <p:nvSpPr>
          <p:cNvPr id="42" name="Rectangle 3"/>
          <p:cNvSpPr>
            <a:spLocks noChangeArrowheads="1"/>
          </p:cNvSpPr>
          <p:nvPr>
            <p:custDataLst>
              <p:tags r:id="rId12"/>
            </p:custDataLst>
          </p:nvPr>
        </p:nvSpPr>
        <p:spPr bwMode="gray">
          <a:xfrm>
            <a:off x="2315388" y="5133610"/>
            <a:ext cx="6586593" cy="729571"/>
          </a:xfrm>
          <a:prstGeom prst="rect">
            <a:avLst/>
          </a:prstGeom>
          <a:solidFill>
            <a:srgbClr val="A5BFAA">
              <a:alpha val="50000"/>
            </a:srgbClr>
          </a:solidFill>
          <a:ln w="19050" algn="ctr">
            <a:noFill/>
            <a:miter lim="800000"/>
            <a:headEnd/>
            <a:tailEnd/>
          </a:ln>
        </p:spPr>
        <p:txBody>
          <a:bodyPr wrap="square" lIns="59730" tIns="59730" rIns="59730" bIns="59730" anchor="t"/>
          <a:lstStyle/>
          <a:p>
            <a:pPr marL="287338" indent="-230188" defTabSz="995363">
              <a:spcBef>
                <a:spcPts val="300"/>
              </a:spcBef>
              <a:buClr>
                <a:srgbClr val="275937"/>
              </a:buClr>
              <a:buSzPct val="95000"/>
              <a:buFont typeface="Wingdings" pitchFamily="2" charset="2"/>
              <a:buChar char="Ø"/>
            </a:pPr>
            <a:r>
              <a:rPr lang="en-US" sz="1100" b="0" dirty="0" smtClean="0">
                <a:solidFill>
                  <a:srgbClr val="000000"/>
                </a:solidFill>
              </a:rPr>
              <a:t>Estimated $16 million annually to maintain the site equipment (Santee Cooper cost @ 100%)</a:t>
            </a:r>
          </a:p>
          <a:p>
            <a:pPr marL="287338" indent="-230188" defTabSz="995363">
              <a:spcBef>
                <a:spcPts val="300"/>
              </a:spcBef>
              <a:buClr>
                <a:srgbClr val="275937"/>
              </a:buClr>
              <a:buSzPct val="95000"/>
              <a:buFont typeface="Wingdings" pitchFamily="2" charset="2"/>
              <a:buChar char="Ø"/>
            </a:pPr>
            <a:r>
              <a:rPr lang="en-US" sz="1100" b="0" dirty="0" smtClean="0">
                <a:solidFill>
                  <a:srgbClr val="000000"/>
                </a:solidFill>
              </a:rPr>
              <a:t>In June 2018, </a:t>
            </a:r>
            <a:r>
              <a:rPr lang="en-US" sz="1100" b="0" dirty="0">
                <a:solidFill>
                  <a:srgbClr val="000000"/>
                </a:solidFill>
              </a:rPr>
              <a:t>the Santee Cooper Board instructed staff to implement an equipment maintenance program </a:t>
            </a:r>
            <a:r>
              <a:rPr lang="en-US" sz="1100" b="0" dirty="0" smtClean="0">
                <a:solidFill>
                  <a:srgbClr val="000000"/>
                </a:solidFill>
              </a:rPr>
              <a:t>for a six month period.</a:t>
            </a:r>
            <a:endParaRPr lang="en-US" sz="1100" b="0" dirty="0">
              <a:solidFill>
                <a:srgbClr val="000000"/>
              </a:solidFill>
            </a:endParaRPr>
          </a:p>
        </p:txBody>
      </p:sp>
      <p:sp>
        <p:nvSpPr>
          <p:cNvPr id="44" name="Rectangle 43"/>
          <p:cNvSpPr>
            <a:spLocks noChangeArrowheads="1"/>
          </p:cNvSpPr>
          <p:nvPr>
            <p:custDataLst>
              <p:tags r:id="rId13"/>
            </p:custDataLst>
          </p:nvPr>
        </p:nvSpPr>
        <p:spPr bwMode="gray">
          <a:xfrm>
            <a:off x="218351" y="5922052"/>
            <a:ext cx="2057400" cy="692535"/>
          </a:xfrm>
          <a:prstGeom prst="rect">
            <a:avLst/>
          </a:prstGeom>
          <a:solidFill>
            <a:srgbClr val="275937"/>
          </a:solidFill>
          <a:ln w="19050" algn="ctr">
            <a:noFill/>
            <a:miter lim="800000"/>
            <a:headEnd/>
            <a:tailEnd/>
          </a:ln>
        </p:spPr>
        <p:txBody>
          <a:bodyPr wrap="none" lIns="91440" tIns="59730" rIns="59730" bIns="59730" anchor="ctr"/>
          <a:lstStyle/>
          <a:p>
            <a:pPr defTabSz="995363"/>
            <a:r>
              <a:rPr lang="en-US" sz="1200" dirty="0" smtClean="0">
                <a:solidFill>
                  <a:schemeClr val="bg1"/>
                </a:solidFill>
              </a:rPr>
              <a:t>Disposition </a:t>
            </a:r>
            <a:r>
              <a:rPr lang="en-US" sz="1200" b="1" dirty="0" smtClean="0">
                <a:solidFill>
                  <a:schemeClr val="bg1"/>
                </a:solidFill>
              </a:rPr>
              <a:t>of Equipment</a:t>
            </a:r>
            <a:endParaRPr lang="en-US" sz="1200" b="1" baseline="30000" dirty="0">
              <a:solidFill>
                <a:schemeClr val="bg1"/>
              </a:solidFill>
            </a:endParaRPr>
          </a:p>
        </p:txBody>
      </p:sp>
      <p:sp>
        <p:nvSpPr>
          <p:cNvPr id="45" name="Rectangle 3"/>
          <p:cNvSpPr>
            <a:spLocks noChangeArrowheads="1"/>
          </p:cNvSpPr>
          <p:nvPr>
            <p:custDataLst>
              <p:tags r:id="rId14"/>
            </p:custDataLst>
          </p:nvPr>
        </p:nvSpPr>
        <p:spPr bwMode="gray">
          <a:xfrm>
            <a:off x="2273300" y="5922052"/>
            <a:ext cx="6586593" cy="692535"/>
          </a:xfrm>
          <a:prstGeom prst="rect">
            <a:avLst/>
          </a:prstGeom>
          <a:solidFill>
            <a:srgbClr val="A5BFAA">
              <a:alpha val="50000"/>
            </a:srgbClr>
          </a:solidFill>
          <a:ln w="19050" algn="ctr">
            <a:noFill/>
            <a:miter lim="800000"/>
            <a:headEnd/>
            <a:tailEnd/>
          </a:ln>
        </p:spPr>
        <p:txBody>
          <a:bodyPr wrap="square" lIns="59730" tIns="59730" rIns="59730" bIns="59730" anchor="t"/>
          <a:lstStyle/>
          <a:p>
            <a:pPr marL="287338" indent="-230188" defTabSz="995363">
              <a:spcBef>
                <a:spcPts val="300"/>
              </a:spcBef>
              <a:buClr>
                <a:srgbClr val="275937"/>
              </a:buClr>
              <a:buSzPct val="95000"/>
              <a:buFont typeface="Wingdings" pitchFamily="2" charset="2"/>
              <a:buChar char="Ø"/>
            </a:pPr>
            <a:r>
              <a:rPr lang="en-US" sz="1100" b="0" dirty="0" smtClean="0">
                <a:solidFill>
                  <a:srgbClr val="000000"/>
                </a:solidFill>
              </a:rPr>
              <a:t>Santee Cooper will continue to evaluate the value of preserving assets and anticipates further Board guidance near the end of 2018.</a:t>
            </a:r>
          </a:p>
        </p:txBody>
      </p:sp>
      <p:sp>
        <p:nvSpPr>
          <p:cNvPr id="18" name="Slide Number Placeholder 27"/>
          <p:cNvSpPr>
            <a:spLocks noGrp="1"/>
          </p:cNvSpPr>
          <p:nvPr>
            <p:ph type="sldNum" sz="quarter" idx="12"/>
          </p:nvPr>
        </p:nvSpPr>
        <p:spPr>
          <a:xfrm>
            <a:off x="6858000" y="6492875"/>
            <a:ext cx="2133600" cy="365125"/>
          </a:xfrm>
        </p:spPr>
        <p:txBody>
          <a:bodyPr/>
          <a:lstStyle/>
          <a:p>
            <a:pPr>
              <a:defRPr/>
            </a:pPr>
            <a:endParaRPr lang="en-US" dirty="0" smtClean="0"/>
          </a:p>
          <a:p>
            <a:pPr>
              <a:defRPr/>
            </a:pPr>
            <a:fld id="{AE584412-7F4F-4709-8555-B5D2E36C3DD3}" type="slidenum">
              <a:rPr lang="en-US" smtClean="0"/>
              <a:pPr>
                <a:defRPr/>
              </a:pPr>
              <a:t>66</a:t>
            </a:fld>
            <a:endParaRPr lang="en-US" dirty="0"/>
          </a:p>
        </p:txBody>
      </p:sp>
    </p:spTree>
    <p:extLst>
      <p:ext uri="{BB962C8B-B14F-4D97-AF65-F5344CB8AC3E}">
        <p14:creationId xmlns:p14="http://schemas.microsoft.com/office/powerpoint/2010/main" val="4069638027"/>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6000" b="1" dirty="0" smtClean="0">
              <a:solidFill>
                <a:srgbClr val="066332"/>
              </a:solidFill>
              <a:latin typeface="Arial" panose="020B0604020202020204" pitchFamily="34" charset="0"/>
              <a:cs typeface="Arial" panose="020B0604020202020204" pitchFamily="34" charset="0"/>
            </a:endParaRPr>
          </a:p>
          <a:p>
            <a:pPr marL="0" indent="0" algn="ctr">
              <a:buNone/>
            </a:pPr>
            <a:r>
              <a:rPr lang="en-US" sz="4800" b="1" dirty="0" smtClean="0">
                <a:solidFill>
                  <a:srgbClr val="066332"/>
                </a:solidFill>
                <a:latin typeface="Arial" panose="020B0604020202020204" pitchFamily="34" charset="0"/>
                <a:cs typeface="Arial" panose="020B0604020202020204" pitchFamily="34" charset="0"/>
              </a:rPr>
              <a:t>Questions?</a:t>
            </a:r>
            <a:endParaRPr lang="en-US" sz="4800" b="1" dirty="0">
              <a:solidFill>
                <a:srgbClr val="066332"/>
              </a:solidFill>
              <a:latin typeface="Arial" panose="020B0604020202020204" pitchFamily="34" charset="0"/>
              <a:cs typeface="Arial" panose="020B0604020202020204" pitchFamily="34" charset="0"/>
            </a:endParaRPr>
          </a:p>
          <a:p>
            <a:endParaRPr lang="en-US" dirty="0"/>
          </a:p>
        </p:txBody>
      </p:sp>
      <p:sp>
        <p:nvSpPr>
          <p:cNvPr id="4" name="Slide Number Placeholder 33"/>
          <p:cNvSpPr txBox="1">
            <a:spLocks/>
          </p:cNvSpPr>
          <p:nvPr/>
        </p:nvSpPr>
        <p:spPr>
          <a:xfrm>
            <a:off x="6837218" y="6502019"/>
            <a:ext cx="2133600" cy="365125"/>
          </a:xfrm>
          <a:prstGeom prst="rect">
            <a:avLst/>
          </a:prstGeom>
        </p:spPr>
        <p:txBody>
          <a:bodyPr/>
          <a:lstStyle>
            <a:defPPr>
              <a:defRPr lang="en-US"/>
            </a:defPPr>
            <a:lvl1pPr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1pPr>
            <a:lvl2pPr marL="4572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2pPr>
            <a:lvl3pPr marL="9144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3pPr>
            <a:lvl4pPr marL="13716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4pPr>
            <a:lvl5pPr marL="1828800" algn="l" rtl="0" eaLnBrk="0" fontAlgn="base" hangingPunct="0">
              <a:spcBef>
                <a:spcPct val="50000"/>
              </a:spcBef>
              <a:spcAft>
                <a:spcPct val="0"/>
              </a:spcAft>
              <a:defRPr sz="1000" b="1" kern="1200">
                <a:solidFill>
                  <a:schemeClr val="tx1"/>
                </a:solidFill>
                <a:latin typeface="Arial" charset="0"/>
                <a:ea typeface="ＭＳ Ｐゴシック" charset="-128"/>
                <a:cs typeface="+mn-cs"/>
              </a:defRPr>
            </a:lvl5pPr>
            <a:lvl6pPr marL="2286000" algn="l" defTabSz="914400" rtl="0" eaLnBrk="1" latinLnBrk="0" hangingPunct="1">
              <a:defRPr sz="1000" b="1" kern="1200">
                <a:solidFill>
                  <a:schemeClr val="tx1"/>
                </a:solidFill>
                <a:latin typeface="Arial" charset="0"/>
                <a:ea typeface="ＭＳ Ｐゴシック" charset="-128"/>
                <a:cs typeface="+mn-cs"/>
              </a:defRPr>
            </a:lvl6pPr>
            <a:lvl7pPr marL="2743200" algn="l" defTabSz="914400" rtl="0" eaLnBrk="1" latinLnBrk="0" hangingPunct="1">
              <a:defRPr sz="1000" b="1" kern="1200">
                <a:solidFill>
                  <a:schemeClr val="tx1"/>
                </a:solidFill>
                <a:latin typeface="Arial" charset="0"/>
                <a:ea typeface="ＭＳ Ｐゴシック" charset="-128"/>
                <a:cs typeface="+mn-cs"/>
              </a:defRPr>
            </a:lvl7pPr>
            <a:lvl8pPr marL="3200400" algn="l" defTabSz="914400" rtl="0" eaLnBrk="1" latinLnBrk="0" hangingPunct="1">
              <a:defRPr sz="1000" b="1" kern="1200">
                <a:solidFill>
                  <a:schemeClr val="tx1"/>
                </a:solidFill>
                <a:latin typeface="Arial" charset="0"/>
                <a:ea typeface="ＭＳ Ｐゴシック" charset="-128"/>
                <a:cs typeface="+mn-cs"/>
              </a:defRPr>
            </a:lvl8pPr>
            <a:lvl9pPr marL="3657600" algn="l" defTabSz="914400" rtl="0" eaLnBrk="1" latinLnBrk="0" hangingPunct="1">
              <a:defRPr sz="1000" b="1" kern="1200">
                <a:solidFill>
                  <a:schemeClr val="tx1"/>
                </a:solidFill>
                <a:latin typeface="Arial" charset="0"/>
                <a:ea typeface="ＭＳ Ｐゴシック" charset="-128"/>
                <a:cs typeface="+mn-cs"/>
              </a:defRPr>
            </a:lvl9pPr>
          </a:lstStyle>
          <a:p>
            <a:pPr algn="r">
              <a:defRPr/>
            </a:pPr>
            <a:endParaRPr lang="en-US" dirty="0" smtClean="0"/>
          </a:p>
          <a:p>
            <a:pPr algn="r" eaLnBrk="1" hangingPunct="1">
              <a:spcBef>
                <a:spcPct val="0"/>
              </a:spcBef>
              <a:defRPr/>
            </a:pPr>
            <a:fld id="{AE584412-7F4F-4709-8555-B5D2E36C3DD3}" type="slidenum">
              <a:rPr lang="en-US" sz="800" b="0">
                <a:solidFill>
                  <a:schemeClr val="accent1">
                    <a:lumMod val="50000"/>
                  </a:schemeClr>
                </a:solidFill>
                <a:latin typeface="Helvetica" charset="0"/>
                <a:ea typeface="ヒラギノ角ゴ Pro W3" charset="-128"/>
              </a:rPr>
              <a:pPr algn="r" eaLnBrk="1" hangingPunct="1">
                <a:spcBef>
                  <a:spcPct val="0"/>
                </a:spcBef>
                <a:defRPr/>
              </a:pPr>
              <a:t>67</a:t>
            </a:fld>
            <a:endParaRPr lang="en-US" sz="800" b="0" dirty="0">
              <a:solidFill>
                <a:schemeClr val="accent1">
                  <a:lumMod val="50000"/>
                </a:schemeClr>
              </a:solidFill>
              <a:latin typeface="Helvetica" charset="0"/>
              <a:ea typeface="ヒラギノ角ゴ Pro W3" charset="-128"/>
            </a:endParaRPr>
          </a:p>
        </p:txBody>
      </p:sp>
    </p:spTree>
    <p:extLst>
      <p:ext uri="{BB962C8B-B14F-4D97-AF65-F5344CB8AC3E}">
        <p14:creationId xmlns:p14="http://schemas.microsoft.com/office/powerpoint/2010/main" val="66346437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0"/>
              </a:spcBef>
              <a:spcAft>
                <a:spcPts val="0"/>
              </a:spcAft>
            </a:pPr>
            <a:r>
              <a:rPr lang="en-US" sz="2500" dirty="0" smtClean="0">
                <a:latin typeface="Arial" pitchFamily="34" charset="0"/>
                <a:cs typeface="Arial" pitchFamily="34" charset="0"/>
              </a:rPr>
              <a:t>Recent Financial Results</a:t>
            </a:r>
            <a:br>
              <a:rPr lang="en-US" sz="2500" dirty="0" smtClean="0">
                <a:latin typeface="Arial" pitchFamily="34" charset="0"/>
                <a:cs typeface="Arial" pitchFamily="34" charset="0"/>
              </a:rPr>
            </a:br>
            <a:r>
              <a:rPr lang="en-US" sz="2500" dirty="0" smtClean="0">
                <a:latin typeface="Arial" pitchFamily="34" charset="0"/>
                <a:cs typeface="Arial" pitchFamily="34" charset="0"/>
              </a:rPr>
              <a:t>($000’s)</a:t>
            </a:r>
            <a:r>
              <a:rPr lang="en-US" sz="2500" dirty="0" smtClean="0"/>
              <a:t>	</a:t>
            </a:r>
            <a:endParaRPr lang="en-US" sz="2500" dirty="0"/>
          </a:p>
        </p:txBody>
      </p:sp>
      <p:graphicFrame>
        <p:nvGraphicFramePr>
          <p:cNvPr id="4" name="Table 3"/>
          <p:cNvGraphicFramePr>
            <a:graphicFrameLocks noGrp="1"/>
          </p:cNvGraphicFramePr>
          <p:nvPr>
            <p:extLst>
              <p:ext uri="{D42A27DB-BD31-4B8C-83A1-F6EECF244321}">
                <p14:modId xmlns:p14="http://schemas.microsoft.com/office/powerpoint/2010/main" val="3928575152"/>
              </p:ext>
            </p:extLst>
          </p:nvPr>
        </p:nvGraphicFramePr>
        <p:xfrm>
          <a:off x="304800" y="1219200"/>
          <a:ext cx="8534398" cy="5107666"/>
        </p:xfrm>
        <a:graphic>
          <a:graphicData uri="http://schemas.openxmlformats.org/drawingml/2006/table">
            <a:tbl>
              <a:tblPr/>
              <a:tblGrid>
                <a:gridCol w="3843738"/>
                <a:gridCol w="938132"/>
                <a:gridCol w="938132"/>
                <a:gridCol w="938132"/>
                <a:gridCol w="938132"/>
                <a:gridCol w="938132"/>
              </a:tblGrid>
              <a:tr h="188915">
                <a:tc gridSpan="6">
                  <a:txBody>
                    <a:bodyPr/>
                    <a:lstStyle/>
                    <a:p>
                      <a:pPr algn="ctr" fontAlgn="b"/>
                      <a:r>
                        <a:rPr lang="en-US" sz="1100" b="1" i="0" u="none" strike="noStrike">
                          <a:solidFill>
                            <a:srgbClr val="FFFFFF"/>
                          </a:solidFill>
                          <a:effectLst/>
                          <a:latin typeface="Arial"/>
                        </a:rPr>
                        <a:t>Historical Financials</a:t>
                      </a:r>
                    </a:p>
                  </a:txBody>
                  <a:tcPr marL="6747" marR="6747" marT="67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5494">
                <a:tc>
                  <a:txBody>
                    <a:bodyPr/>
                    <a:lstStyle/>
                    <a:p>
                      <a:pPr algn="l" fontAlgn="b"/>
                      <a:endParaRPr lang="en-US" sz="800" b="0" i="0" u="none" strike="noStrike">
                        <a:solidFill>
                          <a:srgbClr val="000000"/>
                        </a:solidFill>
                        <a:effectLst/>
                        <a:latin typeface="Calibri"/>
                      </a:endParaRPr>
                    </a:p>
                  </a:txBody>
                  <a:tcPr marL="6747" marR="6747" marT="67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6747" marR="6747" marT="67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6747" marR="6747" marT="67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6747" marR="6747" marT="67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6747" marR="6747" marT="67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6747" marR="6747" marT="67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22">
                <a:tc>
                  <a:txBody>
                    <a:bodyPr/>
                    <a:lstStyle/>
                    <a:p>
                      <a:pPr algn="ctr" fontAlgn="b"/>
                      <a:r>
                        <a:rPr lang="en-US" sz="900" b="1" i="0" u="none" strike="noStrike">
                          <a:solidFill>
                            <a:srgbClr val="000000"/>
                          </a:solidFill>
                          <a:effectLst/>
                          <a:latin typeface="Arial"/>
                        </a:rPr>
                        <a:t>YEARS</a:t>
                      </a:r>
                    </a:p>
                  </a:txBody>
                  <a:tcPr marL="6747" marR="6747" marT="67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a:rPr>
                        <a:t>2013</a:t>
                      </a:r>
                    </a:p>
                  </a:txBody>
                  <a:tcPr marL="6747" marR="6747" marT="67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a:rPr>
                        <a:t>2014</a:t>
                      </a:r>
                    </a:p>
                  </a:txBody>
                  <a:tcPr marL="6747" marR="6747" marT="67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a:rPr>
                        <a:t>2015</a:t>
                      </a:r>
                    </a:p>
                  </a:txBody>
                  <a:tcPr marL="6747" marR="6747" marT="67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a:rPr>
                        <a:t>2016</a:t>
                      </a:r>
                    </a:p>
                  </a:txBody>
                  <a:tcPr marL="6747" marR="6747" marT="67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a:rPr>
                        <a:t>2017</a:t>
                      </a:r>
                      <a:r>
                        <a:rPr lang="en-US" sz="900" b="1" i="0" u="none" strike="noStrike" baseline="30000">
                          <a:solidFill>
                            <a:srgbClr val="000000"/>
                          </a:solidFill>
                          <a:effectLst/>
                          <a:latin typeface="Arial"/>
                        </a:rPr>
                        <a:t>(1)</a:t>
                      </a:r>
                      <a:endParaRPr lang="en-US" sz="900" b="1" i="0" u="none" strike="noStrike">
                        <a:solidFill>
                          <a:srgbClr val="000000"/>
                        </a:solidFill>
                        <a:effectLst/>
                        <a:latin typeface="Arial"/>
                      </a:endParaRPr>
                    </a:p>
                  </a:txBody>
                  <a:tcPr marL="6747" marR="6747" marT="67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494">
                <a:tc>
                  <a:txBody>
                    <a:bodyPr/>
                    <a:lstStyle/>
                    <a:p>
                      <a:pPr algn="l" fontAlgn="b"/>
                      <a:endParaRPr lang="en-US" sz="800" b="0" i="0" u="none" strike="noStrike">
                        <a:solidFill>
                          <a:srgbClr val="000000"/>
                        </a:solidFill>
                        <a:effectLst/>
                        <a:latin typeface="Calibri"/>
                      </a:endParaRPr>
                    </a:p>
                  </a:txBody>
                  <a:tcPr marL="6747" marR="6747" marT="67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6747" marR="6747" marT="67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6747" marR="6747" marT="67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6747" marR="6747" marT="67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6747" marR="6747" marT="67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6747" marR="6747" marT="67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22">
                <a:tc gridSpan="6">
                  <a:txBody>
                    <a:bodyPr/>
                    <a:lstStyle/>
                    <a:p>
                      <a:pPr algn="ctr" fontAlgn="b"/>
                      <a:r>
                        <a:rPr lang="en-US" sz="1000" b="1" i="0" u="none" strike="noStrike">
                          <a:solidFill>
                            <a:srgbClr val="000000"/>
                          </a:solidFill>
                          <a:effectLst/>
                          <a:latin typeface="Arial"/>
                        </a:rPr>
                        <a:t>BALANCE SHEET</a:t>
                      </a:r>
                    </a:p>
                  </a:txBody>
                  <a:tcPr marL="6747" marR="6747" marT="67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1687">
                <a:tc>
                  <a:txBody>
                    <a:bodyPr/>
                    <a:lstStyle/>
                    <a:p>
                      <a:pPr algn="l" fontAlgn="b"/>
                      <a:r>
                        <a:rPr lang="en-US" sz="900" b="1" i="1" u="none" strike="noStrike">
                          <a:solidFill>
                            <a:srgbClr val="000000"/>
                          </a:solidFill>
                          <a:effectLst/>
                          <a:latin typeface="Arial"/>
                        </a:rPr>
                        <a:t>ASSETS &amp; DEFERRED OUTFLOWS</a:t>
                      </a:r>
                    </a:p>
                  </a:txBody>
                  <a:tcPr marL="6747" marR="6747" marT="67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747" marR="6747" marT="67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747" marR="6747" marT="67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747" marR="6747" marT="67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747" marR="6747" marT="67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747" marR="6747" marT="6747" marB="0" anchor="b">
                    <a:lnL>
                      <a:noFill/>
                    </a:lnL>
                    <a:lnR>
                      <a:noFill/>
                    </a:lnR>
                    <a:lnT w="12700" cap="flat" cmpd="sng" algn="ctr">
                      <a:solidFill>
                        <a:srgbClr val="000000"/>
                      </a:solidFill>
                      <a:prstDash val="solid"/>
                      <a:round/>
                      <a:headEnd type="none" w="med" len="med"/>
                      <a:tailEnd type="none" w="med" len="med"/>
                    </a:lnT>
                    <a:lnB>
                      <a:noFill/>
                    </a:lnB>
                  </a:tcPr>
                </a:tc>
              </a:tr>
              <a:tr h="141687">
                <a:tc>
                  <a:txBody>
                    <a:bodyPr/>
                    <a:lstStyle/>
                    <a:p>
                      <a:pPr algn="l" fontAlgn="b"/>
                      <a:r>
                        <a:rPr lang="en-US" sz="900" b="0" i="0" u="none" strike="noStrike">
                          <a:solidFill>
                            <a:srgbClr val="000000"/>
                          </a:solidFill>
                          <a:effectLst/>
                          <a:latin typeface="Arial"/>
                        </a:rPr>
                        <a:t>Capital Assets</a:t>
                      </a:r>
                    </a:p>
                  </a:txBody>
                  <a:tcPr marL="6747" marR="6747" marT="6747"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a:rPr>
                        <a:t> $  6,375,051 </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 $  6,917,786 </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 $  7,509,121 </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 $  8,214,787 </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 $  4,832,022 </a:t>
                      </a:r>
                    </a:p>
                  </a:txBody>
                  <a:tcPr marL="6747" marR="6747" marT="6747" marB="0" anchor="b">
                    <a:lnL>
                      <a:noFill/>
                    </a:lnL>
                    <a:lnR>
                      <a:noFill/>
                    </a:lnR>
                    <a:lnT>
                      <a:noFill/>
                    </a:lnT>
                    <a:lnB>
                      <a:noFill/>
                    </a:lnB>
                  </a:tcPr>
                </a:tc>
              </a:tr>
              <a:tr h="141687">
                <a:tc>
                  <a:txBody>
                    <a:bodyPr/>
                    <a:lstStyle/>
                    <a:p>
                      <a:pPr algn="l" fontAlgn="b"/>
                      <a:r>
                        <a:rPr lang="en-US" sz="900" b="0" i="0" u="none" strike="noStrike">
                          <a:solidFill>
                            <a:srgbClr val="000000"/>
                          </a:solidFill>
                          <a:effectLst/>
                          <a:latin typeface="Arial"/>
                        </a:rPr>
                        <a:t>Regulatory Assets - Nuclear</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0 </a:t>
                      </a:r>
                    </a:p>
                  </a:txBody>
                  <a:tcPr marL="6747" marR="6747" marT="6747"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a:rPr>
                        <a:t>0 </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0 </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0 </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4,248,478 </a:t>
                      </a:r>
                    </a:p>
                  </a:txBody>
                  <a:tcPr marL="6747" marR="6747" marT="6747" marB="0" anchor="b">
                    <a:lnL>
                      <a:noFill/>
                    </a:lnL>
                    <a:lnR>
                      <a:noFill/>
                    </a:lnR>
                    <a:lnT>
                      <a:noFill/>
                    </a:lnT>
                    <a:lnB>
                      <a:noFill/>
                    </a:lnB>
                  </a:tcPr>
                </a:tc>
              </a:tr>
              <a:tr h="141687">
                <a:tc>
                  <a:txBody>
                    <a:bodyPr/>
                    <a:lstStyle/>
                    <a:p>
                      <a:pPr algn="l" fontAlgn="b"/>
                      <a:r>
                        <a:rPr lang="en-US" sz="900" b="0" i="0" u="none" strike="noStrike">
                          <a:solidFill>
                            <a:srgbClr val="000000"/>
                          </a:solidFill>
                          <a:effectLst/>
                          <a:latin typeface="Arial"/>
                        </a:rPr>
                        <a:t>Cash, Cash Equivalents, &amp; Investments</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1,755,022 </a:t>
                      </a:r>
                    </a:p>
                  </a:txBody>
                  <a:tcPr marL="6747" marR="6747" marT="6747"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a:rPr>
                        <a:t>1,940,302 </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2,105,580 </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1,827,928 </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1,842,914 </a:t>
                      </a:r>
                    </a:p>
                  </a:txBody>
                  <a:tcPr marL="6747" marR="6747" marT="6747" marB="0" anchor="b">
                    <a:lnL>
                      <a:noFill/>
                    </a:lnL>
                    <a:lnR>
                      <a:noFill/>
                    </a:lnR>
                    <a:lnT>
                      <a:noFill/>
                    </a:lnT>
                    <a:lnB>
                      <a:noFill/>
                    </a:lnB>
                  </a:tcPr>
                </a:tc>
              </a:tr>
              <a:tr h="141687">
                <a:tc>
                  <a:txBody>
                    <a:bodyPr/>
                    <a:lstStyle/>
                    <a:p>
                      <a:pPr algn="l" fontAlgn="b"/>
                      <a:r>
                        <a:rPr lang="en-US" sz="900" b="0" i="0" u="none" strike="noStrike">
                          <a:solidFill>
                            <a:srgbClr val="000000"/>
                          </a:solidFill>
                          <a:effectLst/>
                          <a:latin typeface="Arial"/>
                        </a:rPr>
                        <a:t>Fuel Inventory</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610,145 </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484,225 </a:t>
                      </a:r>
                    </a:p>
                  </a:txBody>
                  <a:tcPr marL="6747" marR="6747" marT="6747"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a:rPr>
                        <a:t>669,706 </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584,292 </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414,699 </a:t>
                      </a:r>
                    </a:p>
                  </a:txBody>
                  <a:tcPr marL="6747" marR="6747" marT="6747" marB="0" anchor="b">
                    <a:lnL>
                      <a:noFill/>
                    </a:lnL>
                    <a:lnR>
                      <a:noFill/>
                    </a:lnR>
                    <a:lnT>
                      <a:noFill/>
                    </a:lnT>
                    <a:lnB>
                      <a:noFill/>
                    </a:lnB>
                  </a:tcPr>
                </a:tc>
              </a:tr>
              <a:tr h="141687">
                <a:tc>
                  <a:txBody>
                    <a:bodyPr/>
                    <a:lstStyle/>
                    <a:p>
                      <a:pPr algn="l" fontAlgn="b"/>
                      <a:r>
                        <a:rPr lang="en-US" sz="900" b="0" i="0" u="none" strike="noStrike">
                          <a:solidFill>
                            <a:srgbClr val="000000"/>
                          </a:solidFill>
                          <a:effectLst/>
                          <a:latin typeface="Arial"/>
                        </a:rPr>
                        <a:t>Other Assets &amp; Deferred Outflows</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     1,967,378 </a:t>
                      </a:r>
                    </a:p>
                  </a:txBody>
                  <a:tcPr marL="6747" marR="6747" marT="674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     1,865,918 </a:t>
                      </a:r>
                    </a:p>
                  </a:txBody>
                  <a:tcPr marL="6747" marR="6747" marT="674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     1,966,114 </a:t>
                      </a:r>
                    </a:p>
                  </a:txBody>
                  <a:tcPr marL="6747" marR="6747" marT="674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     1,882,817 </a:t>
                      </a:r>
                    </a:p>
                  </a:txBody>
                  <a:tcPr marL="6747" marR="6747" marT="674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     1,862,301 </a:t>
                      </a:r>
                    </a:p>
                  </a:txBody>
                  <a:tcPr marL="6747" marR="6747" marT="6747" marB="0" anchor="b">
                    <a:lnL>
                      <a:noFill/>
                    </a:lnL>
                    <a:lnR>
                      <a:noFill/>
                    </a:lnR>
                    <a:lnT>
                      <a:noFill/>
                    </a:lnT>
                    <a:lnB w="6350" cap="flat" cmpd="sng" algn="ctr">
                      <a:solidFill>
                        <a:srgbClr val="000000"/>
                      </a:solidFill>
                      <a:prstDash val="solid"/>
                      <a:round/>
                      <a:headEnd type="none" w="med" len="med"/>
                      <a:tailEnd type="none" w="med" len="med"/>
                    </a:lnB>
                  </a:tcPr>
                </a:tc>
              </a:tr>
              <a:tr h="148434">
                <a:tc>
                  <a:txBody>
                    <a:bodyPr/>
                    <a:lstStyle/>
                    <a:p>
                      <a:pPr algn="l" fontAlgn="b"/>
                      <a:r>
                        <a:rPr lang="en-US" sz="900" b="1" i="0" u="none" strike="noStrike">
                          <a:solidFill>
                            <a:srgbClr val="000000"/>
                          </a:solidFill>
                          <a:effectLst/>
                          <a:latin typeface="Arial"/>
                        </a:rPr>
                        <a:t>Total Assets &amp; Deferred Outflows</a:t>
                      </a:r>
                    </a:p>
                  </a:txBody>
                  <a:tcPr marL="60723" marR="6747" marT="6747" marB="0" anchor="b">
                    <a:lnL>
                      <a:noFill/>
                    </a:lnL>
                    <a:lnR>
                      <a:noFill/>
                    </a:lnR>
                    <a:lnT>
                      <a:noFill/>
                    </a:lnT>
                    <a:lnB>
                      <a:noFill/>
                    </a:lnB>
                  </a:tcPr>
                </a:tc>
                <a:tc>
                  <a:txBody>
                    <a:bodyPr/>
                    <a:lstStyle/>
                    <a:p>
                      <a:pPr algn="r" fontAlgn="b"/>
                      <a:r>
                        <a:rPr lang="en-US" sz="900" b="1" i="0" u="none" strike="noStrike">
                          <a:solidFill>
                            <a:srgbClr val="000000"/>
                          </a:solidFill>
                          <a:effectLst/>
                          <a:latin typeface="Calibri"/>
                        </a:rPr>
                        <a:t> $10,707,596 </a:t>
                      </a:r>
                    </a:p>
                  </a:txBody>
                  <a:tcPr marL="6747" marR="6747" marT="674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 $11,208,231 </a:t>
                      </a:r>
                    </a:p>
                  </a:txBody>
                  <a:tcPr marL="6747" marR="6747" marT="674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 $12,250,521 </a:t>
                      </a:r>
                    </a:p>
                  </a:txBody>
                  <a:tcPr marL="6747" marR="6747" marT="674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 $12,509,824 </a:t>
                      </a:r>
                    </a:p>
                  </a:txBody>
                  <a:tcPr marL="6747" marR="6747" marT="674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 $13,200,414 </a:t>
                      </a:r>
                    </a:p>
                  </a:txBody>
                  <a:tcPr marL="6747" marR="6747" marT="674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48434">
                <a:tc>
                  <a:txBody>
                    <a:bodyPr/>
                    <a:lstStyle/>
                    <a:p>
                      <a:pPr algn="l" fontAlgn="b"/>
                      <a:endParaRPr lang="en-US" sz="900" b="0" i="0" u="none" strike="noStrike">
                        <a:solidFill>
                          <a:srgbClr val="000000"/>
                        </a:solidFill>
                        <a:effectLst/>
                        <a:latin typeface="Arial"/>
                      </a:endParaRPr>
                    </a:p>
                  </a:txBody>
                  <a:tcPr marL="6747" marR="6747" marT="6747"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a:endParaRPr>
                    </a:p>
                  </a:txBody>
                  <a:tcPr marL="6747" marR="6747" marT="674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US" sz="900" b="0" i="0" u="none" strike="noStrike">
                        <a:solidFill>
                          <a:srgbClr val="000000"/>
                        </a:solidFill>
                        <a:effectLst/>
                        <a:latin typeface="Calibri"/>
                      </a:endParaRPr>
                    </a:p>
                  </a:txBody>
                  <a:tcPr marL="6747" marR="6747" marT="674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US" sz="900" b="0" i="0" u="none" strike="noStrike">
                        <a:solidFill>
                          <a:srgbClr val="000000"/>
                        </a:solidFill>
                        <a:effectLst/>
                        <a:latin typeface="Calibri"/>
                      </a:endParaRPr>
                    </a:p>
                  </a:txBody>
                  <a:tcPr marL="6747" marR="6747" marT="674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US" sz="900" b="0" i="0" u="none" strike="noStrike" dirty="0">
                        <a:solidFill>
                          <a:srgbClr val="000000"/>
                        </a:solidFill>
                        <a:effectLst/>
                        <a:latin typeface="Calibri"/>
                      </a:endParaRPr>
                    </a:p>
                  </a:txBody>
                  <a:tcPr marL="6747" marR="6747" marT="674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US" sz="900" b="0" i="0" u="none" strike="noStrike">
                        <a:solidFill>
                          <a:srgbClr val="000000"/>
                        </a:solidFill>
                        <a:effectLst/>
                        <a:latin typeface="Calibri"/>
                      </a:endParaRPr>
                    </a:p>
                  </a:txBody>
                  <a:tcPr marL="6747" marR="6747" marT="6747" marB="0" anchor="b">
                    <a:lnL>
                      <a:noFill/>
                    </a:lnL>
                    <a:lnR>
                      <a:noFill/>
                    </a:lnR>
                    <a:lnT w="25400" cap="flat" cmpd="dbl" algn="ctr">
                      <a:solidFill>
                        <a:srgbClr val="000000"/>
                      </a:solidFill>
                      <a:prstDash val="solid"/>
                      <a:round/>
                      <a:headEnd type="none" w="med" len="med"/>
                      <a:tailEnd type="none" w="med" len="med"/>
                    </a:lnT>
                    <a:lnB>
                      <a:noFill/>
                    </a:lnB>
                  </a:tcPr>
                </a:tc>
              </a:tr>
              <a:tr h="141687">
                <a:tc>
                  <a:txBody>
                    <a:bodyPr/>
                    <a:lstStyle/>
                    <a:p>
                      <a:pPr algn="l" fontAlgn="b"/>
                      <a:r>
                        <a:rPr lang="en-US" sz="900" b="1" i="1" u="none" strike="noStrike">
                          <a:solidFill>
                            <a:srgbClr val="000000"/>
                          </a:solidFill>
                          <a:effectLst/>
                          <a:latin typeface="Arial"/>
                        </a:rPr>
                        <a:t>LIABILITIES &amp; DEFERRED INFLOWS</a:t>
                      </a:r>
                    </a:p>
                  </a:txBody>
                  <a:tcPr marL="6747" marR="6747" marT="6747"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a:endParaRPr>
                    </a:p>
                  </a:txBody>
                  <a:tcPr marL="6747" marR="6747" marT="6747"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a:endParaRPr>
                    </a:p>
                  </a:txBody>
                  <a:tcPr marL="6747" marR="6747" marT="6747"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a:endParaRPr>
                    </a:p>
                  </a:txBody>
                  <a:tcPr marL="6747" marR="6747" marT="6747" marB="0" anchor="b">
                    <a:lnL>
                      <a:noFill/>
                    </a:lnL>
                    <a:lnR>
                      <a:noFill/>
                    </a:lnR>
                    <a:lnT>
                      <a:noFill/>
                    </a:lnT>
                    <a:lnB>
                      <a:noFill/>
                    </a:lnB>
                  </a:tcPr>
                </a:tc>
                <a:tc>
                  <a:txBody>
                    <a:bodyPr/>
                    <a:lstStyle/>
                    <a:p>
                      <a:pPr algn="r" fontAlgn="b"/>
                      <a:endParaRPr lang="en-US" sz="900" b="0" i="0" u="none" strike="noStrike" dirty="0">
                        <a:solidFill>
                          <a:srgbClr val="000000"/>
                        </a:solidFill>
                        <a:effectLst/>
                        <a:latin typeface="Calibri"/>
                      </a:endParaRPr>
                    </a:p>
                  </a:txBody>
                  <a:tcPr marL="6747" marR="6747" marT="6747"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a:endParaRPr>
                    </a:p>
                  </a:txBody>
                  <a:tcPr marL="6747" marR="6747" marT="6747" marB="0" anchor="b">
                    <a:lnL>
                      <a:noFill/>
                    </a:lnL>
                    <a:lnR>
                      <a:noFill/>
                    </a:lnR>
                    <a:lnT>
                      <a:noFill/>
                    </a:lnT>
                    <a:lnB>
                      <a:noFill/>
                    </a:lnB>
                  </a:tcPr>
                </a:tc>
              </a:tr>
              <a:tr h="141687">
                <a:tc>
                  <a:txBody>
                    <a:bodyPr/>
                    <a:lstStyle/>
                    <a:p>
                      <a:pPr algn="l" fontAlgn="b"/>
                      <a:r>
                        <a:rPr lang="en-US" sz="900" b="0" i="0" u="none" strike="noStrike">
                          <a:solidFill>
                            <a:srgbClr val="000000"/>
                          </a:solidFill>
                          <a:effectLst/>
                          <a:latin typeface="Arial"/>
                        </a:rPr>
                        <a:t>Debt</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 $  6,962,123 </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 $  7,198,990 </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 $  8,076,885 </a:t>
                      </a:r>
                    </a:p>
                  </a:txBody>
                  <a:tcPr marL="6747" marR="6747" marT="6747"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a:rPr>
                        <a:t> $  8,668,870 </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 $  8,309,172 </a:t>
                      </a:r>
                    </a:p>
                  </a:txBody>
                  <a:tcPr marL="6747" marR="6747" marT="6747" marB="0" anchor="b">
                    <a:lnL>
                      <a:noFill/>
                    </a:lnL>
                    <a:lnR>
                      <a:noFill/>
                    </a:lnR>
                    <a:lnT>
                      <a:noFill/>
                    </a:lnT>
                    <a:lnB>
                      <a:noFill/>
                    </a:lnB>
                  </a:tcPr>
                </a:tc>
              </a:tr>
              <a:tr h="141687">
                <a:tc>
                  <a:txBody>
                    <a:bodyPr/>
                    <a:lstStyle/>
                    <a:p>
                      <a:pPr algn="l" fontAlgn="b"/>
                      <a:r>
                        <a:rPr lang="en-US" sz="900" b="0" i="0" u="none" strike="noStrike">
                          <a:solidFill>
                            <a:srgbClr val="000000"/>
                          </a:solidFill>
                          <a:effectLst/>
                          <a:latin typeface="Arial"/>
                        </a:rPr>
                        <a:t>Pension Liability</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0 </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0 </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286,300 </a:t>
                      </a:r>
                    </a:p>
                  </a:txBody>
                  <a:tcPr marL="6747" marR="6747" marT="6747"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a:rPr>
                        <a:t>324,956 </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338,783 </a:t>
                      </a:r>
                    </a:p>
                  </a:txBody>
                  <a:tcPr marL="6747" marR="6747" marT="6747" marB="0" anchor="b">
                    <a:lnL>
                      <a:noFill/>
                    </a:lnL>
                    <a:lnR>
                      <a:noFill/>
                    </a:lnR>
                    <a:lnT>
                      <a:noFill/>
                    </a:lnT>
                    <a:lnB>
                      <a:noFill/>
                    </a:lnB>
                  </a:tcPr>
                </a:tc>
              </a:tr>
              <a:tr h="141687">
                <a:tc>
                  <a:txBody>
                    <a:bodyPr/>
                    <a:lstStyle/>
                    <a:p>
                      <a:pPr algn="l" fontAlgn="b"/>
                      <a:r>
                        <a:rPr lang="en-US" sz="900" b="0" i="0" u="none" strike="noStrike">
                          <a:solidFill>
                            <a:srgbClr val="000000"/>
                          </a:solidFill>
                          <a:effectLst/>
                          <a:latin typeface="Arial"/>
                        </a:rPr>
                        <a:t>Asset Retirement Obligation Liability</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     1,024,253 </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     1,043,629 </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     1,046,054 </a:t>
                      </a:r>
                    </a:p>
                  </a:txBody>
                  <a:tcPr marL="6747" marR="6747" marT="6747"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a:rPr>
                        <a:t>        739,821 </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        729,969 </a:t>
                      </a:r>
                    </a:p>
                  </a:txBody>
                  <a:tcPr marL="6747" marR="6747" marT="6747" marB="0" anchor="b">
                    <a:lnL>
                      <a:noFill/>
                    </a:lnL>
                    <a:lnR>
                      <a:noFill/>
                    </a:lnR>
                    <a:lnT>
                      <a:noFill/>
                    </a:lnT>
                    <a:lnB>
                      <a:noFill/>
                    </a:lnB>
                  </a:tcPr>
                </a:tc>
              </a:tr>
              <a:tr h="141687">
                <a:tc>
                  <a:txBody>
                    <a:bodyPr/>
                    <a:lstStyle/>
                    <a:p>
                      <a:pPr algn="l" fontAlgn="b"/>
                      <a:r>
                        <a:rPr lang="en-US" sz="900" b="0" i="0" u="none" strike="noStrike">
                          <a:solidFill>
                            <a:srgbClr val="000000"/>
                          </a:solidFill>
                          <a:effectLst/>
                          <a:latin typeface="Arial"/>
                        </a:rPr>
                        <a:t>Regulatory inflows - Toshiba settlement</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0 </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0 </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0 </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0 </a:t>
                      </a:r>
                    </a:p>
                  </a:txBody>
                  <a:tcPr marL="6747" marR="6747" marT="6747"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a:rPr>
                        <a:t>898,215 </a:t>
                      </a:r>
                    </a:p>
                  </a:txBody>
                  <a:tcPr marL="6747" marR="6747" marT="6747" marB="0" anchor="b">
                    <a:lnL>
                      <a:noFill/>
                    </a:lnL>
                    <a:lnR>
                      <a:noFill/>
                    </a:lnR>
                    <a:lnT>
                      <a:noFill/>
                    </a:lnT>
                    <a:lnB>
                      <a:noFill/>
                    </a:lnB>
                  </a:tcPr>
                </a:tc>
              </a:tr>
              <a:tr h="141687">
                <a:tc>
                  <a:txBody>
                    <a:bodyPr/>
                    <a:lstStyle/>
                    <a:p>
                      <a:pPr algn="l" fontAlgn="b"/>
                      <a:r>
                        <a:rPr lang="en-US" sz="900" b="0" i="0" u="none" strike="noStrike">
                          <a:solidFill>
                            <a:srgbClr val="000000"/>
                          </a:solidFill>
                          <a:effectLst/>
                          <a:latin typeface="Arial"/>
                        </a:rPr>
                        <a:t>Other Liabilities &amp; Deferred Inflows</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        681,093 </a:t>
                      </a:r>
                    </a:p>
                  </a:txBody>
                  <a:tcPr marL="6747" marR="6747" marT="674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        797,149 </a:t>
                      </a:r>
                    </a:p>
                  </a:txBody>
                  <a:tcPr marL="6747" marR="6747" marT="674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        899,492 </a:t>
                      </a:r>
                    </a:p>
                  </a:txBody>
                  <a:tcPr marL="6747" marR="6747" marT="674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        745,841 </a:t>
                      </a:r>
                    </a:p>
                  </a:txBody>
                  <a:tcPr marL="6747" marR="6747" marT="674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        803,008 </a:t>
                      </a:r>
                    </a:p>
                  </a:txBody>
                  <a:tcPr marL="6747" marR="6747" marT="6747" marB="0" anchor="b">
                    <a:lnL>
                      <a:noFill/>
                    </a:lnL>
                    <a:lnR>
                      <a:noFill/>
                    </a:lnR>
                    <a:lnT>
                      <a:noFill/>
                    </a:lnT>
                    <a:lnB w="6350" cap="flat" cmpd="sng" algn="ctr">
                      <a:solidFill>
                        <a:srgbClr val="000000"/>
                      </a:solidFill>
                      <a:prstDash val="solid"/>
                      <a:round/>
                      <a:headEnd type="none" w="med" len="med"/>
                      <a:tailEnd type="none" w="med" len="med"/>
                    </a:lnB>
                  </a:tcPr>
                </a:tc>
              </a:tr>
              <a:tr h="148434">
                <a:tc>
                  <a:txBody>
                    <a:bodyPr/>
                    <a:lstStyle/>
                    <a:p>
                      <a:pPr algn="l" fontAlgn="b"/>
                      <a:r>
                        <a:rPr lang="en-US" sz="900" b="1" i="0" u="none" strike="noStrike">
                          <a:solidFill>
                            <a:srgbClr val="000000"/>
                          </a:solidFill>
                          <a:effectLst/>
                          <a:latin typeface="Arial"/>
                        </a:rPr>
                        <a:t>Total Liabilities &amp; Deferred Inflows</a:t>
                      </a:r>
                    </a:p>
                  </a:txBody>
                  <a:tcPr marL="60723" marR="6747" marT="6747" marB="0" anchor="b">
                    <a:lnL>
                      <a:noFill/>
                    </a:lnL>
                    <a:lnR>
                      <a:noFill/>
                    </a:lnR>
                    <a:lnT>
                      <a:noFill/>
                    </a:lnT>
                    <a:lnB>
                      <a:noFill/>
                    </a:lnB>
                  </a:tcPr>
                </a:tc>
                <a:tc>
                  <a:txBody>
                    <a:bodyPr/>
                    <a:lstStyle/>
                    <a:p>
                      <a:pPr algn="r" fontAlgn="b"/>
                      <a:r>
                        <a:rPr lang="en-US" sz="900" b="1" i="0" u="none" strike="noStrike">
                          <a:solidFill>
                            <a:srgbClr val="000000"/>
                          </a:solidFill>
                          <a:effectLst/>
                          <a:latin typeface="Calibri"/>
                        </a:rPr>
                        <a:t> $  8,667,469 </a:t>
                      </a:r>
                    </a:p>
                  </a:txBody>
                  <a:tcPr marL="6747" marR="6747" marT="674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 $  9,039,768 </a:t>
                      </a:r>
                    </a:p>
                  </a:txBody>
                  <a:tcPr marL="6747" marR="6747" marT="674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 $10,308,731 </a:t>
                      </a:r>
                    </a:p>
                  </a:txBody>
                  <a:tcPr marL="6747" marR="6747" marT="674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 $10,479,488 </a:t>
                      </a:r>
                    </a:p>
                  </a:txBody>
                  <a:tcPr marL="6747" marR="6747" marT="674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 $11,079,147 </a:t>
                      </a:r>
                    </a:p>
                  </a:txBody>
                  <a:tcPr marL="6747" marR="6747" marT="674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48434">
                <a:tc>
                  <a:txBody>
                    <a:bodyPr/>
                    <a:lstStyle/>
                    <a:p>
                      <a:pPr algn="l" fontAlgn="b"/>
                      <a:endParaRPr lang="en-US" sz="900" b="0" i="0" u="none" strike="noStrike">
                        <a:solidFill>
                          <a:srgbClr val="000000"/>
                        </a:solidFill>
                        <a:effectLst/>
                        <a:latin typeface="Calibri"/>
                      </a:endParaRPr>
                    </a:p>
                  </a:txBody>
                  <a:tcPr marL="6747" marR="6747" marT="6747"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a:endParaRPr>
                    </a:p>
                  </a:txBody>
                  <a:tcPr marL="6747" marR="6747" marT="6747"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900" b="0" i="0" u="none" strike="noStrike">
                        <a:solidFill>
                          <a:srgbClr val="000000"/>
                        </a:solidFill>
                        <a:effectLst/>
                        <a:latin typeface="Calibri"/>
                      </a:endParaRPr>
                    </a:p>
                  </a:txBody>
                  <a:tcPr marL="6747" marR="6747" marT="6747"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900" b="0" i="0" u="none" strike="noStrike">
                        <a:solidFill>
                          <a:srgbClr val="000000"/>
                        </a:solidFill>
                        <a:effectLst/>
                        <a:latin typeface="Calibri"/>
                      </a:endParaRPr>
                    </a:p>
                  </a:txBody>
                  <a:tcPr marL="6747" marR="6747" marT="6747"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900" b="0" i="0" u="none" strike="noStrike">
                        <a:solidFill>
                          <a:srgbClr val="000000"/>
                        </a:solidFill>
                        <a:effectLst/>
                        <a:latin typeface="Calibri"/>
                      </a:endParaRPr>
                    </a:p>
                  </a:txBody>
                  <a:tcPr marL="6747" marR="6747" marT="6747"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900" b="0" i="0" u="none" strike="noStrike" dirty="0">
                        <a:solidFill>
                          <a:srgbClr val="000000"/>
                        </a:solidFill>
                        <a:effectLst/>
                        <a:latin typeface="Calibri"/>
                      </a:endParaRPr>
                    </a:p>
                  </a:txBody>
                  <a:tcPr marL="6747" marR="6747" marT="6747"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434">
                <a:tc>
                  <a:txBody>
                    <a:bodyPr/>
                    <a:lstStyle/>
                    <a:p>
                      <a:pPr algn="l" fontAlgn="b"/>
                      <a:r>
                        <a:rPr lang="en-US" sz="900" b="1" i="1" u="none" strike="noStrike">
                          <a:solidFill>
                            <a:srgbClr val="000000"/>
                          </a:solidFill>
                          <a:effectLst/>
                          <a:latin typeface="Arial"/>
                        </a:rPr>
                        <a:t>NET POSITION</a:t>
                      </a:r>
                    </a:p>
                  </a:txBody>
                  <a:tcPr marL="6747" marR="6747" marT="6747" marB="0" anchor="b">
                    <a:lnL>
                      <a:noFill/>
                    </a:lnL>
                    <a:lnR>
                      <a:noFill/>
                    </a:lnR>
                    <a:lnT>
                      <a:noFill/>
                    </a:lnT>
                    <a:lnB>
                      <a:noFill/>
                    </a:lnB>
                  </a:tcPr>
                </a:tc>
                <a:tc>
                  <a:txBody>
                    <a:bodyPr/>
                    <a:lstStyle/>
                    <a:p>
                      <a:pPr algn="r" fontAlgn="b"/>
                      <a:r>
                        <a:rPr lang="en-US" sz="900" b="1" i="0" u="none" strike="noStrike">
                          <a:solidFill>
                            <a:srgbClr val="000000"/>
                          </a:solidFill>
                          <a:effectLst/>
                          <a:latin typeface="Calibri"/>
                        </a:rPr>
                        <a:t> $  2,040,127 </a:t>
                      </a:r>
                    </a:p>
                  </a:txBody>
                  <a:tcPr marL="6747" marR="6747" marT="674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 $  2,168,463 </a:t>
                      </a:r>
                    </a:p>
                  </a:txBody>
                  <a:tcPr marL="6747" marR="6747" marT="674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 $  1,941,790 </a:t>
                      </a:r>
                    </a:p>
                  </a:txBody>
                  <a:tcPr marL="6747" marR="6747" marT="674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 $  2,030,336 </a:t>
                      </a:r>
                    </a:p>
                  </a:txBody>
                  <a:tcPr marL="6747" marR="6747" marT="674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 $  2,121,267 </a:t>
                      </a:r>
                    </a:p>
                  </a:txBody>
                  <a:tcPr marL="6747" marR="6747" marT="674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48434">
                <a:tc>
                  <a:txBody>
                    <a:bodyPr/>
                    <a:lstStyle/>
                    <a:p>
                      <a:pPr algn="l" fontAlgn="b"/>
                      <a:endParaRPr lang="en-US" sz="900" b="0" i="0" u="none" strike="noStrike">
                        <a:solidFill>
                          <a:srgbClr val="000000"/>
                        </a:solidFill>
                        <a:effectLst/>
                        <a:latin typeface="Calibri"/>
                      </a:endParaRPr>
                    </a:p>
                  </a:txBody>
                  <a:tcPr marL="6747" marR="6747" marT="6747"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a:endParaRPr>
                    </a:p>
                  </a:txBody>
                  <a:tcPr marL="6747" marR="6747" marT="674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US" sz="900" b="0" i="0" u="none" strike="noStrike">
                        <a:solidFill>
                          <a:srgbClr val="000000"/>
                        </a:solidFill>
                        <a:effectLst/>
                        <a:latin typeface="Calibri"/>
                      </a:endParaRPr>
                    </a:p>
                  </a:txBody>
                  <a:tcPr marL="6747" marR="6747" marT="674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US" sz="900" b="0" i="0" u="none" strike="noStrike">
                        <a:solidFill>
                          <a:srgbClr val="000000"/>
                        </a:solidFill>
                        <a:effectLst/>
                        <a:latin typeface="Calibri"/>
                      </a:endParaRPr>
                    </a:p>
                  </a:txBody>
                  <a:tcPr marL="6747" marR="6747" marT="674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US" sz="900" b="0" i="0" u="none" strike="noStrike">
                        <a:solidFill>
                          <a:srgbClr val="000000"/>
                        </a:solidFill>
                        <a:effectLst/>
                        <a:latin typeface="Calibri"/>
                      </a:endParaRPr>
                    </a:p>
                  </a:txBody>
                  <a:tcPr marL="6747" marR="6747" marT="674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US" sz="900" b="0" i="0" u="none" strike="noStrike" dirty="0">
                        <a:solidFill>
                          <a:srgbClr val="000000"/>
                        </a:solidFill>
                        <a:effectLst/>
                        <a:latin typeface="Calibri"/>
                      </a:endParaRPr>
                    </a:p>
                  </a:txBody>
                  <a:tcPr marL="6747" marR="6747" marT="6747" marB="0" anchor="b">
                    <a:lnL>
                      <a:noFill/>
                    </a:lnL>
                    <a:lnR>
                      <a:noFill/>
                    </a:lnR>
                    <a:lnT w="25400" cap="flat" cmpd="dbl" algn="ctr">
                      <a:solidFill>
                        <a:srgbClr val="000000"/>
                      </a:solidFill>
                      <a:prstDash val="solid"/>
                      <a:round/>
                      <a:headEnd type="none" w="med" len="med"/>
                      <a:tailEnd type="none" w="med" len="med"/>
                    </a:lnT>
                    <a:lnB>
                      <a:noFill/>
                    </a:lnB>
                  </a:tcPr>
                </a:tc>
              </a:tr>
              <a:tr h="290120">
                <a:tc>
                  <a:txBody>
                    <a:bodyPr/>
                    <a:lstStyle/>
                    <a:p>
                      <a:pPr algn="l" fontAlgn="b"/>
                      <a:r>
                        <a:rPr lang="en-US" sz="900" b="1" i="0" u="none" strike="noStrike">
                          <a:solidFill>
                            <a:srgbClr val="000000"/>
                          </a:solidFill>
                          <a:effectLst/>
                          <a:latin typeface="Arial"/>
                        </a:rPr>
                        <a:t>TOTAL LIABILITIES, DEFERRED INFLOWS &amp; NET POSITION</a:t>
                      </a:r>
                    </a:p>
                  </a:txBody>
                  <a:tcPr marL="6747" marR="6747" marT="6747" marB="0" anchor="b">
                    <a:lnL>
                      <a:noFill/>
                    </a:lnL>
                    <a:lnR>
                      <a:noFill/>
                    </a:lnR>
                    <a:lnT>
                      <a:noFill/>
                    </a:lnT>
                    <a:lnB>
                      <a:noFill/>
                    </a:lnB>
                  </a:tcPr>
                </a:tc>
                <a:tc>
                  <a:txBody>
                    <a:bodyPr/>
                    <a:lstStyle/>
                    <a:p>
                      <a:pPr algn="r" fontAlgn="b"/>
                      <a:r>
                        <a:rPr lang="en-US" sz="900" b="1" i="0" u="none" strike="noStrike">
                          <a:solidFill>
                            <a:srgbClr val="000000"/>
                          </a:solidFill>
                          <a:effectLst/>
                          <a:latin typeface="Calibri"/>
                        </a:rPr>
                        <a:t> $10,707,596 </a:t>
                      </a:r>
                    </a:p>
                  </a:txBody>
                  <a:tcPr marL="6747" marR="6747" marT="674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 $11,208,231 </a:t>
                      </a:r>
                    </a:p>
                  </a:txBody>
                  <a:tcPr marL="6747" marR="6747" marT="674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 $12,250,521 </a:t>
                      </a:r>
                    </a:p>
                  </a:txBody>
                  <a:tcPr marL="6747" marR="6747" marT="674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 $12,509,824 </a:t>
                      </a:r>
                    </a:p>
                  </a:txBody>
                  <a:tcPr marL="6747" marR="6747" marT="674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 $13,200,414 </a:t>
                      </a:r>
                    </a:p>
                  </a:txBody>
                  <a:tcPr marL="6747" marR="6747" marT="6747" marB="0" anchor="b">
                    <a:lnL>
                      <a:noFill/>
                    </a:lnL>
                    <a:lnR>
                      <a:noFill/>
                    </a:lnR>
                    <a:lnT>
                      <a:noFill/>
                    </a:lnT>
                    <a:lnB w="25400" cap="flat" cmpd="dbl" algn="ctr">
                      <a:solidFill>
                        <a:srgbClr val="000000"/>
                      </a:solidFill>
                      <a:prstDash val="solid"/>
                      <a:round/>
                      <a:headEnd type="none" w="med" len="med"/>
                      <a:tailEnd type="none" w="med" len="med"/>
                    </a:lnB>
                  </a:tcPr>
                </a:tc>
              </a:tr>
              <a:tr h="148434">
                <a:tc>
                  <a:txBody>
                    <a:bodyPr/>
                    <a:lstStyle/>
                    <a:p>
                      <a:pPr algn="l" fontAlgn="b"/>
                      <a:endParaRPr lang="en-US" sz="800" b="0" i="0" u="none" strike="noStrike">
                        <a:solidFill>
                          <a:srgbClr val="000000"/>
                        </a:solidFill>
                        <a:effectLst/>
                        <a:latin typeface="Calibri"/>
                      </a:endParaRPr>
                    </a:p>
                  </a:txBody>
                  <a:tcPr marL="6747" marR="6747" marT="67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6747" marR="6747" marT="6747"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6747" marR="6747" marT="6747"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6747" marR="6747" marT="6747"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6747" marR="6747" marT="6747"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6747" marR="6747" marT="6747"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75">
                <a:tc gridSpan="6">
                  <a:txBody>
                    <a:bodyPr/>
                    <a:lstStyle/>
                    <a:p>
                      <a:pPr algn="ctr" fontAlgn="b"/>
                      <a:r>
                        <a:rPr lang="en-US" sz="1000" b="1" i="0" u="none" strike="noStrike" dirty="0">
                          <a:solidFill>
                            <a:srgbClr val="000000"/>
                          </a:solidFill>
                          <a:effectLst/>
                          <a:latin typeface="Arial"/>
                        </a:rPr>
                        <a:t>REINVESTED EARNINGS</a:t>
                      </a:r>
                    </a:p>
                  </a:txBody>
                  <a:tcPr marL="6747" marR="6747" marT="67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1687">
                <a:tc>
                  <a:txBody>
                    <a:bodyPr/>
                    <a:lstStyle/>
                    <a:p>
                      <a:pPr algn="l" fontAlgn="b"/>
                      <a:r>
                        <a:rPr lang="en-US" sz="900" b="0" i="0" u="none" strike="noStrike">
                          <a:solidFill>
                            <a:srgbClr val="000000"/>
                          </a:solidFill>
                          <a:effectLst/>
                          <a:latin typeface="Arial"/>
                        </a:rPr>
                        <a:t>Total Revenues &amp; Income</a:t>
                      </a:r>
                    </a:p>
                  </a:txBody>
                  <a:tcPr marL="6747" marR="6747" marT="67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dirty="0">
                          <a:solidFill>
                            <a:srgbClr val="000000"/>
                          </a:solidFill>
                          <a:effectLst/>
                          <a:latin typeface="Calibri"/>
                        </a:rPr>
                        <a:t> $  1,816,576 </a:t>
                      </a:r>
                    </a:p>
                  </a:txBody>
                  <a:tcPr marL="6747" marR="6747" marT="67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Calibri"/>
                        </a:rPr>
                        <a:t> $  1,997,347 </a:t>
                      </a:r>
                    </a:p>
                  </a:txBody>
                  <a:tcPr marL="6747" marR="6747" marT="67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Calibri"/>
                        </a:rPr>
                        <a:t> $  1,879,553 </a:t>
                      </a:r>
                    </a:p>
                  </a:txBody>
                  <a:tcPr marL="6747" marR="6747" marT="67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Calibri"/>
                        </a:rPr>
                        <a:t> $  1,745,657 </a:t>
                      </a:r>
                    </a:p>
                  </a:txBody>
                  <a:tcPr marL="6747" marR="6747" marT="67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dirty="0">
                          <a:solidFill>
                            <a:srgbClr val="000000"/>
                          </a:solidFill>
                          <a:effectLst/>
                          <a:latin typeface="Calibri"/>
                        </a:rPr>
                        <a:t> $  1,756,983 </a:t>
                      </a:r>
                    </a:p>
                  </a:txBody>
                  <a:tcPr marL="6747" marR="6747" marT="6747" marB="0" anchor="b">
                    <a:lnL>
                      <a:noFill/>
                    </a:lnL>
                    <a:lnR>
                      <a:noFill/>
                    </a:lnR>
                    <a:lnT w="12700" cap="flat" cmpd="sng" algn="ctr">
                      <a:solidFill>
                        <a:srgbClr val="000000"/>
                      </a:solidFill>
                      <a:prstDash val="solid"/>
                      <a:round/>
                      <a:headEnd type="none" w="med" len="med"/>
                      <a:tailEnd type="none" w="med" len="med"/>
                    </a:lnT>
                    <a:lnB>
                      <a:noFill/>
                    </a:lnB>
                  </a:tcPr>
                </a:tc>
              </a:tr>
              <a:tr h="141687">
                <a:tc>
                  <a:txBody>
                    <a:bodyPr/>
                    <a:lstStyle/>
                    <a:p>
                      <a:pPr algn="l" fontAlgn="b"/>
                      <a:r>
                        <a:rPr lang="en-US" sz="900" b="0" i="0" u="none" strike="noStrike">
                          <a:solidFill>
                            <a:srgbClr val="000000"/>
                          </a:solidFill>
                          <a:effectLst/>
                          <a:latin typeface="Arial"/>
                        </a:rPr>
                        <a:t>Total Expenses &amp; Interest Charges</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    (1,744,960)</a:t>
                      </a:r>
                    </a:p>
                  </a:txBody>
                  <a:tcPr marL="6747" marR="6747" marT="6747"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a:rPr>
                        <a:t>    (1,894,217)</a:t>
                      </a:r>
                    </a:p>
                  </a:txBody>
                  <a:tcPr marL="6747" marR="6747" marT="6747"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a:rPr>
                        <a:t>    (1,781,591)</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    (1,604,119)</a:t>
                      </a:r>
                    </a:p>
                  </a:txBody>
                  <a:tcPr marL="6747" marR="6747" marT="6747"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a:rPr>
                        <a:t>    (1,618,080)</a:t>
                      </a:r>
                    </a:p>
                  </a:txBody>
                  <a:tcPr marL="6747" marR="6747" marT="6747" marB="0" anchor="b">
                    <a:lnL>
                      <a:noFill/>
                    </a:lnL>
                    <a:lnR>
                      <a:noFill/>
                    </a:lnR>
                    <a:lnT>
                      <a:noFill/>
                    </a:lnT>
                    <a:lnB>
                      <a:noFill/>
                    </a:lnB>
                  </a:tcPr>
                </a:tc>
              </a:tr>
              <a:tr h="141687">
                <a:tc>
                  <a:txBody>
                    <a:bodyPr/>
                    <a:lstStyle/>
                    <a:p>
                      <a:pPr algn="l" fontAlgn="b"/>
                      <a:r>
                        <a:rPr lang="en-US" sz="900" b="0" i="0" u="none" strike="noStrike">
                          <a:solidFill>
                            <a:srgbClr val="000000"/>
                          </a:solidFill>
                          <a:effectLst/>
                          <a:latin typeface="Arial"/>
                        </a:rPr>
                        <a:t>Other</a:t>
                      </a:r>
                    </a:p>
                  </a:txBody>
                  <a:tcPr marL="6747" marR="6747" marT="6747"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          14,322 </a:t>
                      </a:r>
                    </a:p>
                  </a:txBody>
                  <a:tcPr marL="6747" marR="6747" marT="674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          45,865 </a:t>
                      </a:r>
                    </a:p>
                  </a:txBody>
                  <a:tcPr marL="6747" marR="6747" marT="674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         (43,447)</a:t>
                      </a:r>
                    </a:p>
                  </a:txBody>
                  <a:tcPr marL="6747" marR="6747" marT="674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         (33,800)</a:t>
                      </a:r>
                    </a:p>
                  </a:txBody>
                  <a:tcPr marL="6747" marR="6747" marT="674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         (30,221)</a:t>
                      </a:r>
                    </a:p>
                  </a:txBody>
                  <a:tcPr marL="6747" marR="6747" marT="6747" marB="0" anchor="b">
                    <a:lnL>
                      <a:noFill/>
                    </a:lnL>
                    <a:lnR>
                      <a:noFill/>
                    </a:lnR>
                    <a:lnT>
                      <a:noFill/>
                    </a:lnT>
                    <a:lnB w="6350" cap="flat" cmpd="sng" algn="ctr">
                      <a:solidFill>
                        <a:srgbClr val="000000"/>
                      </a:solidFill>
                      <a:prstDash val="solid"/>
                      <a:round/>
                      <a:headEnd type="none" w="med" len="med"/>
                      <a:tailEnd type="none" w="med" len="med"/>
                    </a:lnB>
                  </a:tcPr>
                </a:tc>
              </a:tr>
              <a:tr h="136289">
                <a:tc>
                  <a:txBody>
                    <a:bodyPr/>
                    <a:lstStyle/>
                    <a:p>
                      <a:pPr algn="l" fontAlgn="b"/>
                      <a:endParaRPr lang="en-US" sz="900" b="0" i="0" u="none" strike="noStrike">
                        <a:solidFill>
                          <a:srgbClr val="000000"/>
                        </a:solidFill>
                        <a:effectLst/>
                        <a:latin typeface="Arial"/>
                      </a:endParaRPr>
                    </a:p>
                  </a:txBody>
                  <a:tcPr marL="6747" marR="6747" marT="6747"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a:endParaRPr>
                    </a:p>
                  </a:txBody>
                  <a:tcPr marL="6747" marR="6747" marT="67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900" b="0" i="0" u="none" strike="noStrike">
                        <a:solidFill>
                          <a:srgbClr val="000000"/>
                        </a:solidFill>
                        <a:effectLst/>
                        <a:latin typeface="Calibri"/>
                      </a:endParaRPr>
                    </a:p>
                  </a:txBody>
                  <a:tcPr marL="6747" marR="6747" marT="67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900" b="0" i="0" u="none" strike="noStrike">
                        <a:solidFill>
                          <a:srgbClr val="000000"/>
                        </a:solidFill>
                        <a:effectLst/>
                        <a:latin typeface="Calibri"/>
                      </a:endParaRPr>
                    </a:p>
                  </a:txBody>
                  <a:tcPr marL="6747" marR="6747" marT="67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900" b="0" i="0" u="none" strike="noStrike" dirty="0">
                        <a:solidFill>
                          <a:srgbClr val="000000"/>
                        </a:solidFill>
                        <a:effectLst/>
                        <a:latin typeface="Calibri"/>
                      </a:endParaRPr>
                    </a:p>
                  </a:txBody>
                  <a:tcPr marL="6747" marR="6747" marT="67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900" b="0" i="0" u="none" strike="noStrike" dirty="0">
                        <a:solidFill>
                          <a:srgbClr val="000000"/>
                        </a:solidFill>
                        <a:effectLst/>
                        <a:latin typeface="Calibri"/>
                      </a:endParaRPr>
                    </a:p>
                  </a:txBody>
                  <a:tcPr marL="6747" marR="6747" marT="6747" marB="0" anchor="b">
                    <a:lnL>
                      <a:noFill/>
                    </a:lnL>
                    <a:lnR>
                      <a:noFill/>
                    </a:lnR>
                    <a:lnT w="6350" cap="flat" cmpd="sng" algn="ctr">
                      <a:solidFill>
                        <a:srgbClr val="000000"/>
                      </a:solidFill>
                      <a:prstDash val="solid"/>
                      <a:round/>
                      <a:headEnd type="none" w="med" len="med"/>
                      <a:tailEnd type="none" w="med" len="med"/>
                    </a:lnT>
                    <a:lnB>
                      <a:noFill/>
                    </a:lnB>
                  </a:tcPr>
                </a:tc>
              </a:tr>
              <a:tr h="148434">
                <a:tc>
                  <a:txBody>
                    <a:bodyPr/>
                    <a:lstStyle/>
                    <a:p>
                      <a:pPr algn="l" fontAlgn="b"/>
                      <a:r>
                        <a:rPr lang="en-US" sz="900" b="1" i="0" u="none" strike="noStrike" dirty="0">
                          <a:solidFill>
                            <a:srgbClr val="000000"/>
                          </a:solidFill>
                          <a:effectLst/>
                          <a:latin typeface="Arial"/>
                        </a:rPr>
                        <a:t>Reinvested Earnings Prior to Payment to State</a:t>
                      </a:r>
                    </a:p>
                  </a:txBody>
                  <a:tcPr marL="60723" marR="6747" marT="6747" marB="0" anchor="b">
                    <a:lnL>
                      <a:noFill/>
                    </a:lnL>
                    <a:lnR>
                      <a:noFill/>
                    </a:lnR>
                    <a:lnT>
                      <a:noFill/>
                    </a:lnT>
                    <a:lnB>
                      <a:noFill/>
                    </a:lnB>
                  </a:tcPr>
                </a:tc>
                <a:tc>
                  <a:txBody>
                    <a:bodyPr/>
                    <a:lstStyle/>
                    <a:p>
                      <a:pPr algn="r" fontAlgn="b"/>
                      <a:r>
                        <a:rPr lang="en-US" sz="900" b="1" i="0" u="none" strike="noStrike">
                          <a:solidFill>
                            <a:srgbClr val="000000"/>
                          </a:solidFill>
                          <a:effectLst/>
                          <a:latin typeface="Calibri"/>
                        </a:rPr>
                        <a:t> $       85,938 </a:t>
                      </a:r>
                    </a:p>
                  </a:txBody>
                  <a:tcPr marL="6747" marR="6747" marT="674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 $     148,995 </a:t>
                      </a:r>
                    </a:p>
                  </a:txBody>
                  <a:tcPr marL="6747" marR="6747" marT="674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 $       54,515 </a:t>
                      </a:r>
                    </a:p>
                  </a:txBody>
                  <a:tcPr marL="6747" marR="6747" marT="674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 $     107,738 </a:t>
                      </a:r>
                    </a:p>
                  </a:txBody>
                  <a:tcPr marL="6747" marR="6747" marT="674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 $     108,682 </a:t>
                      </a:r>
                    </a:p>
                  </a:txBody>
                  <a:tcPr marL="6747" marR="6747" marT="6747" marB="0" anchor="b">
                    <a:lnL>
                      <a:noFill/>
                    </a:lnL>
                    <a:lnR>
                      <a:noFill/>
                    </a:lnR>
                    <a:lnT>
                      <a:noFill/>
                    </a:lnT>
                    <a:lnB w="25400" cap="flat" cmpd="dbl" algn="ctr">
                      <a:solidFill>
                        <a:srgbClr val="000000"/>
                      </a:solidFill>
                      <a:prstDash val="solid"/>
                      <a:round/>
                      <a:headEnd type="none" w="med" len="med"/>
                      <a:tailEnd type="none" w="med" len="med"/>
                    </a:lnB>
                  </a:tcPr>
                </a:tc>
              </a:tr>
              <a:tr h="141687">
                <a:tc>
                  <a:txBody>
                    <a:bodyPr/>
                    <a:lstStyle/>
                    <a:p>
                      <a:pPr algn="l" fontAlgn="b"/>
                      <a:endParaRPr lang="en-US" sz="800" b="0" i="0" u="none" strike="noStrike">
                        <a:solidFill>
                          <a:srgbClr val="000000"/>
                        </a:solidFill>
                        <a:effectLst/>
                        <a:latin typeface="Calibri"/>
                      </a:endParaRPr>
                    </a:p>
                  </a:txBody>
                  <a:tcPr marL="6747" marR="6747" marT="674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747" marR="6747" marT="674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a:endParaRPr>
                    </a:p>
                  </a:txBody>
                  <a:tcPr marL="6747" marR="6747" marT="674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a:endParaRPr>
                    </a:p>
                  </a:txBody>
                  <a:tcPr marL="6747" marR="6747" marT="674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a:endParaRPr>
                    </a:p>
                  </a:txBody>
                  <a:tcPr marL="6747" marR="6747" marT="674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a:endParaRPr>
                    </a:p>
                  </a:txBody>
                  <a:tcPr marL="6747" marR="6747" marT="6747" marB="0" anchor="b">
                    <a:lnL>
                      <a:noFill/>
                    </a:lnL>
                    <a:lnR>
                      <a:noFill/>
                    </a:lnR>
                    <a:lnT w="25400" cap="flat" cmpd="dbl" algn="ctr">
                      <a:solidFill>
                        <a:srgbClr val="000000"/>
                      </a:solidFill>
                      <a:prstDash val="solid"/>
                      <a:round/>
                      <a:headEnd type="none" w="med" len="med"/>
                      <a:tailEnd type="none" w="med" len="med"/>
                    </a:lnT>
                    <a:lnB>
                      <a:noFill/>
                    </a:lnB>
                  </a:tcPr>
                </a:tc>
              </a:tr>
              <a:tr h="134940">
                <a:tc>
                  <a:txBody>
                    <a:bodyPr/>
                    <a:lstStyle/>
                    <a:p>
                      <a:pPr algn="l" fontAlgn="b"/>
                      <a:r>
                        <a:rPr lang="en-US" sz="700" b="0" i="0" u="none" strike="noStrike" dirty="0">
                          <a:solidFill>
                            <a:srgbClr val="000000"/>
                          </a:solidFill>
                          <a:effectLst/>
                          <a:latin typeface="Arial"/>
                        </a:rPr>
                        <a:t>(1) Does not include </a:t>
                      </a:r>
                      <a:r>
                        <a:rPr lang="en-US" sz="700" b="0" i="0" u="none" strike="noStrike" dirty="0" smtClean="0">
                          <a:solidFill>
                            <a:srgbClr val="000000"/>
                          </a:solidFill>
                          <a:effectLst/>
                          <a:latin typeface="Arial"/>
                        </a:rPr>
                        <a:t>net unfunded Other</a:t>
                      </a:r>
                      <a:r>
                        <a:rPr lang="en-US" sz="700" b="0" i="0" u="none" strike="noStrike" baseline="0" dirty="0" smtClean="0">
                          <a:solidFill>
                            <a:srgbClr val="000000"/>
                          </a:solidFill>
                          <a:effectLst/>
                          <a:latin typeface="Arial"/>
                        </a:rPr>
                        <a:t> Post Employment Benefits</a:t>
                      </a:r>
                      <a:r>
                        <a:rPr lang="en-US" sz="700" b="0" i="0" u="none" strike="noStrike" dirty="0" smtClean="0">
                          <a:solidFill>
                            <a:srgbClr val="000000"/>
                          </a:solidFill>
                          <a:effectLst/>
                          <a:latin typeface="Arial"/>
                        </a:rPr>
                        <a:t> </a:t>
                      </a:r>
                      <a:r>
                        <a:rPr lang="en-US" sz="700" b="0" i="0" u="none" strike="noStrike" dirty="0">
                          <a:solidFill>
                            <a:srgbClr val="000000"/>
                          </a:solidFill>
                          <a:effectLst/>
                          <a:latin typeface="Arial"/>
                        </a:rPr>
                        <a:t>Liability of $171.9 million</a:t>
                      </a:r>
                      <a:r>
                        <a:rPr lang="en-US" sz="700" b="0" i="0" u="none" strike="noStrike" dirty="0" smtClean="0">
                          <a:solidFill>
                            <a:srgbClr val="000000"/>
                          </a:solidFill>
                          <a:effectLst/>
                          <a:latin typeface="Arial"/>
                        </a:rPr>
                        <a:t>.  Per</a:t>
                      </a:r>
                      <a:r>
                        <a:rPr lang="en-US" sz="700" b="0" i="0" u="none" strike="noStrike" baseline="0" dirty="0" smtClean="0">
                          <a:solidFill>
                            <a:srgbClr val="000000"/>
                          </a:solidFill>
                          <a:effectLst/>
                          <a:latin typeface="Arial"/>
                        </a:rPr>
                        <a:t> </a:t>
                      </a:r>
                      <a:r>
                        <a:rPr lang="en-US" sz="700" b="0" i="0" u="none" strike="noStrike" baseline="0" dirty="0" err="1" smtClean="0">
                          <a:solidFill>
                            <a:srgbClr val="000000"/>
                          </a:solidFill>
                          <a:effectLst/>
                          <a:latin typeface="Arial"/>
                        </a:rPr>
                        <a:t>GASB</a:t>
                      </a:r>
                      <a:r>
                        <a:rPr lang="en-US" sz="700" b="0" i="0" u="none" strike="noStrike" baseline="0" dirty="0" smtClean="0">
                          <a:solidFill>
                            <a:srgbClr val="000000"/>
                          </a:solidFill>
                          <a:effectLst/>
                          <a:latin typeface="Arial"/>
                        </a:rPr>
                        <a:t> 75, this liability will be booked beginning in 2018.</a:t>
                      </a:r>
                      <a:endParaRPr lang="en-US" sz="700" b="0" i="0" u="none" strike="noStrike" dirty="0">
                        <a:solidFill>
                          <a:srgbClr val="000000"/>
                        </a:solidFill>
                        <a:effectLst/>
                        <a:latin typeface="Arial"/>
                      </a:endParaRPr>
                    </a:p>
                  </a:txBody>
                  <a:tcPr marL="6747" marR="6747" marT="674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747" marR="6747" marT="674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747" marR="6747" marT="674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747" marR="6747" marT="6747"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6747" marR="6747" marT="6747"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6747" marR="6747" marT="6747" marB="0" anchor="b">
                    <a:lnL>
                      <a:noFill/>
                    </a:lnL>
                    <a:lnR>
                      <a:noFill/>
                    </a:lnR>
                    <a:lnT>
                      <a:noFill/>
                    </a:lnT>
                    <a:lnB>
                      <a:noFill/>
                    </a:lnB>
                  </a:tcPr>
                </a:tc>
              </a:tr>
            </a:tbl>
          </a:graphicData>
        </a:graphic>
      </p:graphicFrame>
      <p:sp>
        <p:nvSpPr>
          <p:cNvPr id="5" name="Slide Number Placeholder 27"/>
          <p:cNvSpPr>
            <a:spLocks noGrp="1"/>
          </p:cNvSpPr>
          <p:nvPr>
            <p:ph type="sldNum" sz="quarter" idx="12"/>
          </p:nvPr>
        </p:nvSpPr>
        <p:spPr>
          <a:xfrm>
            <a:off x="6858000" y="6482242"/>
            <a:ext cx="2133600" cy="365125"/>
          </a:xfrm>
        </p:spPr>
        <p:txBody>
          <a:bodyPr/>
          <a:lstStyle/>
          <a:p>
            <a:pPr>
              <a:defRPr/>
            </a:pPr>
            <a:endParaRPr lang="en-US" dirty="0"/>
          </a:p>
          <a:p>
            <a:pPr>
              <a:defRPr/>
            </a:pPr>
            <a:fld id="{AE584412-7F4F-4709-8555-B5D2E36C3DD3}" type="slidenum">
              <a:rPr lang="en-US" smtClean="0"/>
              <a:pPr>
                <a:defRPr/>
              </a:pPr>
              <a:t>7</a:t>
            </a:fld>
            <a:endParaRPr lang="en-US" dirty="0"/>
          </a:p>
        </p:txBody>
      </p:sp>
    </p:spTree>
    <p:extLst>
      <p:ext uri="{BB962C8B-B14F-4D97-AF65-F5344CB8AC3E}">
        <p14:creationId xmlns:p14="http://schemas.microsoft.com/office/powerpoint/2010/main" val="65960186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5"/>
          <p:cNvSpPr txBox="1">
            <a:spLocks noChangeArrowheads="1"/>
          </p:cNvSpPr>
          <p:nvPr>
            <p:custDataLst>
              <p:tags r:id="rId1"/>
            </p:custDataLst>
          </p:nvPr>
        </p:nvSpPr>
        <p:spPr bwMode="auto">
          <a:xfrm>
            <a:off x="105696" y="42770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lvl1pPr algn="l" rtl="0" eaLnBrk="0" fontAlgn="base" hangingPunct="0">
              <a:spcBef>
                <a:spcPct val="0"/>
              </a:spcBef>
              <a:spcAft>
                <a:spcPct val="0"/>
              </a:spcAft>
              <a:defRPr sz="4000" b="1">
                <a:solidFill>
                  <a:srgbClr val="066332"/>
                </a:solidFill>
                <a:latin typeface="Garamond"/>
                <a:ea typeface="Geneva" charset="-128"/>
                <a:cs typeface="Garamond"/>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092" algn="l" rtl="0" eaLnBrk="1" fontAlgn="base" hangingPunct="1">
              <a:spcBef>
                <a:spcPct val="0"/>
              </a:spcBef>
              <a:spcAft>
                <a:spcPct val="0"/>
              </a:spcAft>
              <a:defRPr sz="4000" b="1">
                <a:solidFill>
                  <a:schemeClr val="tx1"/>
                </a:solidFill>
                <a:latin typeface="Adobe Garamond Pro" charset="0"/>
              </a:defRPr>
            </a:lvl6pPr>
            <a:lvl7pPr marL="914186" algn="l" rtl="0" eaLnBrk="1" fontAlgn="base" hangingPunct="1">
              <a:spcBef>
                <a:spcPct val="0"/>
              </a:spcBef>
              <a:spcAft>
                <a:spcPct val="0"/>
              </a:spcAft>
              <a:defRPr sz="4000" b="1">
                <a:solidFill>
                  <a:schemeClr val="tx1"/>
                </a:solidFill>
                <a:latin typeface="Adobe Garamond Pro" charset="0"/>
              </a:defRPr>
            </a:lvl7pPr>
            <a:lvl8pPr marL="1371279" algn="l" rtl="0" eaLnBrk="1" fontAlgn="base" hangingPunct="1">
              <a:spcBef>
                <a:spcPct val="0"/>
              </a:spcBef>
              <a:spcAft>
                <a:spcPct val="0"/>
              </a:spcAft>
              <a:defRPr sz="4000" b="1">
                <a:solidFill>
                  <a:schemeClr val="tx1"/>
                </a:solidFill>
                <a:latin typeface="Adobe Garamond Pro" charset="0"/>
              </a:defRPr>
            </a:lvl8pPr>
            <a:lvl9pPr marL="1828373" algn="l" rtl="0" eaLnBrk="1" fontAlgn="base" hangingPunct="1">
              <a:spcBef>
                <a:spcPct val="0"/>
              </a:spcBef>
              <a:spcAft>
                <a:spcPct val="0"/>
              </a:spcAft>
              <a:defRPr sz="4000" b="1">
                <a:solidFill>
                  <a:schemeClr val="tx1"/>
                </a:solidFill>
                <a:latin typeface="Adobe Garamond Pro" charset="0"/>
              </a:defRPr>
            </a:lvl9pPr>
          </a:lstStyle>
          <a:p>
            <a:r>
              <a:rPr lang="en-US" sz="2400" kern="0" dirty="0" smtClean="0">
                <a:latin typeface="Arial" panose="020B0604020202020204" pitchFamily="34" charset="0"/>
                <a:cs typeface="Arial" panose="020B0604020202020204" pitchFamily="34" charset="0"/>
              </a:rPr>
              <a:t>Power Supply Detail</a:t>
            </a:r>
            <a:endParaRPr lang="en-US" sz="2400" kern="0" dirty="0">
              <a:latin typeface="Arial" panose="020B0604020202020204" pitchFamily="34" charset="0"/>
              <a:cs typeface="Arial" panose="020B0604020202020204" pitchFamily="34" charset="0"/>
            </a:endParaRPr>
          </a:p>
        </p:txBody>
      </p:sp>
      <p:sp>
        <p:nvSpPr>
          <p:cNvPr id="4" name="Rectangle 3"/>
          <p:cNvSpPr>
            <a:spLocks noChangeArrowheads="1"/>
          </p:cNvSpPr>
          <p:nvPr>
            <p:custDataLst>
              <p:tags r:id="rId2"/>
            </p:custDataLst>
          </p:nvPr>
        </p:nvSpPr>
        <p:spPr bwMode="gray">
          <a:xfrm>
            <a:off x="215900" y="1193147"/>
            <a:ext cx="8686800" cy="228600"/>
          </a:xfrm>
          <a:prstGeom prst="rect">
            <a:avLst/>
          </a:prstGeom>
          <a:solidFill>
            <a:srgbClr val="2759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200" dirty="0" smtClean="0">
                <a:solidFill>
                  <a:srgbClr val="FFFFFF"/>
                </a:solidFill>
                <a:latin typeface="+mj-lt"/>
              </a:rPr>
              <a:t>Cross Generating Station (36.8% of 2017 Energy) – Net Book Value: $1.6B</a:t>
            </a:r>
            <a:endParaRPr lang="en-US" sz="1200" baseline="30000" dirty="0">
              <a:solidFill>
                <a:srgbClr val="FFFFFF"/>
              </a:solidFill>
              <a:latin typeface="+mj-lt"/>
            </a:endParaRPr>
          </a:p>
        </p:txBody>
      </p:sp>
      <p:sp>
        <p:nvSpPr>
          <p:cNvPr id="5" name="Rectangle 4"/>
          <p:cNvSpPr>
            <a:spLocks noChangeArrowheads="1"/>
          </p:cNvSpPr>
          <p:nvPr>
            <p:custDataLst>
              <p:tags r:id="rId3"/>
            </p:custDataLst>
          </p:nvPr>
        </p:nvSpPr>
        <p:spPr bwMode="gray">
          <a:xfrm>
            <a:off x="215900" y="3318991"/>
            <a:ext cx="8686800" cy="228600"/>
          </a:xfrm>
          <a:prstGeom prst="rect">
            <a:avLst/>
          </a:prstGeom>
          <a:solidFill>
            <a:srgbClr val="2759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200" dirty="0" smtClean="0">
                <a:solidFill>
                  <a:srgbClr val="FFFFFF"/>
                </a:solidFill>
                <a:latin typeface="+mj-lt"/>
              </a:rPr>
              <a:t>Rainey Generating Station (25.4% </a:t>
            </a:r>
            <a:r>
              <a:rPr lang="en-GB" sz="1200" dirty="0" smtClean="0">
                <a:solidFill>
                  <a:srgbClr val="FFFFFF"/>
                </a:solidFill>
              </a:rPr>
              <a:t>of 2017 Energy</a:t>
            </a:r>
            <a:r>
              <a:rPr lang="en-GB" sz="1200" dirty="0" smtClean="0">
                <a:solidFill>
                  <a:srgbClr val="FFFFFF"/>
                </a:solidFill>
                <a:latin typeface="+mj-lt"/>
              </a:rPr>
              <a:t>) </a:t>
            </a:r>
            <a:r>
              <a:rPr lang="en-GB" sz="1200" dirty="0">
                <a:solidFill>
                  <a:srgbClr val="FFFFFF"/>
                </a:solidFill>
              </a:rPr>
              <a:t>– Net Book Value: </a:t>
            </a:r>
            <a:r>
              <a:rPr lang="en-GB" sz="1200" dirty="0" smtClean="0">
                <a:solidFill>
                  <a:srgbClr val="FFFFFF"/>
                </a:solidFill>
              </a:rPr>
              <a:t>$213.2M</a:t>
            </a:r>
            <a:endParaRPr lang="en-US" sz="1200" baseline="30000" dirty="0">
              <a:solidFill>
                <a:srgbClr val="FFFFFF"/>
              </a:solidFill>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3554606470"/>
              </p:ext>
            </p:extLst>
          </p:nvPr>
        </p:nvGraphicFramePr>
        <p:xfrm>
          <a:off x="3238502" y="1488420"/>
          <a:ext cx="5667375" cy="1694688"/>
        </p:xfrm>
        <a:graphic>
          <a:graphicData uri="http://schemas.openxmlformats.org/drawingml/2006/table">
            <a:tbl>
              <a:tblPr/>
              <a:tblGrid>
                <a:gridCol w="1133475"/>
                <a:gridCol w="1133475"/>
                <a:gridCol w="1133475"/>
                <a:gridCol w="1133475"/>
                <a:gridCol w="1133475"/>
              </a:tblGrid>
              <a:tr h="227329">
                <a:tc>
                  <a:txBody>
                    <a:bodyPr/>
                    <a:lstStyle/>
                    <a:p>
                      <a:pPr algn="ctr" fontAlgn="b"/>
                      <a:r>
                        <a:rPr lang="en-US" sz="1000" b="1" i="0" u="none" strike="noStrike" dirty="0" smtClean="0">
                          <a:solidFill>
                            <a:srgbClr val="000000"/>
                          </a:solidFill>
                          <a:latin typeface="Arial" pitchFamily="34" charset="0"/>
                          <a:cs typeface="Arial" pitchFamily="34" charset="0"/>
                        </a:rPr>
                        <a:t>Unit</a:t>
                      </a:r>
                      <a:endParaRPr lang="en-US" sz="1000" b="1" i="0" u="none" strike="noStrike" dirty="0">
                        <a:solidFill>
                          <a:srgbClr val="000000"/>
                        </a:solidFill>
                        <a:latin typeface="Arial" pitchFamily="34" charset="0"/>
                        <a:cs typeface="Arial" pitchFamily="34" charset="0"/>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c>
                  <a:txBody>
                    <a:bodyPr/>
                    <a:lstStyle/>
                    <a:p>
                      <a:pPr algn="ctr" fontAlgn="b"/>
                      <a:r>
                        <a:rPr lang="en-US" sz="1000" b="1" i="0" u="none" strike="noStrike" dirty="0" smtClean="0">
                          <a:solidFill>
                            <a:srgbClr val="000000"/>
                          </a:solidFill>
                          <a:latin typeface="Arial" pitchFamily="34" charset="0"/>
                          <a:cs typeface="Arial" pitchFamily="34" charset="0"/>
                        </a:rPr>
                        <a:t>Service Date</a:t>
                      </a:r>
                      <a:endParaRPr lang="en-US" sz="1000" b="1" i="0" u="none" strike="noStrike" dirty="0">
                        <a:solidFill>
                          <a:srgbClr val="000000"/>
                        </a:solidFill>
                        <a:latin typeface="Arial" pitchFamily="34" charset="0"/>
                        <a:cs typeface="Arial" pitchFamily="34" charset="0"/>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c>
                  <a:txBody>
                    <a:bodyPr/>
                    <a:lstStyle/>
                    <a:p>
                      <a:pPr algn="ctr" fontAlgn="b"/>
                      <a:r>
                        <a:rPr lang="en-US" sz="1000" b="1" i="0" u="none" strike="noStrike" dirty="0" smtClean="0">
                          <a:solidFill>
                            <a:srgbClr val="000000"/>
                          </a:solidFill>
                          <a:latin typeface="Arial" pitchFamily="34" charset="0"/>
                          <a:cs typeface="Arial" pitchFamily="34" charset="0"/>
                        </a:rPr>
                        <a:t>Energy Source</a:t>
                      </a:r>
                      <a:endParaRPr lang="en-US" sz="1000" b="1" i="0" u="none" strike="noStrike" dirty="0">
                        <a:solidFill>
                          <a:srgbClr val="000000"/>
                        </a:solidFill>
                        <a:latin typeface="Arial" pitchFamily="34" charset="0"/>
                        <a:cs typeface="Arial" pitchFamily="34" charset="0"/>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c>
                  <a:txBody>
                    <a:bodyPr/>
                    <a:lstStyle/>
                    <a:p>
                      <a:pPr algn="ctr" fontAlgn="b"/>
                      <a:r>
                        <a:rPr lang="en-US" sz="1000" b="1" i="0" u="none" strike="noStrike" dirty="0" smtClean="0">
                          <a:solidFill>
                            <a:srgbClr val="000000"/>
                          </a:solidFill>
                          <a:latin typeface="Arial" pitchFamily="34" charset="0"/>
                          <a:cs typeface="Arial" pitchFamily="34" charset="0"/>
                        </a:rPr>
                        <a:t>2017 Energy (</a:t>
                      </a:r>
                      <a:r>
                        <a:rPr lang="en-US" sz="1000" b="1" i="0" u="none" strike="noStrike" dirty="0" err="1" smtClean="0">
                          <a:solidFill>
                            <a:srgbClr val="000000"/>
                          </a:solidFill>
                          <a:latin typeface="Arial" pitchFamily="34" charset="0"/>
                          <a:cs typeface="Arial" pitchFamily="34" charset="0"/>
                        </a:rPr>
                        <a:t>GWh</a:t>
                      </a:r>
                      <a:r>
                        <a:rPr lang="en-US" sz="1000" b="1" i="0" u="none" strike="noStrike" dirty="0" smtClean="0">
                          <a:solidFill>
                            <a:srgbClr val="000000"/>
                          </a:solidFill>
                          <a:latin typeface="Arial" pitchFamily="34" charset="0"/>
                          <a:cs typeface="Arial" pitchFamily="34" charset="0"/>
                        </a:rPr>
                        <a:t>)</a:t>
                      </a:r>
                      <a:endParaRPr lang="en-US" sz="1000" b="1" i="0" u="none" strike="noStrike" dirty="0">
                        <a:solidFill>
                          <a:srgbClr val="000000"/>
                        </a:solidFill>
                        <a:latin typeface="Arial" pitchFamily="34" charset="0"/>
                        <a:cs typeface="Arial" pitchFamily="34" charset="0"/>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c>
                  <a:txBody>
                    <a:bodyPr/>
                    <a:lstStyle/>
                    <a:p>
                      <a:pPr algn="ctr" fontAlgn="b"/>
                      <a:r>
                        <a:rPr lang="en-US" sz="1000" b="1" i="0" u="none" strike="noStrike" dirty="0">
                          <a:solidFill>
                            <a:srgbClr val="000000"/>
                          </a:solidFill>
                          <a:latin typeface="Arial" pitchFamily="34" charset="0"/>
                          <a:cs typeface="Arial" pitchFamily="34" charset="0"/>
                        </a:rPr>
                        <a:t>% of </a:t>
                      </a:r>
                      <a:r>
                        <a:rPr lang="en-US" sz="1000" b="1" i="0" u="none" strike="noStrike" dirty="0" smtClean="0">
                          <a:solidFill>
                            <a:srgbClr val="000000"/>
                          </a:solidFill>
                          <a:latin typeface="Arial" pitchFamily="34" charset="0"/>
                          <a:cs typeface="Arial" pitchFamily="34" charset="0"/>
                        </a:rPr>
                        <a:t>2017 </a:t>
                      </a:r>
                      <a:r>
                        <a:rPr lang="en-US" sz="1000" b="1" i="0" u="none" strike="noStrike" dirty="0">
                          <a:solidFill>
                            <a:srgbClr val="000000"/>
                          </a:solidFill>
                          <a:latin typeface="Arial" pitchFamily="34" charset="0"/>
                          <a:cs typeface="Arial" pitchFamily="34" charset="0"/>
                        </a:rPr>
                        <a:t>Energy</a:t>
                      </a:r>
                    </a:p>
                  </a:txBody>
                  <a:tcPr marL="0" marR="0" marT="0" marB="0" anchor="b">
                    <a:lnL>
                      <a:noFill/>
                    </a:lnL>
                    <a:lnR>
                      <a:noFill/>
                    </a:lnR>
                    <a:lnT w="635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r>
              <a:tr h="347472">
                <a:tc>
                  <a:txBody>
                    <a:bodyPr/>
                    <a:lstStyle/>
                    <a:p>
                      <a:pPr algn="ctr" fontAlgn="b"/>
                      <a:r>
                        <a:rPr lang="en-US" sz="1000" b="0" i="0" u="none" strike="noStrike" dirty="0">
                          <a:solidFill>
                            <a:srgbClr val="000000"/>
                          </a:solidFill>
                          <a:latin typeface="Arial" pitchFamily="34" charset="0"/>
                          <a:cs typeface="Arial" pitchFamily="34" charset="0"/>
                        </a:rPr>
                        <a:t>1</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rgbClr val="000000"/>
                          </a:solidFill>
                          <a:latin typeface="Arial" pitchFamily="34" charset="0"/>
                          <a:cs typeface="Arial" pitchFamily="34" charset="0"/>
                        </a:rPr>
                        <a:t>1995</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smtClean="0">
                          <a:solidFill>
                            <a:srgbClr val="000000"/>
                          </a:solidFill>
                          <a:latin typeface="Arial" pitchFamily="34" charset="0"/>
                          <a:cs typeface="Arial" pitchFamily="34" charset="0"/>
                        </a:rPr>
                        <a:t>Coal</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dirty="0" smtClean="0">
                          <a:solidFill>
                            <a:srgbClr val="000000"/>
                          </a:solidFill>
                          <a:latin typeface="Arial" pitchFamily="34" charset="0"/>
                          <a:cs typeface="Arial" pitchFamily="34" charset="0"/>
                        </a:rPr>
                        <a:t>1,911</a:t>
                      </a:r>
                      <a:endParaRPr lang="en-US" sz="1000" b="0" i="0" u="none" strike="noStrike" dirty="0">
                        <a:solidFill>
                          <a:srgbClr val="000000"/>
                        </a:solidFill>
                        <a:latin typeface="Arial" pitchFamily="34" charset="0"/>
                        <a:cs typeface="Arial" pitchFamily="34" charset="0"/>
                      </a:endParaRPr>
                    </a:p>
                  </a:txBody>
                  <a:tcPr marL="0" marR="36576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rgbClr val="000000"/>
                          </a:solidFill>
                          <a:latin typeface="Arial" pitchFamily="34" charset="0"/>
                          <a:cs typeface="Arial" pitchFamily="34" charset="0"/>
                        </a:rPr>
                        <a:t>8.4%</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r h="347472">
                <a:tc>
                  <a:txBody>
                    <a:bodyPr/>
                    <a:lstStyle/>
                    <a:p>
                      <a:pPr algn="ctr" fontAlgn="b"/>
                      <a:r>
                        <a:rPr lang="en-US" sz="1000" b="0" i="0" u="none" strike="noStrike" dirty="0" smtClean="0">
                          <a:solidFill>
                            <a:srgbClr val="000000"/>
                          </a:solidFill>
                          <a:latin typeface="Arial" pitchFamily="34" charset="0"/>
                          <a:cs typeface="Arial" pitchFamily="34" charset="0"/>
                        </a:rPr>
                        <a:t>2</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rgbClr val="000000"/>
                          </a:solidFill>
                          <a:latin typeface="Arial" pitchFamily="34" charset="0"/>
                          <a:cs typeface="Arial" pitchFamily="34" charset="0"/>
                        </a:rPr>
                        <a:t>1983</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rgbClr val="000000"/>
                          </a:solidFill>
                          <a:latin typeface="Arial" pitchFamily="34" charset="0"/>
                          <a:cs typeface="Arial" pitchFamily="34" charset="0"/>
                        </a:rPr>
                        <a:t>Coal</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dirty="0" smtClean="0">
                          <a:solidFill>
                            <a:srgbClr val="000000"/>
                          </a:solidFill>
                          <a:latin typeface="Arial" pitchFamily="34" charset="0"/>
                          <a:cs typeface="Arial" pitchFamily="34" charset="0"/>
                        </a:rPr>
                        <a:t>27</a:t>
                      </a:r>
                      <a:endParaRPr lang="en-US" sz="1000" b="0" i="0" u="none" strike="noStrike" dirty="0">
                        <a:solidFill>
                          <a:srgbClr val="000000"/>
                        </a:solidFill>
                        <a:latin typeface="Arial" pitchFamily="34" charset="0"/>
                        <a:cs typeface="Arial" pitchFamily="34" charset="0"/>
                      </a:endParaRPr>
                    </a:p>
                  </a:txBody>
                  <a:tcPr marL="0" marR="36576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rgbClr val="000000"/>
                          </a:solidFill>
                          <a:latin typeface="Arial" pitchFamily="34" charset="0"/>
                          <a:cs typeface="Arial" pitchFamily="34" charset="0"/>
                        </a:rPr>
                        <a:t>0.1%</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r h="347472">
                <a:tc>
                  <a:txBody>
                    <a:bodyPr/>
                    <a:lstStyle/>
                    <a:p>
                      <a:pPr algn="ctr" fontAlgn="b"/>
                      <a:r>
                        <a:rPr lang="en-US" sz="1000" b="0" i="0" u="none" strike="noStrike" dirty="0" smtClean="0">
                          <a:solidFill>
                            <a:srgbClr val="000000"/>
                          </a:solidFill>
                          <a:latin typeface="Arial" pitchFamily="34" charset="0"/>
                          <a:cs typeface="Arial" pitchFamily="34" charset="0"/>
                        </a:rPr>
                        <a:t>3</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rgbClr val="000000"/>
                          </a:solidFill>
                          <a:latin typeface="Arial" pitchFamily="34" charset="0"/>
                          <a:cs typeface="Arial" pitchFamily="34" charset="0"/>
                        </a:rPr>
                        <a:t>2007</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rgbClr val="000000"/>
                          </a:solidFill>
                          <a:latin typeface="Arial" pitchFamily="34" charset="0"/>
                          <a:cs typeface="Arial" pitchFamily="34" charset="0"/>
                        </a:rPr>
                        <a:t>Coal</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dirty="0" smtClean="0">
                          <a:solidFill>
                            <a:srgbClr val="000000"/>
                          </a:solidFill>
                          <a:latin typeface="Arial" pitchFamily="34" charset="0"/>
                          <a:cs typeface="Arial" pitchFamily="34" charset="0"/>
                        </a:rPr>
                        <a:t>3,713</a:t>
                      </a:r>
                      <a:endParaRPr lang="en-US" sz="1000" b="0" i="0" u="none" strike="noStrike" dirty="0">
                        <a:solidFill>
                          <a:srgbClr val="000000"/>
                        </a:solidFill>
                        <a:latin typeface="Arial" pitchFamily="34" charset="0"/>
                        <a:cs typeface="Arial" pitchFamily="34" charset="0"/>
                      </a:endParaRPr>
                    </a:p>
                  </a:txBody>
                  <a:tcPr marL="0" marR="36576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rgbClr val="000000"/>
                          </a:solidFill>
                          <a:latin typeface="Arial" pitchFamily="34" charset="0"/>
                          <a:cs typeface="Arial" pitchFamily="34" charset="0"/>
                        </a:rPr>
                        <a:t>16.3%</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r h="347472">
                <a:tc>
                  <a:txBody>
                    <a:bodyPr/>
                    <a:lstStyle/>
                    <a:p>
                      <a:pPr algn="ctr" fontAlgn="b"/>
                      <a:r>
                        <a:rPr lang="en-US" sz="1000" b="0" i="0" u="none" strike="noStrike" dirty="0" smtClean="0">
                          <a:solidFill>
                            <a:srgbClr val="000000"/>
                          </a:solidFill>
                          <a:latin typeface="Arial" pitchFamily="34" charset="0"/>
                          <a:cs typeface="Arial" pitchFamily="34" charset="0"/>
                        </a:rPr>
                        <a:t>4</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rgbClr val="000000"/>
                          </a:solidFill>
                          <a:latin typeface="Arial" pitchFamily="34" charset="0"/>
                          <a:cs typeface="Arial" pitchFamily="34" charset="0"/>
                        </a:rPr>
                        <a:t>2008</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rgbClr val="000000"/>
                          </a:solidFill>
                          <a:latin typeface="Arial" pitchFamily="34" charset="0"/>
                          <a:cs typeface="Arial" pitchFamily="34" charset="0"/>
                        </a:rPr>
                        <a:t>Coal</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dirty="0" smtClean="0">
                          <a:solidFill>
                            <a:srgbClr val="000000"/>
                          </a:solidFill>
                          <a:latin typeface="Arial" pitchFamily="34" charset="0"/>
                          <a:cs typeface="Arial" pitchFamily="34" charset="0"/>
                        </a:rPr>
                        <a:t>2,724</a:t>
                      </a:r>
                      <a:endParaRPr lang="en-US" sz="1000" b="0" i="0" u="none" strike="noStrike" dirty="0">
                        <a:solidFill>
                          <a:srgbClr val="000000"/>
                        </a:solidFill>
                        <a:latin typeface="Arial" pitchFamily="34" charset="0"/>
                        <a:cs typeface="Arial" pitchFamily="34" charset="0"/>
                      </a:endParaRPr>
                    </a:p>
                  </a:txBody>
                  <a:tcPr marL="0" marR="36576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rgbClr val="000000"/>
                          </a:solidFill>
                          <a:latin typeface="Arial" pitchFamily="34" charset="0"/>
                          <a:cs typeface="Arial" pitchFamily="34" charset="0"/>
                        </a:rPr>
                        <a:t>11.9%</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10263796"/>
              </p:ext>
            </p:extLst>
          </p:nvPr>
        </p:nvGraphicFramePr>
        <p:xfrm>
          <a:off x="3248027" y="3633314"/>
          <a:ext cx="5657850" cy="999744"/>
        </p:xfrm>
        <a:graphic>
          <a:graphicData uri="http://schemas.openxmlformats.org/drawingml/2006/table">
            <a:tbl>
              <a:tblPr/>
              <a:tblGrid>
                <a:gridCol w="1131570"/>
                <a:gridCol w="1131570"/>
                <a:gridCol w="1131570"/>
                <a:gridCol w="1131570"/>
                <a:gridCol w="1131570"/>
              </a:tblGrid>
              <a:tr h="203802">
                <a:tc>
                  <a:txBody>
                    <a:bodyPr/>
                    <a:lstStyle/>
                    <a:p>
                      <a:pPr algn="ctr" fontAlgn="b"/>
                      <a:r>
                        <a:rPr lang="en-US" sz="1000" b="1" i="0" u="none" strike="noStrike" dirty="0" smtClean="0">
                          <a:solidFill>
                            <a:srgbClr val="000000"/>
                          </a:solidFill>
                          <a:latin typeface="Arial" pitchFamily="34" charset="0"/>
                          <a:cs typeface="Arial" pitchFamily="34" charset="0"/>
                        </a:rPr>
                        <a:t>Unit</a:t>
                      </a:r>
                      <a:endParaRPr lang="en-US" sz="1000" b="1" i="0" u="none" strike="noStrike" dirty="0">
                        <a:solidFill>
                          <a:srgbClr val="000000"/>
                        </a:solidFill>
                        <a:latin typeface="Arial" pitchFamily="34" charset="0"/>
                        <a:cs typeface="Arial" pitchFamily="34" charset="0"/>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c>
                  <a:txBody>
                    <a:bodyPr/>
                    <a:lstStyle/>
                    <a:p>
                      <a:pPr algn="ctr" fontAlgn="b"/>
                      <a:r>
                        <a:rPr lang="en-US" sz="1000" b="1" i="0" u="none" strike="noStrike" dirty="0" smtClean="0">
                          <a:solidFill>
                            <a:srgbClr val="000000"/>
                          </a:solidFill>
                          <a:latin typeface="Arial" pitchFamily="34" charset="0"/>
                          <a:cs typeface="Arial" pitchFamily="34" charset="0"/>
                        </a:rPr>
                        <a:t>Service Date</a:t>
                      </a:r>
                      <a:endParaRPr lang="en-US" sz="1000" b="1" i="0" u="none" strike="noStrike" dirty="0">
                        <a:solidFill>
                          <a:srgbClr val="000000"/>
                        </a:solidFill>
                        <a:latin typeface="Arial" pitchFamily="34" charset="0"/>
                        <a:cs typeface="Arial" pitchFamily="34" charset="0"/>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c>
                  <a:txBody>
                    <a:bodyPr/>
                    <a:lstStyle/>
                    <a:p>
                      <a:pPr algn="ctr" fontAlgn="b"/>
                      <a:r>
                        <a:rPr lang="en-US" sz="1000" b="1" i="0" u="none" strike="noStrike" dirty="0" smtClean="0">
                          <a:solidFill>
                            <a:srgbClr val="000000"/>
                          </a:solidFill>
                          <a:latin typeface="Arial" pitchFamily="34" charset="0"/>
                          <a:cs typeface="Arial" pitchFamily="34" charset="0"/>
                        </a:rPr>
                        <a:t>Energy Source</a:t>
                      </a:r>
                      <a:endParaRPr lang="en-US" sz="1000" b="1" i="0" u="none" strike="noStrike" dirty="0">
                        <a:solidFill>
                          <a:srgbClr val="000000"/>
                        </a:solidFill>
                        <a:latin typeface="Arial" pitchFamily="34" charset="0"/>
                        <a:cs typeface="Arial" pitchFamily="34" charset="0"/>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c>
                  <a:txBody>
                    <a:bodyPr/>
                    <a:lstStyle/>
                    <a:p>
                      <a:pPr algn="ctr" fontAlgn="b"/>
                      <a:r>
                        <a:rPr lang="en-US" sz="1000" b="1" i="0" u="none" strike="noStrike" dirty="0" smtClean="0">
                          <a:solidFill>
                            <a:srgbClr val="000000"/>
                          </a:solidFill>
                          <a:latin typeface="Arial" pitchFamily="34" charset="0"/>
                          <a:cs typeface="Arial" pitchFamily="34" charset="0"/>
                        </a:rPr>
                        <a:t>2017 Energy (</a:t>
                      </a:r>
                      <a:r>
                        <a:rPr lang="en-US" sz="1000" b="1" i="0" u="none" strike="noStrike" dirty="0" err="1" smtClean="0">
                          <a:solidFill>
                            <a:srgbClr val="000000"/>
                          </a:solidFill>
                          <a:latin typeface="Arial" pitchFamily="34" charset="0"/>
                          <a:cs typeface="Arial" pitchFamily="34" charset="0"/>
                        </a:rPr>
                        <a:t>GWh</a:t>
                      </a:r>
                      <a:r>
                        <a:rPr lang="en-US" sz="1000" b="1" i="0" u="none" strike="noStrike" dirty="0" smtClean="0">
                          <a:solidFill>
                            <a:srgbClr val="000000"/>
                          </a:solidFill>
                          <a:latin typeface="Arial" pitchFamily="34" charset="0"/>
                          <a:cs typeface="Arial" pitchFamily="34" charset="0"/>
                        </a:rPr>
                        <a:t>)</a:t>
                      </a:r>
                      <a:endParaRPr lang="en-US" sz="1000" b="1" i="0" u="none" strike="noStrike" dirty="0">
                        <a:solidFill>
                          <a:srgbClr val="000000"/>
                        </a:solidFill>
                        <a:latin typeface="Arial" pitchFamily="34" charset="0"/>
                        <a:cs typeface="Arial" pitchFamily="34" charset="0"/>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c>
                  <a:txBody>
                    <a:bodyPr/>
                    <a:lstStyle/>
                    <a:p>
                      <a:pPr algn="ctr" fontAlgn="b"/>
                      <a:r>
                        <a:rPr lang="en-US" sz="1000" b="1" i="0" u="none" strike="noStrike" dirty="0">
                          <a:solidFill>
                            <a:srgbClr val="000000"/>
                          </a:solidFill>
                          <a:latin typeface="Arial" pitchFamily="34" charset="0"/>
                          <a:cs typeface="Arial" pitchFamily="34" charset="0"/>
                        </a:rPr>
                        <a:t>% of </a:t>
                      </a:r>
                      <a:r>
                        <a:rPr lang="en-US" sz="1000" b="1" i="0" u="none" strike="noStrike" dirty="0" smtClean="0">
                          <a:solidFill>
                            <a:srgbClr val="000000"/>
                          </a:solidFill>
                          <a:latin typeface="Arial" pitchFamily="34" charset="0"/>
                          <a:cs typeface="Arial" pitchFamily="34" charset="0"/>
                        </a:rPr>
                        <a:t>2017 </a:t>
                      </a:r>
                      <a:r>
                        <a:rPr lang="en-US" sz="1000" b="1" i="0" u="none" strike="noStrike" dirty="0">
                          <a:solidFill>
                            <a:srgbClr val="000000"/>
                          </a:solidFill>
                          <a:latin typeface="Arial" pitchFamily="34" charset="0"/>
                          <a:cs typeface="Arial" pitchFamily="34" charset="0"/>
                        </a:rPr>
                        <a:t>Energy</a:t>
                      </a:r>
                    </a:p>
                  </a:txBody>
                  <a:tcPr marL="0" marR="0" marT="0" marB="0" anchor="b">
                    <a:lnL>
                      <a:noFill/>
                    </a:lnL>
                    <a:lnR>
                      <a:noFill/>
                    </a:lnR>
                    <a:lnT w="635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r>
              <a:tr h="347472">
                <a:tc>
                  <a:txBody>
                    <a:bodyPr/>
                    <a:lstStyle/>
                    <a:p>
                      <a:pPr algn="ctr" fontAlgn="b"/>
                      <a:r>
                        <a:rPr lang="en-US" sz="1000" b="0" i="0" u="none" strike="noStrike" dirty="0">
                          <a:solidFill>
                            <a:srgbClr val="000000"/>
                          </a:solidFill>
                          <a:latin typeface="Arial" pitchFamily="34" charset="0"/>
                          <a:cs typeface="Arial" pitchFamily="34" charset="0"/>
                        </a:rPr>
                        <a:t>1</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rgbClr val="000000"/>
                          </a:solidFill>
                          <a:latin typeface="Arial" pitchFamily="34" charset="0"/>
                          <a:cs typeface="Arial" pitchFamily="34" charset="0"/>
                        </a:rPr>
                        <a:t>2002</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smtClean="0">
                          <a:solidFill>
                            <a:srgbClr val="000000"/>
                          </a:solidFill>
                          <a:latin typeface="Arial" pitchFamily="34" charset="0"/>
                          <a:cs typeface="Arial" pitchFamily="34" charset="0"/>
                        </a:rPr>
                        <a:t>Gas</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092" rtl="0" eaLnBrk="1" fontAlgn="b" latinLnBrk="0" hangingPunct="1"/>
                      <a:r>
                        <a:rPr lang="en-US" sz="1000" b="0" i="0" u="none" strike="noStrike" kern="1200" dirty="0" smtClean="0">
                          <a:solidFill>
                            <a:srgbClr val="000000"/>
                          </a:solidFill>
                          <a:latin typeface="Arial" pitchFamily="34" charset="0"/>
                          <a:ea typeface="+mn-ea"/>
                          <a:cs typeface="Arial" pitchFamily="34" charset="0"/>
                        </a:rPr>
                        <a:t>3,695</a:t>
                      </a:r>
                      <a:endParaRPr lang="en-US" sz="1000" b="0" i="0" u="none" strike="noStrike" kern="1200" dirty="0">
                        <a:solidFill>
                          <a:srgbClr val="000000"/>
                        </a:solidFill>
                        <a:latin typeface="Arial" pitchFamily="34" charset="0"/>
                        <a:ea typeface="+mn-ea"/>
                        <a:cs typeface="Arial" pitchFamily="34" charset="0"/>
                      </a:endParaRPr>
                    </a:p>
                  </a:txBody>
                  <a:tcPr marL="0" marR="36576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rgbClr val="000000"/>
                          </a:solidFill>
                          <a:latin typeface="Arial" pitchFamily="34" charset="0"/>
                          <a:cs typeface="Arial" pitchFamily="34" charset="0"/>
                        </a:rPr>
                        <a:t>16.2%</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r h="347472">
                <a:tc>
                  <a:txBody>
                    <a:bodyPr/>
                    <a:lstStyle/>
                    <a:p>
                      <a:pPr algn="ctr" fontAlgn="b"/>
                      <a:r>
                        <a:rPr lang="en-US" sz="1000" b="0" i="0" u="none" strike="noStrike" dirty="0" smtClean="0">
                          <a:solidFill>
                            <a:srgbClr val="000000"/>
                          </a:solidFill>
                          <a:latin typeface="Arial" pitchFamily="34" charset="0"/>
                          <a:cs typeface="Arial" pitchFamily="34" charset="0"/>
                        </a:rPr>
                        <a:t>2A, 2B, 3,</a:t>
                      </a:r>
                      <a:r>
                        <a:rPr lang="en-US" sz="1000" b="0" i="0" u="none" strike="noStrike" baseline="0" dirty="0" smtClean="0">
                          <a:solidFill>
                            <a:srgbClr val="000000"/>
                          </a:solidFill>
                          <a:latin typeface="Arial" pitchFamily="34" charset="0"/>
                          <a:cs typeface="Arial" pitchFamily="34" charset="0"/>
                        </a:rPr>
                        <a:t> 4, 5</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rgbClr val="000000"/>
                          </a:solidFill>
                          <a:latin typeface="Arial" pitchFamily="34" charset="0"/>
                          <a:cs typeface="Arial" pitchFamily="34" charset="0"/>
                        </a:rPr>
                        <a:t>2002 - 2004</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rgbClr val="000000"/>
                          </a:solidFill>
                          <a:latin typeface="Arial" pitchFamily="34" charset="0"/>
                          <a:cs typeface="Arial" pitchFamily="34" charset="0"/>
                        </a:rPr>
                        <a:t>Gas</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092" rtl="0" eaLnBrk="1" fontAlgn="b" latinLnBrk="0" hangingPunct="1"/>
                      <a:r>
                        <a:rPr lang="en-US" sz="1000" b="0" i="0" u="none" strike="noStrike" kern="1200" dirty="0" smtClean="0">
                          <a:solidFill>
                            <a:srgbClr val="000000"/>
                          </a:solidFill>
                          <a:latin typeface="Arial" pitchFamily="34" charset="0"/>
                          <a:ea typeface="+mn-ea"/>
                          <a:cs typeface="Arial" pitchFamily="34" charset="0"/>
                        </a:rPr>
                        <a:t>2,087</a:t>
                      </a:r>
                      <a:endParaRPr lang="en-US" sz="1000" b="0" i="0" u="none" strike="noStrike" kern="1200" dirty="0">
                        <a:solidFill>
                          <a:srgbClr val="000000"/>
                        </a:solidFill>
                        <a:latin typeface="Arial" pitchFamily="34" charset="0"/>
                        <a:ea typeface="+mn-ea"/>
                        <a:cs typeface="Arial" pitchFamily="34" charset="0"/>
                      </a:endParaRPr>
                    </a:p>
                  </a:txBody>
                  <a:tcPr marL="0" marR="36576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rgbClr val="000000"/>
                          </a:solidFill>
                          <a:latin typeface="Arial" pitchFamily="34" charset="0"/>
                          <a:cs typeface="Arial" pitchFamily="34" charset="0"/>
                        </a:rPr>
                        <a:t>9.1%</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787458" name="Picture 2" descr="Image result for cross generating station"/>
          <p:cNvPicPr>
            <a:picLocks noChangeAspect="1" noChangeArrowheads="1"/>
          </p:cNvPicPr>
          <p:nvPr/>
        </p:nvPicPr>
        <p:blipFill>
          <a:blip r:embed="rId10"/>
          <a:srcRect l="22778" r="15222"/>
          <a:stretch>
            <a:fillRect/>
          </a:stretch>
        </p:blipFill>
        <p:spPr bwMode="auto">
          <a:xfrm>
            <a:off x="215899" y="1488420"/>
            <a:ext cx="1527048" cy="1596832"/>
          </a:xfrm>
          <a:prstGeom prst="rect">
            <a:avLst/>
          </a:prstGeom>
          <a:noFill/>
        </p:spPr>
      </p:pic>
      <p:sp>
        <p:nvSpPr>
          <p:cNvPr id="12" name="Rectangle 11"/>
          <p:cNvSpPr>
            <a:spLocks noChangeArrowheads="1"/>
          </p:cNvSpPr>
          <p:nvPr>
            <p:custDataLst>
              <p:tags r:id="rId4"/>
            </p:custDataLst>
          </p:nvPr>
        </p:nvSpPr>
        <p:spPr bwMode="gray">
          <a:xfrm>
            <a:off x="1809009" y="1488420"/>
            <a:ext cx="1371600" cy="301752"/>
          </a:xfrm>
          <a:prstGeom prst="rect">
            <a:avLst/>
          </a:prstGeom>
          <a:solidFill>
            <a:srgbClr val="A5BF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200" dirty="0" smtClean="0">
                <a:solidFill>
                  <a:srgbClr val="000000"/>
                </a:solidFill>
                <a:latin typeface="+mj-lt"/>
              </a:rPr>
              <a:t>Location</a:t>
            </a:r>
            <a:endParaRPr lang="en-US" sz="1200" baseline="30000" dirty="0">
              <a:solidFill>
                <a:srgbClr val="000000"/>
              </a:solidFill>
              <a:latin typeface="+mj-lt"/>
            </a:endParaRPr>
          </a:p>
        </p:txBody>
      </p:sp>
      <p:sp>
        <p:nvSpPr>
          <p:cNvPr id="13" name="Rectangle 12"/>
          <p:cNvSpPr>
            <a:spLocks noChangeArrowheads="1"/>
          </p:cNvSpPr>
          <p:nvPr>
            <p:custDataLst>
              <p:tags r:id="rId5"/>
            </p:custDataLst>
          </p:nvPr>
        </p:nvSpPr>
        <p:spPr bwMode="gray">
          <a:xfrm>
            <a:off x="1809687" y="3633314"/>
            <a:ext cx="1371600" cy="301752"/>
          </a:xfrm>
          <a:prstGeom prst="rect">
            <a:avLst/>
          </a:prstGeom>
          <a:solidFill>
            <a:srgbClr val="A5BF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200" dirty="0" smtClean="0">
                <a:solidFill>
                  <a:srgbClr val="000000"/>
                </a:solidFill>
                <a:latin typeface="+mj-lt"/>
              </a:rPr>
              <a:t>Location</a:t>
            </a:r>
            <a:endParaRPr lang="en-US" sz="1200" baseline="30000" dirty="0">
              <a:solidFill>
                <a:srgbClr val="000000"/>
              </a:solidFill>
              <a:latin typeface="+mj-lt"/>
            </a:endParaRPr>
          </a:p>
        </p:txBody>
      </p:sp>
      <p:sp>
        <p:nvSpPr>
          <p:cNvPr id="14" name="Slide Number Placeholder 13"/>
          <p:cNvSpPr>
            <a:spLocks noGrp="1"/>
          </p:cNvSpPr>
          <p:nvPr>
            <p:ph type="sldNum" sz="quarter" idx="12"/>
          </p:nvPr>
        </p:nvSpPr>
        <p:spPr/>
        <p:txBody>
          <a:bodyPr/>
          <a:lstStyle/>
          <a:p>
            <a:pPr>
              <a:defRPr/>
            </a:pPr>
            <a:endParaRPr lang="en-US" smtClean="0"/>
          </a:p>
          <a:p>
            <a:pPr>
              <a:defRPr/>
            </a:pPr>
            <a:fld id="{AE584412-7F4F-4709-8555-B5D2E36C3DD3}" type="slidenum">
              <a:rPr lang="en-US" smtClean="0"/>
              <a:pPr>
                <a:defRPr/>
              </a:pPr>
              <a:t>8</a:t>
            </a:fld>
            <a:endParaRPr lang="en-US" dirty="0"/>
          </a:p>
        </p:txBody>
      </p:sp>
      <p:pic>
        <p:nvPicPr>
          <p:cNvPr id="52228" name="Picture 4" descr="Image result for rainey generating station"/>
          <p:cNvPicPr>
            <a:picLocks noChangeAspect="1" noChangeArrowheads="1"/>
          </p:cNvPicPr>
          <p:nvPr/>
        </p:nvPicPr>
        <p:blipFill>
          <a:blip r:embed="rId11"/>
          <a:srcRect r="6053"/>
          <a:stretch>
            <a:fillRect/>
          </a:stretch>
        </p:blipFill>
        <p:spPr bwMode="auto">
          <a:xfrm>
            <a:off x="215899" y="3633314"/>
            <a:ext cx="1527048" cy="1028665"/>
          </a:xfrm>
          <a:prstGeom prst="rect">
            <a:avLst/>
          </a:prstGeom>
          <a:noFill/>
        </p:spPr>
      </p:pic>
      <p:sp>
        <p:nvSpPr>
          <p:cNvPr id="15" name="Rectangle 14"/>
          <p:cNvSpPr>
            <a:spLocks noChangeArrowheads="1"/>
          </p:cNvSpPr>
          <p:nvPr>
            <p:custDataLst>
              <p:tags r:id="rId6"/>
            </p:custDataLst>
          </p:nvPr>
        </p:nvSpPr>
        <p:spPr bwMode="gray">
          <a:xfrm>
            <a:off x="215900" y="4903921"/>
            <a:ext cx="8686800" cy="228600"/>
          </a:xfrm>
          <a:prstGeom prst="rect">
            <a:avLst/>
          </a:prstGeom>
          <a:solidFill>
            <a:srgbClr val="2759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200" dirty="0" smtClean="0">
                <a:solidFill>
                  <a:srgbClr val="FFFFFF"/>
                </a:solidFill>
                <a:latin typeface="+mj-lt"/>
              </a:rPr>
              <a:t>Summer Nuclear Unit 1 (10.1%</a:t>
            </a:r>
            <a:r>
              <a:rPr lang="en-GB" sz="1200" dirty="0" smtClean="0">
                <a:solidFill>
                  <a:srgbClr val="FFFFFF"/>
                </a:solidFill>
              </a:rPr>
              <a:t> of 2017 Energy</a:t>
            </a:r>
            <a:r>
              <a:rPr lang="en-GB" sz="1200" dirty="0" smtClean="0">
                <a:solidFill>
                  <a:srgbClr val="FFFFFF"/>
                </a:solidFill>
                <a:latin typeface="+mj-lt"/>
              </a:rPr>
              <a:t>) – Net Book Value: $218.9M</a:t>
            </a:r>
            <a:endParaRPr lang="en-US" sz="1200" baseline="30000" dirty="0">
              <a:solidFill>
                <a:srgbClr val="FFFFFF"/>
              </a:solidFill>
              <a:latin typeface="+mj-lt"/>
            </a:endParaRPr>
          </a:p>
        </p:txBody>
      </p:sp>
      <p:graphicFrame>
        <p:nvGraphicFramePr>
          <p:cNvPr id="16" name="Table 15"/>
          <p:cNvGraphicFramePr>
            <a:graphicFrameLocks noGrp="1"/>
          </p:cNvGraphicFramePr>
          <p:nvPr>
            <p:extLst>
              <p:ext uri="{D42A27DB-BD31-4B8C-83A1-F6EECF244321}">
                <p14:modId xmlns:p14="http://schemas.microsoft.com/office/powerpoint/2010/main" val="1955601145"/>
              </p:ext>
            </p:extLst>
          </p:nvPr>
        </p:nvGraphicFramePr>
        <p:xfrm>
          <a:off x="3236597" y="5200110"/>
          <a:ext cx="5669280" cy="648653"/>
        </p:xfrm>
        <a:graphic>
          <a:graphicData uri="http://schemas.openxmlformats.org/drawingml/2006/table">
            <a:tbl>
              <a:tblPr/>
              <a:tblGrid>
                <a:gridCol w="1133856"/>
                <a:gridCol w="1133856"/>
                <a:gridCol w="1133856"/>
                <a:gridCol w="1133856"/>
                <a:gridCol w="1133856"/>
              </a:tblGrid>
              <a:tr h="228600">
                <a:tc>
                  <a:txBody>
                    <a:bodyPr/>
                    <a:lstStyle/>
                    <a:p>
                      <a:pPr algn="ctr" fontAlgn="b"/>
                      <a:r>
                        <a:rPr lang="en-US" sz="1000" b="1" i="0" u="none" strike="noStrike" dirty="0" smtClean="0">
                          <a:solidFill>
                            <a:srgbClr val="000000"/>
                          </a:solidFill>
                          <a:latin typeface="Arial" pitchFamily="34" charset="0"/>
                          <a:cs typeface="Arial" pitchFamily="34" charset="0"/>
                        </a:rPr>
                        <a:t>Unit</a:t>
                      </a:r>
                      <a:endParaRPr lang="en-US" sz="1000" b="1" i="0" u="none" strike="noStrike" dirty="0">
                        <a:solidFill>
                          <a:srgbClr val="000000"/>
                        </a:solidFill>
                        <a:latin typeface="Arial" pitchFamily="34" charset="0"/>
                        <a:cs typeface="Arial" pitchFamily="34" charset="0"/>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c>
                  <a:txBody>
                    <a:bodyPr/>
                    <a:lstStyle/>
                    <a:p>
                      <a:pPr algn="ctr" fontAlgn="b"/>
                      <a:r>
                        <a:rPr lang="en-US" sz="1000" b="1" i="0" u="none" strike="noStrike" dirty="0" smtClean="0">
                          <a:solidFill>
                            <a:srgbClr val="000000"/>
                          </a:solidFill>
                          <a:latin typeface="Arial" pitchFamily="34" charset="0"/>
                          <a:cs typeface="Arial" pitchFamily="34" charset="0"/>
                        </a:rPr>
                        <a:t>Service Date</a:t>
                      </a:r>
                      <a:endParaRPr lang="en-US" sz="1000" b="1" i="0" u="none" strike="noStrike" dirty="0">
                        <a:solidFill>
                          <a:srgbClr val="000000"/>
                        </a:solidFill>
                        <a:latin typeface="Arial" pitchFamily="34" charset="0"/>
                        <a:cs typeface="Arial" pitchFamily="34" charset="0"/>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c>
                  <a:txBody>
                    <a:bodyPr/>
                    <a:lstStyle/>
                    <a:p>
                      <a:pPr algn="ctr" fontAlgn="b"/>
                      <a:r>
                        <a:rPr lang="en-US" sz="1000" b="1" i="0" u="none" strike="noStrike" dirty="0" smtClean="0">
                          <a:solidFill>
                            <a:srgbClr val="000000"/>
                          </a:solidFill>
                          <a:latin typeface="Arial" pitchFamily="34" charset="0"/>
                          <a:cs typeface="Arial" pitchFamily="34" charset="0"/>
                        </a:rPr>
                        <a:t>Energy Source</a:t>
                      </a:r>
                      <a:endParaRPr lang="en-US" sz="1000" b="1" i="0" u="none" strike="noStrike" dirty="0">
                        <a:solidFill>
                          <a:srgbClr val="000000"/>
                        </a:solidFill>
                        <a:latin typeface="Arial" pitchFamily="34" charset="0"/>
                        <a:cs typeface="Arial" pitchFamily="34" charset="0"/>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c>
                  <a:txBody>
                    <a:bodyPr/>
                    <a:lstStyle/>
                    <a:p>
                      <a:pPr algn="ctr" fontAlgn="b"/>
                      <a:r>
                        <a:rPr lang="en-US" sz="1000" b="1" i="0" u="none" strike="noStrike" dirty="0" smtClean="0">
                          <a:solidFill>
                            <a:srgbClr val="000000"/>
                          </a:solidFill>
                          <a:latin typeface="Arial" pitchFamily="34" charset="0"/>
                          <a:cs typeface="Arial" pitchFamily="34" charset="0"/>
                        </a:rPr>
                        <a:t>2017 Energy (</a:t>
                      </a:r>
                      <a:r>
                        <a:rPr lang="en-US" sz="1000" b="1" i="0" u="none" strike="noStrike" dirty="0" err="1" smtClean="0">
                          <a:solidFill>
                            <a:srgbClr val="000000"/>
                          </a:solidFill>
                          <a:latin typeface="Arial" pitchFamily="34" charset="0"/>
                          <a:cs typeface="Arial" pitchFamily="34" charset="0"/>
                        </a:rPr>
                        <a:t>GWh</a:t>
                      </a:r>
                      <a:r>
                        <a:rPr lang="en-US" sz="1000" b="1" i="0" u="none" strike="noStrike" dirty="0" smtClean="0">
                          <a:solidFill>
                            <a:srgbClr val="000000"/>
                          </a:solidFill>
                          <a:latin typeface="Arial" pitchFamily="34" charset="0"/>
                          <a:cs typeface="Arial" pitchFamily="34" charset="0"/>
                        </a:rPr>
                        <a:t>)</a:t>
                      </a:r>
                      <a:endParaRPr lang="en-US" sz="1000" b="1" i="0" u="none" strike="noStrike" dirty="0">
                        <a:solidFill>
                          <a:srgbClr val="000000"/>
                        </a:solidFill>
                        <a:latin typeface="Arial" pitchFamily="34" charset="0"/>
                        <a:cs typeface="Arial" pitchFamily="34" charset="0"/>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c>
                  <a:txBody>
                    <a:bodyPr/>
                    <a:lstStyle/>
                    <a:p>
                      <a:pPr algn="ctr" fontAlgn="b"/>
                      <a:r>
                        <a:rPr lang="en-US" sz="1000" b="1" i="0" u="none" strike="noStrike" dirty="0">
                          <a:solidFill>
                            <a:srgbClr val="000000"/>
                          </a:solidFill>
                          <a:latin typeface="Arial" pitchFamily="34" charset="0"/>
                          <a:cs typeface="Arial" pitchFamily="34" charset="0"/>
                        </a:rPr>
                        <a:t>% of </a:t>
                      </a:r>
                      <a:r>
                        <a:rPr lang="en-US" sz="1000" b="1" i="0" u="none" strike="noStrike" dirty="0" smtClean="0">
                          <a:solidFill>
                            <a:srgbClr val="000000"/>
                          </a:solidFill>
                          <a:latin typeface="Arial" pitchFamily="34" charset="0"/>
                          <a:cs typeface="Arial" pitchFamily="34" charset="0"/>
                        </a:rPr>
                        <a:t>2017 </a:t>
                      </a:r>
                      <a:r>
                        <a:rPr lang="en-US" sz="1000" b="1" i="0" u="none" strike="noStrike" dirty="0">
                          <a:solidFill>
                            <a:srgbClr val="000000"/>
                          </a:solidFill>
                          <a:latin typeface="Arial" pitchFamily="34" charset="0"/>
                          <a:cs typeface="Arial" pitchFamily="34" charset="0"/>
                        </a:rPr>
                        <a:t>Energy</a:t>
                      </a:r>
                    </a:p>
                  </a:txBody>
                  <a:tcPr marL="0" marR="0" marT="0" marB="0" anchor="b">
                    <a:lnL>
                      <a:noFill/>
                    </a:lnL>
                    <a:lnR>
                      <a:noFill/>
                    </a:lnR>
                    <a:lnT w="635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r>
              <a:tr h="343853">
                <a:tc>
                  <a:txBody>
                    <a:bodyPr/>
                    <a:lstStyle/>
                    <a:p>
                      <a:pPr algn="ctr" fontAlgn="b"/>
                      <a:r>
                        <a:rPr lang="en-US" sz="1000" b="0" i="0" u="none" strike="noStrike" dirty="0">
                          <a:solidFill>
                            <a:srgbClr val="000000"/>
                          </a:solidFill>
                          <a:latin typeface="Arial" pitchFamily="34" charset="0"/>
                          <a:cs typeface="Arial" pitchFamily="34" charset="0"/>
                        </a:rPr>
                        <a:t>1</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rgbClr val="000000"/>
                          </a:solidFill>
                          <a:latin typeface="Arial" pitchFamily="34" charset="0"/>
                          <a:cs typeface="Arial" pitchFamily="34" charset="0"/>
                        </a:rPr>
                        <a:t>1983</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rgbClr val="000000"/>
                          </a:solidFill>
                          <a:latin typeface="Arial" pitchFamily="34" charset="0"/>
                          <a:cs typeface="Arial" pitchFamily="34" charset="0"/>
                        </a:rPr>
                        <a:t>Nuclear</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dirty="0" smtClean="0">
                          <a:solidFill>
                            <a:srgbClr val="000000"/>
                          </a:solidFill>
                          <a:latin typeface="Arial" pitchFamily="34" charset="0"/>
                          <a:cs typeface="Arial" pitchFamily="34" charset="0"/>
                        </a:rPr>
                        <a:t>2,296</a:t>
                      </a:r>
                      <a:endParaRPr lang="en-US" sz="1000" b="0" i="0" u="none" strike="noStrike" dirty="0">
                        <a:solidFill>
                          <a:srgbClr val="000000"/>
                        </a:solidFill>
                        <a:latin typeface="Arial" pitchFamily="34" charset="0"/>
                        <a:cs typeface="Arial" pitchFamily="34" charset="0"/>
                      </a:endParaRPr>
                    </a:p>
                  </a:txBody>
                  <a:tcPr marL="0" marR="36576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rgbClr val="000000"/>
                          </a:solidFill>
                          <a:latin typeface="Arial" pitchFamily="34" charset="0"/>
                          <a:cs typeface="Arial" pitchFamily="34" charset="0"/>
                        </a:rPr>
                        <a:t>10.1%</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8" name="Rectangle 17"/>
          <p:cNvSpPr>
            <a:spLocks noChangeArrowheads="1"/>
          </p:cNvSpPr>
          <p:nvPr>
            <p:custDataLst>
              <p:tags r:id="rId7"/>
            </p:custDataLst>
          </p:nvPr>
        </p:nvSpPr>
        <p:spPr bwMode="gray">
          <a:xfrm>
            <a:off x="1809009" y="5202533"/>
            <a:ext cx="1371600" cy="301752"/>
          </a:xfrm>
          <a:prstGeom prst="rect">
            <a:avLst/>
          </a:prstGeom>
          <a:solidFill>
            <a:srgbClr val="A5BF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200" dirty="0" smtClean="0">
                <a:solidFill>
                  <a:srgbClr val="000000"/>
                </a:solidFill>
                <a:latin typeface="+mj-lt"/>
              </a:rPr>
              <a:t>Location</a:t>
            </a:r>
            <a:endParaRPr lang="en-US" sz="1200" baseline="30000" dirty="0">
              <a:solidFill>
                <a:srgbClr val="000000"/>
              </a:solidFill>
              <a:latin typeface="+mj-lt"/>
            </a:endParaRPr>
          </a:p>
        </p:txBody>
      </p:sp>
      <p:sp>
        <p:nvSpPr>
          <p:cNvPr id="19" name="Text Placeholder 13"/>
          <p:cNvSpPr txBox="1">
            <a:spLocks/>
          </p:cNvSpPr>
          <p:nvPr/>
        </p:nvSpPr>
        <p:spPr>
          <a:xfrm>
            <a:off x="1804925" y="1829329"/>
            <a:ext cx="1371600" cy="1185974"/>
          </a:xfrm>
          <a:prstGeom prst="rect">
            <a:avLst/>
          </a:prstGeom>
          <a:noFill/>
          <a:ln w="28575">
            <a:noFill/>
          </a:ln>
        </p:spPr>
        <p:txBody>
          <a:bodyPr lIns="18288" tIns="45720" rIns="45720" bIns="18288" numCol="1" spcCol="365760" anchor="t">
            <a:noAutofit/>
          </a:bodyPr>
          <a:lstStyle/>
          <a:p>
            <a:pPr marL="225425" indent="-225425" algn="ctr" defTabSz="1018937">
              <a:lnSpc>
                <a:spcPct val="110000"/>
              </a:lnSpc>
              <a:spcBef>
                <a:spcPts val="1800"/>
              </a:spcBef>
              <a:buClr>
                <a:srgbClr val="275937"/>
              </a:buClr>
              <a:buSzPct val="95000"/>
              <a:defRPr/>
            </a:pPr>
            <a:r>
              <a:rPr lang="en-GB" sz="1200" b="0" kern="0" dirty="0" smtClean="0">
                <a:solidFill>
                  <a:srgbClr val="000000"/>
                </a:solidFill>
              </a:rPr>
              <a:t>Pineville, SC</a:t>
            </a:r>
          </a:p>
        </p:txBody>
      </p:sp>
      <p:sp>
        <p:nvSpPr>
          <p:cNvPr id="20" name="Text Placeholder 13"/>
          <p:cNvSpPr txBox="1">
            <a:spLocks/>
          </p:cNvSpPr>
          <p:nvPr/>
        </p:nvSpPr>
        <p:spPr>
          <a:xfrm>
            <a:off x="1809687" y="3957613"/>
            <a:ext cx="1371600" cy="748262"/>
          </a:xfrm>
          <a:prstGeom prst="rect">
            <a:avLst/>
          </a:prstGeom>
          <a:noFill/>
          <a:ln w="28575">
            <a:noFill/>
          </a:ln>
        </p:spPr>
        <p:txBody>
          <a:bodyPr lIns="18288" tIns="45720" rIns="45720" bIns="18288" numCol="1" spcCol="365760" anchor="t">
            <a:noAutofit/>
          </a:bodyPr>
          <a:lstStyle/>
          <a:p>
            <a:pPr marL="225425" indent="-225425" algn="ctr" defTabSz="1018937">
              <a:lnSpc>
                <a:spcPct val="110000"/>
              </a:lnSpc>
              <a:spcBef>
                <a:spcPts val="1800"/>
              </a:spcBef>
              <a:buClr>
                <a:srgbClr val="275937"/>
              </a:buClr>
              <a:buSzPct val="95000"/>
              <a:defRPr/>
            </a:pPr>
            <a:r>
              <a:rPr lang="en-GB" sz="1200" b="0" kern="0" dirty="0" smtClean="0">
                <a:solidFill>
                  <a:srgbClr val="000000"/>
                </a:solidFill>
              </a:rPr>
              <a:t>Iva, SC</a:t>
            </a:r>
          </a:p>
        </p:txBody>
      </p:sp>
      <p:sp>
        <p:nvSpPr>
          <p:cNvPr id="21" name="Text Placeholder 13"/>
          <p:cNvSpPr txBox="1">
            <a:spLocks/>
          </p:cNvSpPr>
          <p:nvPr/>
        </p:nvSpPr>
        <p:spPr>
          <a:xfrm>
            <a:off x="1809009" y="5544110"/>
            <a:ext cx="1371600" cy="748262"/>
          </a:xfrm>
          <a:prstGeom prst="rect">
            <a:avLst/>
          </a:prstGeom>
          <a:noFill/>
          <a:ln w="28575">
            <a:noFill/>
          </a:ln>
        </p:spPr>
        <p:txBody>
          <a:bodyPr lIns="18288" tIns="45720" rIns="45720" bIns="18288" numCol="1" spcCol="365760" anchor="t">
            <a:noAutofit/>
          </a:bodyPr>
          <a:lstStyle/>
          <a:p>
            <a:pPr marL="225425" indent="-225425" algn="ctr" defTabSz="1018937">
              <a:lnSpc>
                <a:spcPct val="110000"/>
              </a:lnSpc>
              <a:spcBef>
                <a:spcPts val="1800"/>
              </a:spcBef>
              <a:buClr>
                <a:srgbClr val="275937"/>
              </a:buClr>
              <a:buSzPct val="95000"/>
              <a:defRPr/>
            </a:pPr>
            <a:r>
              <a:rPr lang="en-GB" sz="1200" b="0" kern="0" dirty="0" err="1" smtClean="0">
                <a:solidFill>
                  <a:srgbClr val="000000"/>
                </a:solidFill>
              </a:rPr>
              <a:t>Jenkinsville</a:t>
            </a:r>
            <a:r>
              <a:rPr lang="en-GB" sz="1200" b="0" kern="0" dirty="0" smtClean="0">
                <a:solidFill>
                  <a:srgbClr val="000000"/>
                </a:solidFill>
              </a:rPr>
              <a:t>, SC</a:t>
            </a:r>
          </a:p>
        </p:txBody>
      </p:sp>
      <p:pic>
        <p:nvPicPr>
          <p:cNvPr id="845826" name="Picture 2" descr="Image result for summer nuclear unit 1 jenkinsville south carolina"/>
          <p:cNvPicPr>
            <a:picLocks noChangeAspect="1" noChangeArrowheads="1"/>
          </p:cNvPicPr>
          <p:nvPr/>
        </p:nvPicPr>
        <p:blipFill>
          <a:blip r:embed="rId12"/>
          <a:srcRect/>
          <a:stretch>
            <a:fillRect/>
          </a:stretch>
        </p:blipFill>
        <p:spPr bwMode="auto">
          <a:xfrm>
            <a:off x="215899" y="5202533"/>
            <a:ext cx="1527048" cy="1018529"/>
          </a:xfrm>
          <a:prstGeom prst="rect">
            <a:avLst/>
          </a:prstGeom>
          <a:noFill/>
        </p:spPr>
      </p:pic>
    </p:spTree>
    <p:extLst>
      <p:ext uri="{BB962C8B-B14F-4D97-AF65-F5344CB8AC3E}">
        <p14:creationId xmlns:p14="http://schemas.microsoft.com/office/powerpoint/2010/main" val="10020355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5"/>
          <p:cNvSpPr txBox="1">
            <a:spLocks noChangeArrowheads="1"/>
          </p:cNvSpPr>
          <p:nvPr>
            <p:custDataLst>
              <p:tags r:id="rId1"/>
            </p:custDataLst>
          </p:nvPr>
        </p:nvSpPr>
        <p:spPr bwMode="auto">
          <a:xfrm>
            <a:off x="105696" y="42770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lvl1pPr algn="l" rtl="0" eaLnBrk="0" fontAlgn="base" hangingPunct="0">
              <a:spcBef>
                <a:spcPct val="0"/>
              </a:spcBef>
              <a:spcAft>
                <a:spcPct val="0"/>
              </a:spcAft>
              <a:defRPr sz="4000" b="1">
                <a:solidFill>
                  <a:srgbClr val="066332"/>
                </a:solidFill>
                <a:latin typeface="Garamond"/>
                <a:ea typeface="Geneva" charset="-128"/>
                <a:cs typeface="Garamond"/>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092" algn="l" rtl="0" eaLnBrk="1" fontAlgn="base" hangingPunct="1">
              <a:spcBef>
                <a:spcPct val="0"/>
              </a:spcBef>
              <a:spcAft>
                <a:spcPct val="0"/>
              </a:spcAft>
              <a:defRPr sz="4000" b="1">
                <a:solidFill>
                  <a:schemeClr val="tx1"/>
                </a:solidFill>
                <a:latin typeface="Adobe Garamond Pro" charset="0"/>
              </a:defRPr>
            </a:lvl6pPr>
            <a:lvl7pPr marL="914186" algn="l" rtl="0" eaLnBrk="1" fontAlgn="base" hangingPunct="1">
              <a:spcBef>
                <a:spcPct val="0"/>
              </a:spcBef>
              <a:spcAft>
                <a:spcPct val="0"/>
              </a:spcAft>
              <a:defRPr sz="4000" b="1">
                <a:solidFill>
                  <a:schemeClr val="tx1"/>
                </a:solidFill>
                <a:latin typeface="Adobe Garamond Pro" charset="0"/>
              </a:defRPr>
            </a:lvl7pPr>
            <a:lvl8pPr marL="1371279" algn="l" rtl="0" eaLnBrk="1" fontAlgn="base" hangingPunct="1">
              <a:spcBef>
                <a:spcPct val="0"/>
              </a:spcBef>
              <a:spcAft>
                <a:spcPct val="0"/>
              </a:spcAft>
              <a:defRPr sz="4000" b="1">
                <a:solidFill>
                  <a:schemeClr val="tx1"/>
                </a:solidFill>
                <a:latin typeface="Adobe Garamond Pro" charset="0"/>
              </a:defRPr>
            </a:lvl8pPr>
            <a:lvl9pPr marL="1828373" algn="l" rtl="0" eaLnBrk="1" fontAlgn="base" hangingPunct="1">
              <a:spcBef>
                <a:spcPct val="0"/>
              </a:spcBef>
              <a:spcAft>
                <a:spcPct val="0"/>
              </a:spcAft>
              <a:defRPr sz="4000" b="1">
                <a:solidFill>
                  <a:schemeClr val="tx1"/>
                </a:solidFill>
                <a:latin typeface="Adobe Garamond Pro" charset="0"/>
              </a:defRPr>
            </a:lvl9pPr>
          </a:lstStyle>
          <a:p>
            <a:r>
              <a:rPr lang="en-US" sz="2400" kern="0" dirty="0" smtClean="0">
                <a:latin typeface="Arial" panose="020B0604020202020204" pitchFamily="34" charset="0"/>
                <a:cs typeface="Arial" panose="020B0604020202020204" pitchFamily="34" charset="0"/>
              </a:rPr>
              <a:t>Power Supply Detail (cont.)</a:t>
            </a:r>
            <a:endParaRPr lang="en-US" sz="2400" kern="0" dirty="0">
              <a:latin typeface="Arial" panose="020B0604020202020204" pitchFamily="34" charset="0"/>
              <a:cs typeface="Arial" panose="020B0604020202020204" pitchFamily="34" charset="0"/>
            </a:endParaRPr>
          </a:p>
        </p:txBody>
      </p:sp>
      <p:sp>
        <p:nvSpPr>
          <p:cNvPr id="8" name="Rectangle 7"/>
          <p:cNvSpPr>
            <a:spLocks noChangeArrowheads="1"/>
          </p:cNvSpPr>
          <p:nvPr>
            <p:custDataLst>
              <p:tags r:id="rId2"/>
            </p:custDataLst>
          </p:nvPr>
        </p:nvSpPr>
        <p:spPr bwMode="gray">
          <a:xfrm>
            <a:off x="215900" y="1194666"/>
            <a:ext cx="8686800" cy="228600"/>
          </a:xfrm>
          <a:prstGeom prst="rect">
            <a:avLst/>
          </a:prstGeom>
          <a:solidFill>
            <a:srgbClr val="2759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200" dirty="0" err="1" smtClean="0">
                <a:solidFill>
                  <a:srgbClr val="FFFFFF"/>
                </a:solidFill>
                <a:latin typeface="+mj-lt"/>
              </a:rPr>
              <a:t>Winyah</a:t>
            </a:r>
            <a:r>
              <a:rPr lang="en-GB" sz="1200" dirty="0" smtClean="0">
                <a:solidFill>
                  <a:srgbClr val="FFFFFF"/>
                </a:solidFill>
                <a:latin typeface="+mj-lt"/>
              </a:rPr>
              <a:t> Generating Station (5.3%</a:t>
            </a:r>
            <a:r>
              <a:rPr lang="en-GB" sz="1200" dirty="0" smtClean="0">
                <a:solidFill>
                  <a:srgbClr val="FFFFFF"/>
                </a:solidFill>
              </a:rPr>
              <a:t> of 2017 Energy</a:t>
            </a:r>
            <a:r>
              <a:rPr lang="en-GB" sz="1200" dirty="0" smtClean="0">
                <a:solidFill>
                  <a:srgbClr val="FFFFFF"/>
                </a:solidFill>
                <a:latin typeface="+mj-lt"/>
              </a:rPr>
              <a:t>) – Net Book Value: $375.1M</a:t>
            </a:r>
            <a:endParaRPr lang="en-US" sz="1200" baseline="30000" dirty="0">
              <a:solidFill>
                <a:srgbClr val="FFFFFF"/>
              </a:solidFill>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val="3796806346"/>
              </p:ext>
            </p:extLst>
          </p:nvPr>
        </p:nvGraphicFramePr>
        <p:xfrm>
          <a:off x="3233420" y="1488420"/>
          <a:ext cx="5669280" cy="1694688"/>
        </p:xfrm>
        <a:graphic>
          <a:graphicData uri="http://schemas.openxmlformats.org/drawingml/2006/table">
            <a:tbl>
              <a:tblPr/>
              <a:tblGrid>
                <a:gridCol w="1133856"/>
                <a:gridCol w="1133856"/>
                <a:gridCol w="1133856"/>
                <a:gridCol w="1133856"/>
                <a:gridCol w="1133856"/>
              </a:tblGrid>
              <a:tr h="203802">
                <a:tc>
                  <a:txBody>
                    <a:bodyPr/>
                    <a:lstStyle/>
                    <a:p>
                      <a:pPr algn="ctr" fontAlgn="b"/>
                      <a:r>
                        <a:rPr lang="en-US" sz="1000" b="1" i="0" u="none" strike="noStrike" dirty="0" smtClean="0">
                          <a:solidFill>
                            <a:srgbClr val="000000"/>
                          </a:solidFill>
                          <a:latin typeface="Arial" pitchFamily="34" charset="0"/>
                          <a:cs typeface="Arial" pitchFamily="34" charset="0"/>
                        </a:rPr>
                        <a:t>Unit</a:t>
                      </a:r>
                      <a:endParaRPr lang="en-US" sz="1000" b="1" i="0" u="none" strike="noStrike" dirty="0">
                        <a:solidFill>
                          <a:srgbClr val="000000"/>
                        </a:solidFill>
                        <a:latin typeface="Arial" pitchFamily="34" charset="0"/>
                        <a:cs typeface="Arial" pitchFamily="34" charset="0"/>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c>
                  <a:txBody>
                    <a:bodyPr/>
                    <a:lstStyle/>
                    <a:p>
                      <a:pPr algn="ctr" fontAlgn="b"/>
                      <a:r>
                        <a:rPr lang="en-US" sz="1000" b="1" i="0" u="none" strike="noStrike" dirty="0" smtClean="0">
                          <a:solidFill>
                            <a:srgbClr val="000000"/>
                          </a:solidFill>
                          <a:latin typeface="Arial" pitchFamily="34" charset="0"/>
                          <a:cs typeface="Arial" pitchFamily="34" charset="0"/>
                        </a:rPr>
                        <a:t>Service Date</a:t>
                      </a:r>
                      <a:endParaRPr lang="en-US" sz="1000" b="1" i="0" u="none" strike="noStrike" dirty="0">
                        <a:solidFill>
                          <a:srgbClr val="000000"/>
                        </a:solidFill>
                        <a:latin typeface="Arial" pitchFamily="34" charset="0"/>
                        <a:cs typeface="Arial" pitchFamily="34" charset="0"/>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c>
                  <a:txBody>
                    <a:bodyPr/>
                    <a:lstStyle/>
                    <a:p>
                      <a:pPr algn="ctr" fontAlgn="b"/>
                      <a:r>
                        <a:rPr lang="en-US" sz="1000" b="1" i="0" u="none" strike="noStrike" dirty="0" smtClean="0">
                          <a:solidFill>
                            <a:srgbClr val="000000"/>
                          </a:solidFill>
                          <a:latin typeface="Arial" pitchFamily="34" charset="0"/>
                          <a:cs typeface="Arial" pitchFamily="34" charset="0"/>
                        </a:rPr>
                        <a:t>Energy Source</a:t>
                      </a:r>
                      <a:endParaRPr lang="en-US" sz="1000" b="1" i="0" u="none" strike="noStrike" dirty="0">
                        <a:solidFill>
                          <a:srgbClr val="000000"/>
                        </a:solidFill>
                        <a:latin typeface="Arial" pitchFamily="34" charset="0"/>
                        <a:cs typeface="Arial" pitchFamily="34" charset="0"/>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c>
                  <a:txBody>
                    <a:bodyPr/>
                    <a:lstStyle/>
                    <a:p>
                      <a:pPr algn="ctr" fontAlgn="b"/>
                      <a:r>
                        <a:rPr lang="en-US" sz="1000" b="1" i="0" u="none" strike="noStrike" dirty="0" smtClean="0">
                          <a:solidFill>
                            <a:srgbClr val="000000"/>
                          </a:solidFill>
                          <a:latin typeface="Arial" pitchFamily="34" charset="0"/>
                          <a:cs typeface="Arial" pitchFamily="34" charset="0"/>
                        </a:rPr>
                        <a:t>2017 Energy (</a:t>
                      </a:r>
                      <a:r>
                        <a:rPr lang="en-US" sz="1000" b="1" i="0" u="none" strike="noStrike" dirty="0" err="1" smtClean="0">
                          <a:solidFill>
                            <a:srgbClr val="000000"/>
                          </a:solidFill>
                          <a:latin typeface="Arial" pitchFamily="34" charset="0"/>
                          <a:cs typeface="Arial" pitchFamily="34" charset="0"/>
                        </a:rPr>
                        <a:t>GWh</a:t>
                      </a:r>
                      <a:r>
                        <a:rPr lang="en-US" sz="1000" b="1" i="0" u="none" strike="noStrike" dirty="0" smtClean="0">
                          <a:solidFill>
                            <a:srgbClr val="000000"/>
                          </a:solidFill>
                          <a:latin typeface="Arial" pitchFamily="34" charset="0"/>
                          <a:cs typeface="Arial" pitchFamily="34" charset="0"/>
                        </a:rPr>
                        <a:t>)</a:t>
                      </a:r>
                      <a:endParaRPr lang="en-US" sz="1000" b="1" i="0" u="none" strike="noStrike" dirty="0">
                        <a:solidFill>
                          <a:srgbClr val="000000"/>
                        </a:solidFill>
                        <a:latin typeface="Arial" pitchFamily="34" charset="0"/>
                        <a:cs typeface="Arial" pitchFamily="34" charset="0"/>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c>
                  <a:txBody>
                    <a:bodyPr/>
                    <a:lstStyle/>
                    <a:p>
                      <a:pPr algn="ctr" fontAlgn="b"/>
                      <a:r>
                        <a:rPr lang="en-US" sz="1000" b="1" i="0" u="none" strike="noStrike" dirty="0">
                          <a:solidFill>
                            <a:srgbClr val="000000"/>
                          </a:solidFill>
                          <a:latin typeface="Arial" pitchFamily="34" charset="0"/>
                          <a:cs typeface="Arial" pitchFamily="34" charset="0"/>
                        </a:rPr>
                        <a:t>% of </a:t>
                      </a:r>
                      <a:r>
                        <a:rPr lang="en-US" sz="1000" b="1" i="0" u="none" strike="noStrike" dirty="0" smtClean="0">
                          <a:solidFill>
                            <a:srgbClr val="000000"/>
                          </a:solidFill>
                          <a:latin typeface="Arial" pitchFamily="34" charset="0"/>
                          <a:cs typeface="Arial" pitchFamily="34" charset="0"/>
                        </a:rPr>
                        <a:t>2017 </a:t>
                      </a:r>
                      <a:r>
                        <a:rPr lang="en-US" sz="1000" b="1" i="0" u="none" strike="noStrike" dirty="0">
                          <a:solidFill>
                            <a:srgbClr val="000000"/>
                          </a:solidFill>
                          <a:latin typeface="Arial" pitchFamily="34" charset="0"/>
                          <a:cs typeface="Arial" pitchFamily="34" charset="0"/>
                        </a:rPr>
                        <a:t>Energy</a:t>
                      </a:r>
                    </a:p>
                  </a:txBody>
                  <a:tcPr marL="0" marR="0" marT="0" marB="0" anchor="b">
                    <a:lnL>
                      <a:noFill/>
                    </a:lnL>
                    <a:lnR>
                      <a:noFill/>
                    </a:lnR>
                    <a:lnT w="635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r>
              <a:tr h="347472">
                <a:tc>
                  <a:txBody>
                    <a:bodyPr/>
                    <a:lstStyle/>
                    <a:p>
                      <a:pPr algn="ctr" fontAlgn="b"/>
                      <a:r>
                        <a:rPr lang="en-US" sz="1000" b="0" i="0" u="none" strike="noStrike" dirty="0">
                          <a:solidFill>
                            <a:srgbClr val="000000"/>
                          </a:solidFill>
                          <a:latin typeface="Arial" pitchFamily="34" charset="0"/>
                          <a:cs typeface="Arial" pitchFamily="34" charset="0"/>
                        </a:rPr>
                        <a:t>1</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rgbClr val="000000"/>
                          </a:solidFill>
                          <a:latin typeface="Arial" pitchFamily="34" charset="0"/>
                          <a:cs typeface="Arial" pitchFamily="34" charset="0"/>
                        </a:rPr>
                        <a:t>1975</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smtClean="0">
                          <a:solidFill>
                            <a:srgbClr val="000000"/>
                          </a:solidFill>
                          <a:latin typeface="Arial" pitchFamily="34" charset="0"/>
                          <a:cs typeface="Arial" pitchFamily="34" charset="0"/>
                        </a:rPr>
                        <a:t>Coal</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dirty="0" smtClean="0">
                          <a:solidFill>
                            <a:srgbClr val="000000"/>
                          </a:solidFill>
                          <a:latin typeface="Arial" pitchFamily="34" charset="0"/>
                          <a:cs typeface="Arial" pitchFamily="34" charset="0"/>
                        </a:rPr>
                        <a:t>469</a:t>
                      </a:r>
                      <a:endParaRPr lang="en-US" sz="1000" b="0" i="0" u="none" strike="noStrike" dirty="0">
                        <a:solidFill>
                          <a:srgbClr val="000000"/>
                        </a:solidFill>
                        <a:latin typeface="Arial" pitchFamily="34" charset="0"/>
                        <a:cs typeface="Arial" pitchFamily="34" charset="0"/>
                      </a:endParaRPr>
                    </a:p>
                  </a:txBody>
                  <a:tcPr marL="0" marR="36576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rgbClr val="000000"/>
                          </a:solidFill>
                          <a:latin typeface="Arial" pitchFamily="34" charset="0"/>
                          <a:cs typeface="Arial" pitchFamily="34" charset="0"/>
                        </a:rPr>
                        <a:t>2.1%</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r h="347472">
                <a:tc>
                  <a:txBody>
                    <a:bodyPr/>
                    <a:lstStyle/>
                    <a:p>
                      <a:pPr algn="ctr" fontAlgn="b"/>
                      <a:r>
                        <a:rPr lang="en-US" sz="1000" b="0" i="0" u="none" strike="noStrike" dirty="0" smtClean="0">
                          <a:solidFill>
                            <a:srgbClr val="000000"/>
                          </a:solidFill>
                          <a:latin typeface="Arial" pitchFamily="34" charset="0"/>
                          <a:cs typeface="Arial" pitchFamily="34" charset="0"/>
                        </a:rPr>
                        <a:t>2</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rgbClr val="000000"/>
                          </a:solidFill>
                          <a:latin typeface="Arial" pitchFamily="34" charset="0"/>
                          <a:cs typeface="Arial" pitchFamily="34" charset="0"/>
                        </a:rPr>
                        <a:t>1977</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smtClean="0">
                          <a:solidFill>
                            <a:srgbClr val="000000"/>
                          </a:solidFill>
                          <a:latin typeface="Arial" pitchFamily="34" charset="0"/>
                          <a:cs typeface="Arial" pitchFamily="34" charset="0"/>
                        </a:rPr>
                        <a:t>Coal</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dirty="0" smtClean="0">
                          <a:solidFill>
                            <a:srgbClr val="000000"/>
                          </a:solidFill>
                          <a:latin typeface="Arial" pitchFamily="34" charset="0"/>
                          <a:cs typeface="Arial" pitchFamily="34" charset="0"/>
                        </a:rPr>
                        <a:t>178</a:t>
                      </a:r>
                      <a:endParaRPr lang="en-US" sz="1000" b="0" i="0" u="none" strike="noStrike" dirty="0">
                        <a:solidFill>
                          <a:srgbClr val="000000"/>
                        </a:solidFill>
                        <a:latin typeface="Arial" pitchFamily="34" charset="0"/>
                        <a:cs typeface="Arial" pitchFamily="34" charset="0"/>
                      </a:endParaRPr>
                    </a:p>
                  </a:txBody>
                  <a:tcPr marL="0" marR="36576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rgbClr val="000000"/>
                          </a:solidFill>
                          <a:latin typeface="Arial" pitchFamily="34" charset="0"/>
                          <a:cs typeface="Arial" pitchFamily="34" charset="0"/>
                        </a:rPr>
                        <a:t>0.8%</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r h="347472">
                <a:tc>
                  <a:txBody>
                    <a:bodyPr/>
                    <a:lstStyle/>
                    <a:p>
                      <a:pPr algn="ctr" fontAlgn="b"/>
                      <a:r>
                        <a:rPr lang="en-US" sz="1000" b="0" i="0" u="none" strike="noStrike" dirty="0" smtClean="0">
                          <a:solidFill>
                            <a:srgbClr val="000000"/>
                          </a:solidFill>
                          <a:latin typeface="Arial" pitchFamily="34" charset="0"/>
                          <a:cs typeface="Arial" pitchFamily="34" charset="0"/>
                        </a:rPr>
                        <a:t>3</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rgbClr val="000000"/>
                          </a:solidFill>
                          <a:latin typeface="Arial" pitchFamily="34" charset="0"/>
                          <a:cs typeface="Arial" pitchFamily="34" charset="0"/>
                        </a:rPr>
                        <a:t>1980</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smtClean="0">
                          <a:solidFill>
                            <a:srgbClr val="000000"/>
                          </a:solidFill>
                          <a:latin typeface="Arial" pitchFamily="34" charset="0"/>
                          <a:cs typeface="Arial" pitchFamily="34" charset="0"/>
                        </a:rPr>
                        <a:t>Coal</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dirty="0" smtClean="0">
                          <a:solidFill>
                            <a:srgbClr val="000000"/>
                          </a:solidFill>
                          <a:latin typeface="Arial" pitchFamily="34" charset="0"/>
                          <a:cs typeface="Arial" pitchFamily="34" charset="0"/>
                        </a:rPr>
                        <a:t>186</a:t>
                      </a:r>
                      <a:endParaRPr lang="en-US" sz="1000" b="0" i="0" u="none" strike="noStrike" dirty="0">
                        <a:solidFill>
                          <a:srgbClr val="000000"/>
                        </a:solidFill>
                        <a:latin typeface="Arial" pitchFamily="34" charset="0"/>
                        <a:cs typeface="Arial" pitchFamily="34" charset="0"/>
                      </a:endParaRPr>
                    </a:p>
                  </a:txBody>
                  <a:tcPr marL="0" marR="36576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rgbClr val="000000"/>
                          </a:solidFill>
                          <a:latin typeface="Arial" pitchFamily="34" charset="0"/>
                          <a:cs typeface="Arial" pitchFamily="34" charset="0"/>
                        </a:rPr>
                        <a:t>0.8%</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r h="347472">
                <a:tc>
                  <a:txBody>
                    <a:bodyPr/>
                    <a:lstStyle/>
                    <a:p>
                      <a:pPr algn="ctr" fontAlgn="b"/>
                      <a:r>
                        <a:rPr lang="en-US" sz="1000" b="0" i="0" u="none" strike="noStrike" dirty="0" smtClean="0">
                          <a:solidFill>
                            <a:srgbClr val="000000"/>
                          </a:solidFill>
                          <a:latin typeface="Arial" pitchFamily="34" charset="0"/>
                          <a:cs typeface="Arial" pitchFamily="34" charset="0"/>
                        </a:rPr>
                        <a:t>4</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rgbClr val="000000"/>
                          </a:solidFill>
                          <a:latin typeface="Arial" pitchFamily="34" charset="0"/>
                          <a:cs typeface="Arial" pitchFamily="34" charset="0"/>
                        </a:rPr>
                        <a:t>1981</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rgbClr val="000000"/>
                          </a:solidFill>
                          <a:latin typeface="Arial" pitchFamily="34" charset="0"/>
                          <a:cs typeface="Arial" pitchFamily="34" charset="0"/>
                        </a:rPr>
                        <a:t>Coal</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dirty="0" smtClean="0">
                          <a:solidFill>
                            <a:srgbClr val="000000"/>
                          </a:solidFill>
                          <a:latin typeface="Arial" pitchFamily="34" charset="0"/>
                          <a:cs typeface="Arial" pitchFamily="34" charset="0"/>
                        </a:rPr>
                        <a:t>380</a:t>
                      </a:r>
                      <a:endParaRPr lang="en-US" sz="1000" b="0" i="0" u="none" strike="noStrike" dirty="0">
                        <a:solidFill>
                          <a:srgbClr val="000000"/>
                        </a:solidFill>
                        <a:latin typeface="Arial" pitchFamily="34" charset="0"/>
                        <a:cs typeface="Arial" pitchFamily="34" charset="0"/>
                      </a:endParaRPr>
                    </a:p>
                  </a:txBody>
                  <a:tcPr marL="0" marR="36576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rgbClr val="000000"/>
                          </a:solidFill>
                          <a:latin typeface="Arial" pitchFamily="34" charset="0"/>
                          <a:cs typeface="Arial" pitchFamily="34" charset="0"/>
                        </a:rPr>
                        <a:t>1.7%</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792582" name="Picture 6" descr="http://www.southeastcoalash.org/wp-content/uploads/2013/08/scpage_winyah.jpg"/>
          <p:cNvPicPr>
            <a:picLocks noChangeAspect="1" noChangeArrowheads="1"/>
          </p:cNvPicPr>
          <p:nvPr/>
        </p:nvPicPr>
        <p:blipFill>
          <a:blip r:embed="rId8"/>
          <a:srcRect l="2267" t="14240" r="46432" b="18123"/>
          <a:stretch>
            <a:fillRect/>
          </a:stretch>
        </p:blipFill>
        <p:spPr bwMode="auto">
          <a:xfrm>
            <a:off x="215900" y="1488420"/>
            <a:ext cx="1527048" cy="1555286"/>
          </a:xfrm>
          <a:prstGeom prst="rect">
            <a:avLst/>
          </a:prstGeom>
          <a:noFill/>
        </p:spPr>
      </p:pic>
      <p:sp>
        <p:nvSpPr>
          <p:cNvPr id="14" name="Rectangle 13"/>
          <p:cNvSpPr>
            <a:spLocks noChangeArrowheads="1"/>
          </p:cNvSpPr>
          <p:nvPr>
            <p:custDataLst>
              <p:tags r:id="rId3"/>
            </p:custDataLst>
          </p:nvPr>
        </p:nvSpPr>
        <p:spPr bwMode="gray">
          <a:xfrm>
            <a:off x="215900" y="3318741"/>
            <a:ext cx="8686800" cy="228600"/>
          </a:xfrm>
          <a:prstGeom prst="rect">
            <a:avLst/>
          </a:prstGeom>
          <a:solidFill>
            <a:srgbClr val="2759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200" dirty="0" smtClean="0">
                <a:solidFill>
                  <a:srgbClr val="FFFFFF"/>
                </a:solidFill>
                <a:latin typeface="+mj-lt"/>
              </a:rPr>
              <a:t>Jefferies Hydroelectric Generating Station (1.0%</a:t>
            </a:r>
            <a:r>
              <a:rPr lang="en-GB" sz="1200" dirty="0" smtClean="0">
                <a:solidFill>
                  <a:srgbClr val="FFFFFF"/>
                </a:solidFill>
              </a:rPr>
              <a:t> of 2017 Energy</a:t>
            </a:r>
            <a:r>
              <a:rPr lang="en-GB" sz="1200" dirty="0" smtClean="0">
                <a:solidFill>
                  <a:srgbClr val="FFFFFF"/>
                </a:solidFill>
                <a:latin typeface="+mj-lt"/>
              </a:rPr>
              <a:t>) – Net Book Value: $106.5M</a:t>
            </a:r>
            <a:endParaRPr lang="en-US" sz="1200" baseline="30000" dirty="0">
              <a:solidFill>
                <a:srgbClr val="FFFFFF"/>
              </a:solidFill>
              <a:latin typeface="+mj-lt"/>
            </a:endParaRPr>
          </a:p>
        </p:txBody>
      </p:sp>
      <p:graphicFrame>
        <p:nvGraphicFramePr>
          <p:cNvPr id="15" name="Table 14"/>
          <p:cNvGraphicFramePr>
            <a:graphicFrameLocks noGrp="1"/>
          </p:cNvGraphicFramePr>
          <p:nvPr>
            <p:extLst>
              <p:ext uri="{D42A27DB-BD31-4B8C-83A1-F6EECF244321}">
                <p14:modId xmlns:p14="http://schemas.microsoft.com/office/powerpoint/2010/main" val="559600536"/>
              </p:ext>
            </p:extLst>
          </p:nvPr>
        </p:nvGraphicFramePr>
        <p:xfrm>
          <a:off x="3233420" y="3610211"/>
          <a:ext cx="5669280" cy="652272"/>
        </p:xfrm>
        <a:graphic>
          <a:graphicData uri="http://schemas.openxmlformats.org/drawingml/2006/table">
            <a:tbl>
              <a:tblPr/>
              <a:tblGrid>
                <a:gridCol w="1133856"/>
                <a:gridCol w="1133856"/>
                <a:gridCol w="1133856"/>
                <a:gridCol w="1133856"/>
                <a:gridCol w="1133856"/>
              </a:tblGrid>
              <a:tr h="203802">
                <a:tc>
                  <a:txBody>
                    <a:bodyPr/>
                    <a:lstStyle/>
                    <a:p>
                      <a:pPr algn="ctr" fontAlgn="b"/>
                      <a:r>
                        <a:rPr lang="en-US" sz="1000" b="1" i="0" u="none" strike="noStrike" dirty="0" smtClean="0">
                          <a:solidFill>
                            <a:srgbClr val="000000"/>
                          </a:solidFill>
                          <a:latin typeface="Arial" pitchFamily="34" charset="0"/>
                          <a:cs typeface="Arial" pitchFamily="34" charset="0"/>
                        </a:rPr>
                        <a:t>Unit</a:t>
                      </a:r>
                      <a:endParaRPr lang="en-US" sz="1000" b="1" i="0" u="none" strike="noStrike" dirty="0">
                        <a:solidFill>
                          <a:srgbClr val="000000"/>
                        </a:solidFill>
                        <a:latin typeface="Arial" pitchFamily="34" charset="0"/>
                        <a:cs typeface="Arial" pitchFamily="34" charset="0"/>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c>
                  <a:txBody>
                    <a:bodyPr/>
                    <a:lstStyle/>
                    <a:p>
                      <a:pPr algn="ctr" fontAlgn="b"/>
                      <a:r>
                        <a:rPr lang="en-US" sz="1000" b="1" i="0" u="none" strike="noStrike" dirty="0" smtClean="0">
                          <a:solidFill>
                            <a:srgbClr val="000000"/>
                          </a:solidFill>
                          <a:latin typeface="Arial" pitchFamily="34" charset="0"/>
                          <a:cs typeface="Arial" pitchFamily="34" charset="0"/>
                        </a:rPr>
                        <a:t>Service Date</a:t>
                      </a:r>
                      <a:endParaRPr lang="en-US" sz="1000" b="1" i="0" u="none" strike="noStrike" dirty="0">
                        <a:solidFill>
                          <a:srgbClr val="000000"/>
                        </a:solidFill>
                        <a:latin typeface="Arial" pitchFamily="34" charset="0"/>
                        <a:cs typeface="Arial" pitchFamily="34" charset="0"/>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c>
                  <a:txBody>
                    <a:bodyPr/>
                    <a:lstStyle/>
                    <a:p>
                      <a:pPr algn="ctr" fontAlgn="b"/>
                      <a:r>
                        <a:rPr lang="en-US" sz="1000" b="1" i="0" u="none" strike="noStrike" dirty="0" smtClean="0">
                          <a:solidFill>
                            <a:srgbClr val="000000"/>
                          </a:solidFill>
                          <a:latin typeface="Arial" pitchFamily="34" charset="0"/>
                          <a:cs typeface="Arial" pitchFamily="34" charset="0"/>
                        </a:rPr>
                        <a:t>Energy Source</a:t>
                      </a:r>
                      <a:endParaRPr lang="en-US" sz="1000" b="1" i="0" u="none" strike="noStrike" dirty="0">
                        <a:solidFill>
                          <a:srgbClr val="000000"/>
                        </a:solidFill>
                        <a:latin typeface="Arial" pitchFamily="34" charset="0"/>
                        <a:cs typeface="Arial" pitchFamily="34" charset="0"/>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c>
                  <a:txBody>
                    <a:bodyPr/>
                    <a:lstStyle/>
                    <a:p>
                      <a:pPr algn="ctr" fontAlgn="b"/>
                      <a:r>
                        <a:rPr lang="en-US" sz="1000" b="1" i="0" u="none" strike="noStrike" dirty="0" smtClean="0">
                          <a:solidFill>
                            <a:srgbClr val="000000"/>
                          </a:solidFill>
                          <a:latin typeface="Arial" pitchFamily="34" charset="0"/>
                          <a:cs typeface="Arial" pitchFamily="34" charset="0"/>
                        </a:rPr>
                        <a:t>2017 Energy (</a:t>
                      </a:r>
                      <a:r>
                        <a:rPr lang="en-US" sz="1000" b="1" i="0" u="none" strike="noStrike" dirty="0" err="1" smtClean="0">
                          <a:solidFill>
                            <a:srgbClr val="000000"/>
                          </a:solidFill>
                          <a:latin typeface="Arial" pitchFamily="34" charset="0"/>
                          <a:cs typeface="Arial" pitchFamily="34" charset="0"/>
                        </a:rPr>
                        <a:t>GWh</a:t>
                      </a:r>
                      <a:r>
                        <a:rPr lang="en-US" sz="1000" b="1" i="0" u="none" strike="noStrike" dirty="0" smtClean="0">
                          <a:solidFill>
                            <a:srgbClr val="000000"/>
                          </a:solidFill>
                          <a:latin typeface="Arial" pitchFamily="34" charset="0"/>
                          <a:cs typeface="Arial" pitchFamily="34" charset="0"/>
                        </a:rPr>
                        <a:t>)</a:t>
                      </a:r>
                      <a:endParaRPr lang="en-US" sz="1000" b="1" i="0" u="none" strike="noStrike" dirty="0">
                        <a:solidFill>
                          <a:srgbClr val="000000"/>
                        </a:solidFill>
                        <a:latin typeface="Arial" pitchFamily="34" charset="0"/>
                        <a:cs typeface="Arial" pitchFamily="34" charset="0"/>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c>
                  <a:txBody>
                    <a:bodyPr/>
                    <a:lstStyle/>
                    <a:p>
                      <a:pPr algn="ctr" fontAlgn="b"/>
                      <a:r>
                        <a:rPr lang="en-US" sz="1000" b="1" i="0" u="none" strike="noStrike" dirty="0">
                          <a:solidFill>
                            <a:srgbClr val="000000"/>
                          </a:solidFill>
                          <a:latin typeface="Arial" pitchFamily="34" charset="0"/>
                          <a:cs typeface="Arial" pitchFamily="34" charset="0"/>
                        </a:rPr>
                        <a:t>% of </a:t>
                      </a:r>
                      <a:r>
                        <a:rPr lang="en-US" sz="1000" b="1" i="0" u="none" strike="noStrike" dirty="0" smtClean="0">
                          <a:solidFill>
                            <a:srgbClr val="000000"/>
                          </a:solidFill>
                          <a:latin typeface="Arial" pitchFamily="34" charset="0"/>
                          <a:cs typeface="Arial" pitchFamily="34" charset="0"/>
                        </a:rPr>
                        <a:t>2017 </a:t>
                      </a:r>
                      <a:r>
                        <a:rPr lang="en-US" sz="1000" b="1" i="0" u="none" strike="noStrike" dirty="0">
                          <a:solidFill>
                            <a:srgbClr val="000000"/>
                          </a:solidFill>
                          <a:latin typeface="Arial" pitchFamily="34" charset="0"/>
                          <a:cs typeface="Arial" pitchFamily="34" charset="0"/>
                        </a:rPr>
                        <a:t>Energy</a:t>
                      </a:r>
                    </a:p>
                  </a:txBody>
                  <a:tcPr marL="0" marR="0" marT="0" marB="0" anchor="b">
                    <a:lnL>
                      <a:noFill/>
                    </a:lnL>
                    <a:lnR>
                      <a:noFill/>
                    </a:lnR>
                    <a:lnT w="6350" cap="flat" cmpd="sng" algn="ctr">
                      <a:no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A5BFAA"/>
                    </a:solidFill>
                  </a:tcPr>
                </a:tc>
              </a:tr>
              <a:tr h="347472">
                <a:tc>
                  <a:txBody>
                    <a:bodyPr/>
                    <a:lstStyle/>
                    <a:p>
                      <a:pPr algn="ctr" fontAlgn="b"/>
                      <a:r>
                        <a:rPr lang="en-US" sz="1000" b="0" i="0" u="none" strike="noStrike" dirty="0">
                          <a:solidFill>
                            <a:srgbClr val="000000"/>
                          </a:solidFill>
                          <a:latin typeface="Arial" pitchFamily="34" charset="0"/>
                          <a:cs typeface="Arial" pitchFamily="34" charset="0"/>
                        </a:rPr>
                        <a:t>1</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rgbClr val="000000"/>
                          </a:solidFill>
                          <a:latin typeface="Arial" pitchFamily="34" charset="0"/>
                          <a:cs typeface="Arial" pitchFamily="34" charset="0"/>
                        </a:rPr>
                        <a:t>1942</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rgbClr val="000000"/>
                          </a:solidFill>
                          <a:latin typeface="Arial" pitchFamily="34" charset="0"/>
                          <a:cs typeface="Arial" pitchFamily="34" charset="0"/>
                        </a:rPr>
                        <a:t>Hydro</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dirty="0" smtClean="0">
                          <a:solidFill>
                            <a:srgbClr val="000000"/>
                          </a:solidFill>
                          <a:latin typeface="Arial" pitchFamily="34" charset="0"/>
                          <a:cs typeface="Arial" pitchFamily="34" charset="0"/>
                        </a:rPr>
                        <a:t>220</a:t>
                      </a:r>
                      <a:endParaRPr lang="en-US" sz="1000" b="0" i="0" u="none" strike="noStrike" dirty="0">
                        <a:solidFill>
                          <a:srgbClr val="000000"/>
                        </a:solidFill>
                        <a:latin typeface="Arial" pitchFamily="34" charset="0"/>
                        <a:cs typeface="Arial" pitchFamily="34" charset="0"/>
                      </a:endParaRPr>
                    </a:p>
                  </a:txBody>
                  <a:tcPr marL="0" marR="36576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solidFill>
                            <a:srgbClr val="000000"/>
                          </a:solidFill>
                          <a:latin typeface="Arial" pitchFamily="34" charset="0"/>
                          <a:cs typeface="Arial" pitchFamily="34" charset="0"/>
                        </a:rPr>
                        <a:t>1.0%</a:t>
                      </a:r>
                      <a:endParaRPr lang="en-US" sz="10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7" name="Slide Number Placeholder 16"/>
          <p:cNvSpPr>
            <a:spLocks noGrp="1"/>
          </p:cNvSpPr>
          <p:nvPr>
            <p:ph type="sldNum" sz="quarter" idx="12"/>
          </p:nvPr>
        </p:nvSpPr>
        <p:spPr/>
        <p:txBody>
          <a:bodyPr/>
          <a:lstStyle/>
          <a:p>
            <a:pPr>
              <a:defRPr/>
            </a:pPr>
            <a:endParaRPr lang="en-US" dirty="0" smtClean="0"/>
          </a:p>
          <a:p>
            <a:pPr>
              <a:defRPr/>
            </a:pPr>
            <a:fld id="{AE584412-7F4F-4709-8555-B5D2E36C3DD3}" type="slidenum">
              <a:rPr lang="en-US" smtClean="0"/>
              <a:pPr>
                <a:defRPr/>
              </a:pPr>
              <a:t>9</a:t>
            </a:fld>
            <a:endParaRPr lang="en-US" dirty="0"/>
          </a:p>
        </p:txBody>
      </p:sp>
      <p:sp>
        <p:nvSpPr>
          <p:cNvPr id="18" name="Rectangle 17"/>
          <p:cNvSpPr>
            <a:spLocks noChangeArrowheads="1"/>
          </p:cNvSpPr>
          <p:nvPr>
            <p:custDataLst>
              <p:tags r:id="rId4"/>
            </p:custDataLst>
          </p:nvPr>
        </p:nvSpPr>
        <p:spPr bwMode="gray">
          <a:xfrm>
            <a:off x="1802384" y="1488420"/>
            <a:ext cx="1371600" cy="301752"/>
          </a:xfrm>
          <a:prstGeom prst="rect">
            <a:avLst/>
          </a:prstGeom>
          <a:solidFill>
            <a:srgbClr val="A5BF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200" dirty="0" smtClean="0">
                <a:solidFill>
                  <a:srgbClr val="000000"/>
                </a:solidFill>
                <a:latin typeface="+mj-lt"/>
              </a:rPr>
              <a:t>Location</a:t>
            </a:r>
            <a:endParaRPr lang="en-US" sz="1200" baseline="30000" dirty="0">
              <a:solidFill>
                <a:srgbClr val="000000"/>
              </a:solidFill>
              <a:latin typeface="+mj-lt"/>
            </a:endParaRPr>
          </a:p>
        </p:txBody>
      </p:sp>
      <p:sp>
        <p:nvSpPr>
          <p:cNvPr id="19" name="Rectangle 18"/>
          <p:cNvSpPr>
            <a:spLocks noChangeArrowheads="1"/>
          </p:cNvSpPr>
          <p:nvPr>
            <p:custDataLst>
              <p:tags r:id="rId5"/>
            </p:custDataLst>
          </p:nvPr>
        </p:nvSpPr>
        <p:spPr bwMode="gray">
          <a:xfrm>
            <a:off x="1802384" y="3610211"/>
            <a:ext cx="1371600" cy="301752"/>
          </a:xfrm>
          <a:prstGeom prst="rect">
            <a:avLst/>
          </a:prstGeom>
          <a:solidFill>
            <a:srgbClr val="A5BF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200" dirty="0" smtClean="0">
                <a:solidFill>
                  <a:srgbClr val="000000"/>
                </a:solidFill>
                <a:latin typeface="+mj-lt"/>
              </a:rPr>
              <a:t>Location</a:t>
            </a:r>
            <a:endParaRPr lang="en-US" sz="1200" baseline="30000" dirty="0">
              <a:solidFill>
                <a:srgbClr val="000000"/>
              </a:solidFill>
              <a:latin typeface="+mj-lt"/>
            </a:endParaRPr>
          </a:p>
        </p:txBody>
      </p:sp>
      <p:sp>
        <p:nvSpPr>
          <p:cNvPr id="21" name="Text Placeholder 13"/>
          <p:cNvSpPr txBox="1">
            <a:spLocks/>
          </p:cNvSpPr>
          <p:nvPr/>
        </p:nvSpPr>
        <p:spPr>
          <a:xfrm>
            <a:off x="1761109" y="1805459"/>
            <a:ext cx="1371600" cy="1185974"/>
          </a:xfrm>
          <a:prstGeom prst="rect">
            <a:avLst/>
          </a:prstGeom>
          <a:noFill/>
          <a:ln w="28575">
            <a:noFill/>
          </a:ln>
        </p:spPr>
        <p:txBody>
          <a:bodyPr lIns="18288" tIns="45720" rIns="45720" bIns="18288" numCol="1" spcCol="365760" anchor="t">
            <a:noAutofit/>
          </a:bodyPr>
          <a:lstStyle/>
          <a:p>
            <a:pPr marL="225425" indent="-225425" algn="ctr" defTabSz="1018937">
              <a:lnSpc>
                <a:spcPct val="110000"/>
              </a:lnSpc>
              <a:spcBef>
                <a:spcPts val="1800"/>
              </a:spcBef>
              <a:buClr>
                <a:srgbClr val="275937"/>
              </a:buClr>
              <a:buSzPct val="95000"/>
              <a:defRPr/>
            </a:pPr>
            <a:r>
              <a:rPr lang="en-GB" sz="1200" b="0" kern="0" dirty="0" smtClean="0">
                <a:solidFill>
                  <a:srgbClr val="000000"/>
                </a:solidFill>
              </a:rPr>
              <a:t>Georgetown, SC</a:t>
            </a:r>
          </a:p>
        </p:txBody>
      </p:sp>
      <p:sp>
        <p:nvSpPr>
          <p:cNvPr id="22" name="Text Placeholder 13"/>
          <p:cNvSpPr txBox="1">
            <a:spLocks/>
          </p:cNvSpPr>
          <p:nvPr/>
        </p:nvSpPr>
        <p:spPr>
          <a:xfrm>
            <a:off x="1802384" y="3936347"/>
            <a:ext cx="1371600" cy="1185974"/>
          </a:xfrm>
          <a:prstGeom prst="rect">
            <a:avLst/>
          </a:prstGeom>
          <a:noFill/>
          <a:ln w="28575">
            <a:noFill/>
          </a:ln>
        </p:spPr>
        <p:txBody>
          <a:bodyPr lIns="0" tIns="45720" rIns="0" bIns="0" numCol="1" spcCol="365760" anchor="t">
            <a:noAutofit/>
          </a:bodyPr>
          <a:lstStyle/>
          <a:p>
            <a:pPr marL="225425" indent="-225425" algn="ctr" defTabSz="1018937">
              <a:lnSpc>
                <a:spcPct val="110000"/>
              </a:lnSpc>
              <a:spcBef>
                <a:spcPts val="1800"/>
              </a:spcBef>
              <a:buClr>
                <a:srgbClr val="275937"/>
              </a:buClr>
              <a:buSzPct val="95000"/>
              <a:defRPr/>
            </a:pPr>
            <a:r>
              <a:rPr lang="en-GB" sz="1200" b="0" kern="0" dirty="0" smtClean="0">
                <a:solidFill>
                  <a:srgbClr val="000000"/>
                </a:solidFill>
              </a:rPr>
              <a:t>Moncks Corner, SC</a:t>
            </a:r>
          </a:p>
        </p:txBody>
      </p:sp>
      <p:pic>
        <p:nvPicPr>
          <p:cNvPr id="843778" name="Picture 2" descr="Related image"/>
          <p:cNvPicPr>
            <a:picLocks noChangeAspect="1" noChangeArrowheads="1"/>
          </p:cNvPicPr>
          <p:nvPr/>
        </p:nvPicPr>
        <p:blipFill>
          <a:blip r:embed="rId9"/>
          <a:srcRect l="15543" t="9987" r="4914" b="10125"/>
          <a:stretch>
            <a:fillRect/>
          </a:stretch>
        </p:blipFill>
        <p:spPr bwMode="auto">
          <a:xfrm>
            <a:off x="215900" y="3610211"/>
            <a:ext cx="1527048" cy="1186032"/>
          </a:xfrm>
          <a:prstGeom prst="rect">
            <a:avLst/>
          </a:prstGeom>
          <a:noFill/>
        </p:spPr>
      </p:pic>
    </p:spTree>
    <p:extLst>
      <p:ext uri="{BB962C8B-B14F-4D97-AF65-F5344CB8AC3E}">
        <p14:creationId xmlns:p14="http://schemas.microsoft.com/office/powerpoint/2010/main" val="78783015"/>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TYPE" val="TITLE"/>
  <p:tag name="SAVEDPATH" val="Y:\Nyk\area\ibd\pubfinance\pubfinance\Utilities\Santee Cooper\Presentations &amp; Memos\2018-04 Investor Communication\Santee Cooper Investor Communication 2018-04-10.pptx"/>
  <p:tag name="SAVEDPATHUNC" val="\\intranet.barcapint.com\dfs-amer\group\Nyk\area\ibd\pubfinance\pubfinance\Utilities\Santee Cooper\Presentations &amp; Memos\2018-04 Investor Communication\Santee Cooper Investor Communication 2018-04-10.pptx"/>
</p:tagLst>
</file>

<file path=ppt/tags/tag10.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ags/tag100.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ags/tag101.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102.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103.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104.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105.xml><?xml version="1.0" encoding="utf-8"?>
<p:tagLst xmlns:a="http://schemas.openxmlformats.org/drawingml/2006/main" xmlns:r="http://schemas.openxmlformats.org/officeDocument/2006/relationships" xmlns:p="http://schemas.openxmlformats.org/presentationml/2006/main">
  <p:tag name="ENAME" val="SLIDESUBHDR"/>
  <p:tag name="IGNOREFONTNONCOMPLIANCE" val="0"/>
  <p:tag name="FONTNAME" val="Arial"/>
  <p:tag name="FONTSIZE" val="16"/>
  <p:tag name="FONTBOLD" val="-1"/>
  <p:tag name="FONTITALIC" val="0"/>
  <p:tag name="FONTULINE" val="0"/>
  <p:tag name="FONTSHADOW" val="0"/>
  <p:tag name="FONTALIGNMENT" val="1"/>
  <p:tag name="IGNORECOLORLINESNONCOMPLIANCE" val="0"/>
  <p:tag name="FONTCOLOR" val="3687680"/>
  <p:tag name="FILLVISIBLE" val="0"/>
  <p:tag name="FONTCOLORING" val="LB Green"/>
  <p:tag name="FILLCOLOR" val="3687680"/>
  <p:tag name="LINEVISIBLE" val="0"/>
  <p:tag name="LINECOLOR" val="3687680"/>
  <p:tag name="FILLCOLORING" val="No Fill"/>
  <p:tag name="LINECOLORING" val="No Line"/>
  <p:tag name="FONT_COLOR_SCHEME_INDEX" val="0"/>
  <p:tag name="FONT_COLOR_TYPE" val="1"/>
  <p:tag name="FILL_COLOR_SCHEME_INDEX" val="5"/>
  <p:tag name="FILL_COLOR_TYPE" val="2"/>
  <p:tag name="LINE_COLOR_SCHEME_INDEX" val="2"/>
  <p:tag name="LINE_COLOR_TYPE" val="2"/>
  <p:tag name="IGNOREPOSITIONNONCOMPLIANCE" val="0"/>
  <p:tag name="POSITIONTOP" val="102"/>
  <p:tag name="POSITIONLEFT" val="54"/>
  <p:tag name="IGNORESIZENONCOMPLIANCE" val="0"/>
  <p:tag name="SIZEWIDTH" val="684"/>
  <p:tag name="SIZEHEIGHT" val="30"/>
</p:tagLst>
</file>

<file path=ppt/tags/tag106.xml><?xml version="1.0" encoding="utf-8"?>
<p:tagLst xmlns:a="http://schemas.openxmlformats.org/drawingml/2006/main" xmlns:r="http://schemas.openxmlformats.org/officeDocument/2006/relationships" xmlns:p="http://schemas.openxmlformats.org/presentationml/2006/main">
  <p:tag name="IGNOREFONTNONCOMPLIANCE" val="0"/>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_COLOR_SCHEME_INDEX" val="5"/>
  <p:tag name="FILL_COLOR_TYPE" val="2"/>
  <p:tag name="FILLCOLORING" val="No Fill"/>
  <p:tag name="LINEVISIBLE" val="0"/>
  <p:tag name="LINECOLOR" val="3687680"/>
  <p:tag name="LINE_COLOR_SCHEME_INDEX" val="2"/>
  <p:tag name="LINE_COLOR_TYPE" val="2"/>
  <p:tag name="LINECOLORING" val="No Line"/>
  <p:tag name="IGNOREPOSITIONNONCOMPLIANCE" val="0"/>
  <p:tag name="POSITIONTOP" val="528"/>
  <p:tag name="POSITIONLEFT" val="54"/>
  <p:tag name="IGNORESIZENONCOMPLIANCE" val="0"/>
  <p:tag name="SIZEWIDTH" val="684"/>
  <p:tag name="SIZEHEIGHT" val="24"/>
  <p:tag name="ENAME" val="SLIDEFOOTER"/>
  <p:tag name="FONTNAME" val="Arial"/>
  <p:tag name="FONTSIZE" val="7"/>
</p:tagLst>
</file>

<file path=ppt/tags/tag107.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108.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C,E,F,G"/>
  <p:tag name="SHAPEKEY" val="RESET"/>
  <p:tag name="IGNOREFONTNONCOMPLIANCE" val="0"/>
  <p:tag name="IGNORECOLORLINESNONCOMPLIANCE" val="0"/>
  <p:tag name="IGNOREPOSITIONNONCOMPLIANCE" val="0"/>
  <p:tag name="POSITIONTOP" val="348"/>
  <p:tag name="POSITIONLEFT" val="54"/>
  <p:tag name="IGNORESIZENONCOMPLIANCE" val="0"/>
  <p:tag name="SIZEWIDTH" val="221.25"/>
  <p:tag name="SIZEHEIGHT" val="173.25"/>
</p:tagLst>
</file>

<file path=ppt/tags/tag109.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11.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C,E,F,G"/>
  <p:tag name="SHAPEKEY" val="RESET"/>
  <p:tag name="IGNOREFONTNONCOMPLIANCE" val="0"/>
  <p:tag name="IGNORECOLORLINESNONCOMPLIANCE" val="0"/>
  <p:tag name="IGNOREPOSITIONNONCOMPLIANCE" val="0"/>
  <p:tag name="POSITIONTOP" val="348"/>
  <p:tag name="POSITIONLEFT" val="54"/>
  <p:tag name="IGNORESIZENONCOMPLIANCE" val="0"/>
  <p:tag name="SIZEWIDTH" val="221.25"/>
  <p:tag name="SIZEHEIGHT" val="173.25"/>
</p:tagLst>
</file>

<file path=ppt/tags/tag110.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C,E,F,G"/>
  <p:tag name="SHAPEKEY" val="RESET"/>
  <p:tag name="IGNOREFONTNONCOMPLIANCE" val="0"/>
  <p:tag name="IGNORECOLORLINESNONCOMPLIANCE" val="0"/>
  <p:tag name="IGNOREPOSITIONNONCOMPLIANCE" val="0"/>
  <p:tag name="POSITIONTOP" val="348"/>
  <p:tag name="POSITIONLEFT" val="54"/>
  <p:tag name="IGNORESIZENONCOMPLIANCE" val="0"/>
  <p:tag name="SIZEWIDTH" val="221.25"/>
  <p:tag name="SIZEHEIGHT" val="173.25"/>
</p:tagLst>
</file>

<file path=ppt/tags/tag111.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112.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113.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D,F"/>
  <p:tag name="IGNOREFONTNONCOMPLIANCE" val="0"/>
  <p:tag name="IGNORECOLORLINESNONCOMPLIANCE" val="0"/>
  <p:tag name="IGNOREPOSITIONNONCOMPLIANCE" val="0"/>
  <p:tag name="POSITIONTOP" val="150"/>
  <p:tag name="POSITIONLEFT" val="402"/>
  <p:tag name="IGNORESIZENONCOMPLIANCE" val="0"/>
  <p:tag name="SIZEWIDTH" val="335.875"/>
  <p:tag name="SIZEHEIGHT" val="174"/>
</p:tagLst>
</file>

<file path=ppt/tags/tag114.xml><?xml version="1.0" encoding="utf-8"?>
<p:tagLst xmlns:a="http://schemas.openxmlformats.org/drawingml/2006/main" xmlns:r="http://schemas.openxmlformats.org/officeDocument/2006/relationships" xmlns:p="http://schemas.openxmlformats.org/presentationml/2006/main">
  <p:tag name="IGNOREFONTNONCOMPLIANCE" val="0"/>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_COLOR_SCHEME_INDEX" val="5"/>
  <p:tag name="FILL_COLOR_TYPE" val="2"/>
  <p:tag name="FILLCOLORING" val="No Fill"/>
  <p:tag name="LINEVISIBLE" val="0"/>
  <p:tag name="LINECOLOR" val="3687680"/>
  <p:tag name="LINE_COLOR_SCHEME_INDEX" val="2"/>
  <p:tag name="LINE_COLOR_TYPE" val="2"/>
  <p:tag name="LINECOLORING" val="No Line"/>
  <p:tag name="IGNOREPOSITIONNONCOMPLIANCE" val="0"/>
  <p:tag name="POSITIONTOP" val="528"/>
  <p:tag name="POSITIONLEFT" val="54"/>
  <p:tag name="IGNORESIZENONCOMPLIANCE" val="0"/>
  <p:tag name="SIZEWIDTH" val="684"/>
  <p:tag name="SIZEHEIGHT" val="24"/>
  <p:tag name="ENAME" val="SLIDEFOOTER"/>
  <p:tag name="FONTNAME" val="Arial"/>
  <p:tag name="FONTSIZE" val="7"/>
</p:tagLst>
</file>

<file path=ppt/tags/tag115.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D,F"/>
  <p:tag name="IGNOREFONTNONCOMPLIANCE" val="0"/>
  <p:tag name="IGNORECOLORLINESNONCOMPLIANCE" val="0"/>
  <p:tag name="IGNOREPOSITIONNONCOMPLIANCE" val="0"/>
  <p:tag name="POSITIONTOP" val="150"/>
  <p:tag name="POSITIONLEFT" val="402"/>
  <p:tag name="IGNORESIZENONCOMPLIANCE" val="0"/>
  <p:tag name="SIZEWIDTH" val="335.875"/>
  <p:tag name="SIZEHEIGHT" val="174"/>
</p:tagLst>
</file>

<file path=ppt/tags/tag116.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D,F"/>
  <p:tag name="IGNOREFONTNONCOMPLIANCE" val="0"/>
  <p:tag name="IGNORECOLORLINESNONCOMPLIANCE" val="0"/>
  <p:tag name="IGNOREPOSITIONNONCOMPLIANCE" val="0"/>
  <p:tag name="POSITIONTOP" val="150"/>
  <p:tag name="POSITIONLEFT" val="402"/>
  <p:tag name="IGNORESIZENONCOMPLIANCE" val="0"/>
  <p:tag name="SIZEWIDTH" val="335.875"/>
  <p:tag name="SIZEHEIGHT" val="174"/>
</p:tagLst>
</file>

<file path=ppt/tags/tag117.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ags/tag118.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ags/tag119.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ags/tag12.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C,E,F,G"/>
  <p:tag name="SHAPEKEY" val="RESET"/>
  <p:tag name="IGNOREFONTNONCOMPLIANCE" val="0"/>
  <p:tag name="IGNORECOLORLINESNONCOMPLIANCE" val="0"/>
  <p:tag name="IGNOREPOSITIONNONCOMPLIANCE" val="0"/>
  <p:tag name="POSITIONTOP" val="348"/>
  <p:tag name="POSITIONLEFT" val="54"/>
  <p:tag name="IGNORESIZENONCOMPLIANCE" val="0"/>
  <p:tag name="SIZEWIDTH" val="221.25"/>
  <p:tag name="SIZEHEIGHT" val="173.25"/>
</p:tagLst>
</file>

<file path=ppt/tags/tag120.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121.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122.xml><?xml version="1.0" encoding="utf-8"?>
<p:tagLst xmlns:a="http://schemas.openxmlformats.org/drawingml/2006/main" xmlns:r="http://schemas.openxmlformats.org/officeDocument/2006/relationships" xmlns:p="http://schemas.openxmlformats.org/presentationml/2006/main">
  <p:tag name="ENAME" val="SLIDESUBHDR"/>
  <p:tag name="IGNOREFONTNONCOMPLIANCE" val="0"/>
  <p:tag name="FONTNAME" val="Arial"/>
  <p:tag name="FONTSIZE" val="16"/>
  <p:tag name="FONTBOLD" val="-1"/>
  <p:tag name="FONTITALIC" val="0"/>
  <p:tag name="FONTULINE" val="0"/>
  <p:tag name="FONTSHADOW" val="0"/>
  <p:tag name="FONTALIGNMENT" val="1"/>
  <p:tag name="IGNORECOLORLINESNONCOMPLIANCE" val="0"/>
  <p:tag name="FONTCOLOR" val="3687680"/>
  <p:tag name="FILLVISIBLE" val="0"/>
  <p:tag name="FONTCOLORING" val="LB Green"/>
  <p:tag name="FILLCOLOR" val="3687680"/>
  <p:tag name="LINEVISIBLE" val="0"/>
  <p:tag name="LINECOLOR" val="3687680"/>
  <p:tag name="FILLCOLORING" val="No Fill"/>
  <p:tag name="LINECOLORING" val="No Line"/>
  <p:tag name="FONT_COLOR_SCHEME_INDEX" val="0"/>
  <p:tag name="FONT_COLOR_TYPE" val="1"/>
  <p:tag name="FILL_COLOR_SCHEME_INDEX" val="5"/>
  <p:tag name="FILL_COLOR_TYPE" val="2"/>
  <p:tag name="LINE_COLOR_SCHEME_INDEX" val="2"/>
  <p:tag name="LINE_COLOR_TYPE" val="2"/>
  <p:tag name="IGNOREPOSITIONNONCOMPLIANCE" val="0"/>
  <p:tag name="POSITIONTOP" val="102"/>
  <p:tag name="POSITIONLEFT" val="54"/>
  <p:tag name="IGNORESIZENONCOMPLIANCE" val="0"/>
  <p:tag name="SIZEWIDTH" val="684"/>
  <p:tag name="SIZEHEIGHT" val="30"/>
</p:tagLst>
</file>

<file path=ppt/tags/tag123.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124.xml><?xml version="1.0" encoding="utf-8"?>
<p:tagLst xmlns:a="http://schemas.openxmlformats.org/drawingml/2006/main" xmlns:r="http://schemas.openxmlformats.org/officeDocument/2006/relationships" xmlns:p="http://schemas.openxmlformats.org/presentationml/2006/main">
  <p:tag name="OLDMSCHARTID" val="MS Graph id 1026converted to Xl chart"/>
</p:tagLst>
</file>

<file path=ppt/tags/tag125.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D,F"/>
  <p:tag name="IGNOREFONTNONCOMPLIANCE" val="0"/>
  <p:tag name="IGNORECOLORLINESNONCOMPLIANCE" val="0"/>
  <p:tag name="IGNOREPOSITIONNONCOMPLIANCE" val="0"/>
  <p:tag name="POSITIONTOP" val="150"/>
  <p:tag name="POSITIONLEFT" val="402"/>
  <p:tag name="IGNORESIZENONCOMPLIANCE" val="0"/>
  <p:tag name="SIZEWIDTH" val="335.875"/>
  <p:tag name="SIZEHEIGHT" val="174"/>
</p:tagLst>
</file>

<file path=ppt/tags/tag126.xml><?xml version="1.0" encoding="utf-8"?>
<p:tagLst xmlns:a="http://schemas.openxmlformats.org/drawingml/2006/main" xmlns:r="http://schemas.openxmlformats.org/officeDocument/2006/relationships" xmlns:p="http://schemas.openxmlformats.org/presentationml/2006/main">
  <p:tag name="IGNOREFONTNONCOMPLIANCE" val="0"/>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_COLOR_SCHEME_INDEX" val="5"/>
  <p:tag name="FILL_COLOR_TYPE" val="2"/>
  <p:tag name="FILLCOLORING" val="No Fill"/>
  <p:tag name="LINEVISIBLE" val="0"/>
  <p:tag name="LINECOLOR" val="3687680"/>
  <p:tag name="LINE_COLOR_SCHEME_INDEX" val="2"/>
  <p:tag name="LINE_COLOR_TYPE" val="2"/>
  <p:tag name="LINECOLORING" val="No Line"/>
  <p:tag name="IGNOREPOSITIONNONCOMPLIANCE" val="0"/>
  <p:tag name="POSITIONTOP" val="528"/>
  <p:tag name="POSITIONLEFT" val="54"/>
  <p:tag name="IGNORESIZENONCOMPLIANCE" val="0"/>
  <p:tag name="SIZEWIDTH" val="684"/>
  <p:tag name="SIZEHEIGHT" val="24"/>
  <p:tag name="ENAME" val="SLIDEFOOTER"/>
  <p:tag name="FONTNAME" val="Arial"/>
  <p:tag name="FONTSIZE" val="7"/>
</p:tagLst>
</file>

<file path=ppt/tags/tag127.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128.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129.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13.xml><?xml version="1.0" encoding="utf-8"?>
<p:tagLst xmlns:a="http://schemas.openxmlformats.org/drawingml/2006/main" xmlns:r="http://schemas.openxmlformats.org/officeDocument/2006/relationships" xmlns:p="http://schemas.openxmlformats.org/presentationml/2006/main">
  <p:tag name="IGNOREFONTNONCOMPLIANCE" val="0"/>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_COLOR_SCHEME_INDEX" val="5"/>
  <p:tag name="FILL_COLOR_TYPE" val="2"/>
  <p:tag name="FILLCOLORING" val="No Fill"/>
  <p:tag name="LINEVISIBLE" val="0"/>
  <p:tag name="LINECOLOR" val="3687680"/>
  <p:tag name="LINE_COLOR_SCHEME_INDEX" val="2"/>
  <p:tag name="LINE_COLOR_TYPE" val="2"/>
  <p:tag name="LINECOLORING" val="No Line"/>
  <p:tag name="IGNOREPOSITIONNONCOMPLIANCE" val="0"/>
  <p:tag name="POSITIONTOP" val="528"/>
  <p:tag name="POSITIONLEFT" val="54"/>
  <p:tag name="IGNORESIZENONCOMPLIANCE" val="0"/>
  <p:tag name="SIZEWIDTH" val="684"/>
  <p:tag name="SIZEHEIGHT" val="24"/>
  <p:tag name="ENAME" val="SLIDEFOOTER"/>
  <p:tag name="FONTNAME" val="Arial"/>
  <p:tag name="FONTSIZE" val="7"/>
</p:tagLst>
</file>

<file path=ppt/tags/tag130.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131.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132.xml><?xml version="1.0" encoding="utf-8"?>
<p:tagLst xmlns:a="http://schemas.openxmlformats.org/drawingml/2006/main" xmlns:r="http://schemas.openxmlformats.org/officeDocument/2006/relationships" xmlns:p="http://schemas.openxmlformats.org/presentationml/2006/main">
  <p:tag name="SAVEDPATH" val="Y:\Nyk\area\ibd\pubfinance\pubfinance\Utilities\Santee Cooper\Presentations &amp; Memos\2018-04 Investor Communication\Legal Matters slide v9.pptx"/>
  <p:tag name="SAVEDPATHUNC" val="\\intranet.barcapint.com\dfs-amer\group\Nyk\area\ibd\pubfinance\pubfinance\Utilities\Santee Cooper\Presentations &amp; Memos\2018-04 Investor Communication\Legal Matters slide v9.pptx"/>
</p:tagLst>
</file>

<file path=ppt/tags/tag133.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134.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135.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136.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137.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138.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139.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14.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140.xml><?xml version="1.0" encoding="utf-8"?>
<p:tagLst xmlns:a="http://schemas.openxmlformats.org/drawingml/2006/main" xmlns:r="http://schemas.openxmlformats.org/officeDocument/2006/relationships" xmlns:p="http://schemas.openxmlformats.org/presentationml/2006/main">
  <p:tag name="ENAME" val="SLIDESUBHDR"/>
  <p:tag name="IGNOREFONTNONCOMPLIANCE" val="0"/>
  <p:tag name="FONTNAME" val="Arial"/>
  <p:tag name="FONTSIZE" val="16"/>
  <p:tag name="FONTBOLD" val="-1"/>
  <p:tag name="FONTITALIC" val="0"/>
  <p:tag name="FONTULINE" val="0"/>
  <p:tag name="FONTSHADOW" val="0"/>
  <p:tag name="FONTALIGNMENT" val="1"/>
  <p:tag name="IGNORECOLORLINESNONCOMPLIANCE" val="0"/>
  <p:tag name="FONTCOLOR" val="3687680"/>
  <p:tag name="FILLVISIBLE" val="0"/>
  <p:tag name="FONTCOLORING" val="LB Green"/>
  <p:tag name="FILLCOLOR" val="3687680"/>
  <p:tag name="LINEVISIBLE" val="0"/>
  <p:tag name="LINECOLOR" val="3687680"/>
  <p:tag name="FILLCOLORING" val="No Fill"/>
  <p:tag name="LINECOLORING" val="No Line"/>
  <p:tag name="FONT_COLOR_SCHEME_INDEX" val="0"/>
  <p:tag name="FONT_COLOR_TYPE" val="1"/>
  <p:tag name="FILL_COLOR_SCHEME_INDEX" val="5"/>
  <p:tag name="FILL_COLOR_TYPE" val="2"/>
  <p:tag name="LINE_COLOR_SCHEME_INDEX" val="2"/>
  <p:tag name="LINE_COLOR_TYPE" val="2"/>
  <p:tag name="IGNOREPOSITIONNONCOMPLIANCE" val="0"/>
  <p:tag name="POSITIONTOP" val="102"/>
  <p:tag name="POSITIONLEFT" val="54"/>
  <p:tag name="IGNORESIZENONCOMPLIANCE" val="0"/>
  <p:tag name="SIZEWIDTH" val="684"/>
  <p:tag name="SIZEHEIGHT" val="30"/>
</p:tagLst>
</file>

<file path=ppt/tags/tag141.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684"/>
  <p:tag name="SIZEHEIGHT" val="18"/>
</p:tagLst>
</file>

<file path=ppt/tags/tag142.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684"/>
  <p:tag name="SIZEHEIGHT" val="18"/>
</p:tagLst>
</file>

<file path=ppt/tags/tag143.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684"/>
  <p:tag name="SIZEHEIGHT" val="18"/>
</p:tagLst>
</file>

<file path=ppt/tags/tag144.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684"/>
  <p:tag name="SIZEHEIGHT" val="18"/>
</p:tagLst>
</file>

<file path=ppt/tags/tag145.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684"/>
  <p:tag name="SIZEHEIGHT" val="18"/>
</p:tagLst>
</file>

<file path=ppt/tags/tag146.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684"/>
  <p:tag name="SIZEHEIGHT" val="18"/>
</p:tagLst>
</file>

<file path=ppt/tags/tag147.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684"/>
  <p:tag name="SIZEHEIGHT" val="18"/>
</p:tagLst>
</file>

<file path=ppt/tags/tag148.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684"/>
  <p:tag name="SIZEHEIGHT" val="18"/>
</p:tagLst>
</file>

<file path=ppt/tags/tag149.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684"/>
  <p:tag name="SIZEHEIGHT" val="18"/>
</p:tagLst>
</file>

<file path=ppt/tags/tag15.xml><?xml version="1.0" encoding="utf-8"?>
<p:tagLst xmlns:a="http://schemas.openxmlformats.org/drawingml/2006/main" xmlns:r="http://schemas.openxmlformats.org/officeDocument/2006/relationships" xmlns:p="http://schemas.openxmlformats.org/presentationml/2006/main">
  <p:tag name="IGNOREFONTNONCOMPLIANCE" val="0"/>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_COLOR_SCHEME_INDEX" val="5"/>
  <p:tag name="FILL_COLOR_TYPE" val="2"/>
  <p:tag name="FILLCOLORING" val="No Fill"/>
  <p:tag name="LINEVISIBLE" val="0"/>
  <p:tag name="LINECOLOR" val="3687680"/>
  <p:tag name="LINE_COLOR_SCHEME_INDEX" val="2"/>
  <p:tag name="LINE_COLOR_TYPE" val="2"/>
  <p:tag name="LINECOLORING" val="No Line"/>
  <p:tag name="IGNOREPOSITIONNONCOMPLIANCE" val="0"/>
  <p:tag name="POSITIONTOP" val="528"/>
  <p:tag name="POSITIONLEFT" val="54"/>
  <p:tag name="IGNORESIZENONCOMPLIANCE" val="0"/>
  <p:tag name="SIZEWIDTH" val="684"/>
  <p:tag name="SIZEHEIGHT" val="24"/>
  <p:tag name="ENAME" val="SLIDEFOOTER"/>
  <p:tag name="FONTNAME" val="Arial"/>
  <p:tag name="FONTSIZE" val="7"/>
</p:tagLst>
</file>

<file path=ppt/tags/tag150.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684"/>
  <p:tag name="SIZEHEIGHT" val="18"/>
</p:tagLst>
</file>

<file path=ppt/tags/tag151.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684"/>
  <p:tag name="SIZEHEIGHT" val="18"/>
</p:tagLst>
</file>

<file path=ppt/tags/tag152.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684"/>
  <p:tag name="SIZEHEIGHT" val="18"/>
</p:tagLst>
</file>

<file path=ppt/tags/tag16.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17.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18.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19.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2.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20.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21.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22.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23.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24.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25.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26.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27.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28.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29.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3.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ags/tag30.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F"/>
  <p:tag name="IGNOREFONTNONCOMPLIANCE" val="0"/>
  <p:tag name="IGNORECOLORLINESNONCOMPLIANCE" val="0"/>
  <p:tag name="IGNOREPOSITIONNONCOMPLIANCE" val="0"/>
  <p:tag name="POSITIONTOP" val="150"/>
  <p:tag name="POSITIONLEFT" val="54"/>
  <p:tag name="IGNORESIZENONCOMPLIANCE" val="0"/>
  <p:tag name="SIZEWIDTH" val="335.875"/>
  <p:tag name="SIZEHEIGHT" val="174"/>
</p:tagLst>
</file>

<file path=ppt/tags/tag31.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32.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33.xml><?xml version="1.0" encoding="utf-8"?>
<p:tagLst xmlns:a="http://schemas.openxmlformats.org/drawingml/2006/main" xmlns:r="http://schemas.openxmlformats.org/officeDocument/2006/relationships" xmlns:p="http://schemas.openxmlformats.org/presentationml/2006/main">
  <p:tag name="ENAME" val="SLIDESUBHDR"/>
  <p:tag name="IGNOREFONTNONCOMPLIANCE" val="0"/>
  <p:tag name="FONTNAME" val="Arial"/>
  <p:tag name="FONTSIZE" val="16"/>
  <p:tag name="FONTBOLD" val="-1"/>
  <p:tag name="FONTITALIC" val="0"/>
  <p:tag name="FONTULINE" val="0"/>
  <p:tag name="FONTSHADOW" val="0"/>
  <p:tag name="FONTALIGNMENT" val="1"/>
  <p:tag name="IGNORECOLORLINESNONCOMPLIANCE" val="0"/>
  <p:tag name="FONTCOLOR" val="3687680"/>
  <p:tag name="FILLVISIBLE" val="0"/>
  <p:tag name="FONTCOLORING" val="LB Green"/>
  <p:tag name="FILLCOLOR" val="3687680"/>
  <p:tag name="LINEVISIBLE" val="0"/>
  <p:tag name="LINECOLOR" val="3687680"/>
  <p:tag name="FILLCOLORING" val="No Fill"/>
  <p:tag name="LINECOLORING" val="No Line"/>
  <p:tag name="FONT_COLOR_SCHEME_INDEX" val="0"/>
  <p:tag name="FONT_COLOR_TYPE" val="1"/>
  <p:tag name="FILL_COLOR_SCHEME_INDEX" val="5"/>
  <p:tag name="FILL_COLOR_TYPE" val="2"/>
  <p:tag name="LINE_COLOR_SCHEME_INDEX" val="2"/>
  <p:tag name="LINE_COLOR_TYPE" val="2"/>
  <p:tag name="IGNOREPOSITIONNONCOMPLIANCE" val="0"/>
  <p:tag name="POSITIONTOP" val="102"/>
  <p:tag name="POSITIONLEFT" val="54"/>
  <p:tag name="IGNORESIZENONCOMPLIANCE" val="0"/>
  <p:tag name="SIZEWIDTH" val="684"/>
  <p:tag name="SIZEHEIGHT" val="30"/>
</p:tagLst>
</file>

<file path=ppt/tags/tag34.xml><?xml version="1.0" encoding="utf-8"?>
<p:tagLst xmlns:a="http://schemas.openxmlformats.org/drawingml/2006/main" xmlns:r="http://schemas.openxmlformats.org/officeDocument/2006/relationships" xmlns:p="http://schemas.openxmlformats.org/presentationml/2006/main">
  <p:tag name="ENAME" val="SLIDESUBHDR"/>
  <p:tag name="IGNOREFONTNONCOMPLIANCE" val="0"/>
  <p:tag name="FONTNAME" val="Arial"/>
  <p:tag name="FONTSIZE" val="16"/>
  <p:tag name="FONTBOLD" val="-1"/>
  <p:tag name="FONTITALIC" val="0"/>
  <p:tag name="FONTULINE" val="0"/>
  <p:tag name="FONTSHADOW" val="0"/>
  <p:tag name="FONTALIGNMENT" val="1"/>
  <p:tag name="IGNORECOLORLINESNONCOMPLIANCE" val="0"/>
  <p:tag name="FONTCOLOR" val="3687680"/>
  <p:tag name="FILLVISIBLE" val="0"/>
  <p:tag name="FONTCOLORING" val="LB Green"/>
  <p:tag name="FILLCOLOR" val="3687680"/>
  <p:tag name="LINEVISIBLE" val="0"/>
  <p:tag name="LINECOLOR" val="3687680"/>
  <p:tag name="FILLCOLORING" val="No Fill"/>
  <p:tag name="LINECOLORING" val="No Line"/>
  <p:tag name="FONT_COLOR_SCHEME_INDEX" val="0"/>
  <p:tag name="FONT_COLOR_TYPE" val="1"/>
  <p:tag name="FILL_COLOR_SCHEME_INDEX" val="5"/>
  <p:tag name="FILL_COLOR_TYPE" val="2"/>
  <p:tag name="LINE_COLOR_SCHEME_INDEX" val="2"/>
  <p:tag name="LINE_COLOR_TYPE" val="2"/>
  <p:tag name="IGNOREPOSITIONNONCOMPLIANCE" val="0"/>
  <p:tag name="POSITIONTOP" val="102"/>
  <p:tag name="POSITIONLEFT" val="54"/>
  <p:tag name="IGNORESIZENONCOMPLIANCE" val="0"/>
  <p:tag name="SIZEWIDTH" val="684"/>
  <p:tag name="SIZEHEIGHT" val="30"/>
</p:tagLst>
</file>

<file path=ppt/tags/tag35.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36.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ags/tag37.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ags/tag38.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ags/tag39.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D,F"/>
  <p:tag name="IGNOREFONTNONCOMPLIANCE" val="0"/>
  <p:tag name="IGNORECOLORLINESNONCOMPLIANCE" val="0"/>
  <p:tag name="IGNOREPOSITIONNONCOMPLIANCE" val="0"/>
  <p:tag name="POSITIONTOP" val="150"/>
  <p:tag name="POSITIONLEFT" val="402"/>
  <p:tag name="IGNORESIZENONCOMPLIANCE" val="0"/>
  <p:tag name="SIZEWIDTH" val="335.875"/>
  <p:tag name="SIZEHEIGHT" val="174"/>
</p:tagLst>
</file>

<file path=ppt/tags/tag4.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40.xml><?xml version="1.0" encoding="utf-8"?>
<p:tagLst xmlns:a="http://schemas.openxmlformats.org/drawingml/2006/main" xmlns:r="http://schemas.openxmlformats.org/officeDocument/2006/relationships" xmlns:p="http://schemas.openxmlformats.org/presentationml/2006/main">
  <p:tag name="IGNOREFONTNONCOMPLIANCE" val="0"/>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_COLOR_SCHEME_INDEX" val="5"/>
  <p:tag name="FILL_COLOR_TYPE" val="2"/>
  <p:tag name="FILLCOLORING" val="No Fill"/>
  <p:tag name="LINEVISIBLE" val="0"/>
  <p:tag name="LINECOLOR" val="3687680"/>
  <p:tag name="LINE_COLOR_SCHEME_INDEX" val="2"/>
  <p:tag name="LINE_COLOR_TYPE" val="2"/>
  <p:tag name="LINECOLORING" val="No Line"/>
  <p:tag name="IGNOREPOSITIONNONCOMPLIANCE" val="0"/>
  <p:tag name="POSITIONTOP" val="528"/>
  <p:tag name="POSITIONLEFT" val="54"/>
  <p:tag name="IGNORESIZENONCOMPLIANCE" val="0"/>
  <p:tag name="SIZEWIDTH" val="684"/>
  <p:tag name="SIZEHEIGHT" val="24"/>
  <p:tag name="ENAME" val="SLIDEFOOTER"/>
  <p:tag name="FONTNAME" val="Arial"/>
  <p:tag name="FONTSIZE" val="7"/>
</p:tagLst>
</file>

<file path=ppt/tags/tag41.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D,F"/>
  <p:tag name="IGNOREFONTNONCOMPLIANCE" val="0"/>
  <p:tag name="IGNORECOLORLINESNONCOMPLIANCE" val="0"/>
  <p:tag name="IGNOREPOSITIONNONCOMPLIANCE" val="0"/>
  <p:tag name="POSITIONTOP" val="150"/>
  <p:tag name="POSITIONLEFT" val="402"/>
  <p:tag name="IGNORESIZENONCOMPLIANCE" val="0"/>
  <p:tag name="SIZEWIDTH" val="335.875"/>
  <p:tag name="SIZEHEIGHT" val="174"/>
</p:tagLst>
</file>

<file path=ppt/tags/tag42.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43.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ags/tag44.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ags/tag45.xml><?xml version="1.0" encoding="utf-8"?>
<p:tagLst xmlns:a="http://schemas.openxmlformats.org/drawingml/2006/main" xmlns:r="http://schemas.openxmlformats.org/officeDocument/2006/relationships" xmlns:p="http://schemas.openxmlformats.org/presentationml/2006/main">
  <p:tag name="ENAME" val="SLIDESUBHDR"/>
  <p:tag name="IGNOREFONTNONCOMPLIANCE" val="0"/>
  <p:tag name="FONTNAME" val="Arial"/>
  <p:tag name="FONTSIZE" val="16"/>
  <p:tag name="FONTBOLD" val="-1"/>
  <p:tag name="FONTITALIC" val="0"/>
  <p:tag name="FONTULINE" val="0"/>
  <p:tag name="FONTSHADOW" val="0"/>
  <p:tag name="FONTALIGNMENT" val="1"/>
  <p:tag name="IGNORECOLORLINESNONCOMPLIANCE" val="0"/>
  <p:tag name="FONTCOLOR" val="3687680"/>
  <p:tag name="FILLVISIBLE" val="0"/>
  <p:tag name="FONTCOLORING" val="LB Green"/>
  <p:tag name="FILLCOLOR" val="3687680"/>
  <p:tag name="LINEVISIBLE" val="0"/>
  <p:tag name="LINECOLOR" val="3687680"/>
  <p:tag name="FILLCOLORING" val="No Fill"/>
  <p:tag name="LINECOLORING" val="No Line"/>
  <p:tag name="FONT_COLOR_SCHEME_INDEX" val="0"/>
  <p:tag name="FONT_COLOR_TYPE" val="1"/>
  <p:tag name="FILL_COLOR_SCHEME_INDEX" val="5"/>
  <p:tag name="FILL_COLOR_TYPE" val="2"/>
  <p:tag name="LINE_COLOR_SCHEME_INDEX" val="2"/>
  <p:tag name="LINE_COLOR_TYPE" val="2"/>
  <p:tag name="IGNOREPOSITIONNONCOMPLIANCE" val="0"/>
  <p:tag name="POSITIONTOP" val="102"/>
  <p:tag name="POSITIONLEFT" val="54"/>
  <p:tag name="IGNORESIZENONCOMPLIANCE" val="0"/>
  <p:tag name="SIZEWIDTH" val="684"/>
  <p:tag name="SIZEHEIGHT" val="30"/>
</p:tagLst>
</file>

<file path=ppt/tags/tag46.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ags/tag47.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ags/tag48.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49.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5.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ags/tag50.xml><?xml version="1.0" encoding="utf-8"?>
<p:tagLst xmlns:a="http://schemas.openxmlformats.org/drawingml/2006/main" xmlns:r="http://schemas.openxmlformats.org/officeDocument/2006/relationships" xmlns:p="http://schemas.openxmlformats.org/presentationml/2006/main">
  <p:tag name="ENAME" val="SLIDESUBHDR"/>
  <p:tag name="IGNOREFONTNONCOMPLIANCE" val="0"/>
  <p:tag name="FONTNAME" val="Arial"/>
  <p:tag name="FONTSIZE" val="16"/>
  <p:tag name="FONTBOLD" val="-1"/>
  <p:tag name="FONTITALIC" val="0"/>
  <p:tag name="FONTULINE" val="0"/>
  <p:tag name="FONTSHADOW" val="0"/>
  <p:tag name="FONTALIGNMENT" val="1"/>
  <p:tag name="IGNORECOLORLINESNONCOMPLIANCE" val="0"/>
  <p:tag name="FONTCOLOR" val="3687680"/>
  <p:tag name="FILLVISIBLE" val="0"/>
  <p:tag name="FONTCOLORING" val="LB Green"/>
  <p:tag name="FILLCOLOR" val="3687680"/>
  <p:tag name="LINEVISIBLE" val="0"/>
  <p:tag name="LINECOLOR" val="3687680"/>
  <p:tag name="FILLCOLORING" val="No Fill"/>
  <p:tag name="LINECOLORING" val="No Line"/>
  <p:tag name="FONT_COLOR_SCHEME_INDEX" val="0"/>
  <p:tag name="FONT_COLOR_TYPE" val="1"/>
  <p:tag name="FILL_COLOR_SCHEME_INDEX" val="5"/>
  <p:tag name="FILL_COLOR_TYPE" val="2"/>
  <p:tag name="LINE_COLOR_SCHEME_INDEX" val="2"/>
  <p:tag name="LINE_COLOR_TYPE" val="2"/>
  <p:tag name="IGNOREPOSITIONNONCOMPLIANCE" val="0"/>
  <p:tag name="POSITIONTOP" val="102"/>
  <p:tag name="POSITIONLEFT" val="54"/>
  <p:tag name="IGNORESIZENONCOMPLIANCE" val="0"/>
  <p:tag name="SIZEWIDTH" val="684"/>
  <p:tag name="SIZEHEIGHT" val="30"/>
</p:tagLst>
</file>

<file path=ppt/tags/tag51.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52.xml><?xml version="1.0" encoding="utf-8"?>
<p:tagLst xmlns:a="http://schemas.openxmlformats.org/drawingml/2006/main" xmlns:r="http://schemas.openxmlformats.org/officeDocument/2006/relationships" xmlns:p="http://schemas.openxmlformats.org/presentationml/2006/main">
  <p:tag name="SAVEDPATH" val="Y:\Nyk\area\ibd\pubfinance\pubfinance\Utilities\Santee Cooper\Rating Agency Presentations\2018-06 Rating Presentation\Santee Cooper CRA - Toshiba &amp; Forecast 2018-06-08.pptx"/>
  <p:tag name="SAVEDPATHUNC" val="\\intranet.barcapint.com\dfs-amer\group\Nyk\area\ibd\pubfinance\pubfinance\Utilities\Santee Cooper\Rating Agency Presentations\2018-06 Rating Presentation\Santee Cooper CRA - Toshiba &amp; Forecast 2018-06-08.pptx"/>
</p:tagLst>
</file>

<file path=ppt/tags/tag53.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54.xml><?xml version="1.0" encoding="utf-8"?>
<p:tagLst xmlns:a="http://schemas.openxmlformats.org/drawingml/2006/main" xmlns:r="http://schemas.openxmlformats.org/officeDocument/2006/relationships" xmlns:p="http://schemas.openxmlformats.org/presentationml/2006/main">
  <p:tag name="IGNOREFONTNONCOMPLIANCE" val="0"/>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_COLOR_SCHEME_INDEX" val="5"/>
  <p:tag name="FILL_COLOR_TYPE" val="2"/>
  <p:tag name="FILLCOLORING" val="No Fill"/>
  <p:tag name="LINEVISIBLE" val="0"/>
  <p:tag name="LINECOLOR" val="3687680"/>
  <p:tag name="LINE_COLOR_SCHEME_INDEX" val="2"/>
  <p:tag name="LINE_COLOR_TYPE" val="2"/>
  <p:tag name="LINECOLORING" val="No Line"/>
  <p:tag name="IGNOREPOSITIONNONCOMPLIANCE" val="0"/>
  <p:tag name="POSITIONTOP" val="528"/>
  <p:tag name="POSITIONLEFT" val="54"/>
  <p:tag name="IGNORESIZENONCOMPLIANCE" val="0"/>
  <p:tag name="SIZEWIDTH" val="684"/>
  <p:tag name="SIZEHEIGHT" val="24"/>
  <p:tag name="ENAME" val="SLIDEFOOTER"/>
  <p:tag name="FONTNAME" val="Arial"/>
  <p:tag name="FONTSIZE" val="7"/>
</p:tagLst>
</file>

<file path=ppt/tags/tag55.xml><?xml version="1.0" encoding="utf-8"?>
<p:tagLst xmlns:a="http://schemas.openxmlformats.org/drawingml/2006/main" xmlns:r="http://schemas.openxmlformats.org/officeDocument/2006/relationships" xmlns:p="http://schemas.openxmlformats.org/presentationml/2006/main">
  <p:tag name="ENAME" val="SLIDESUBHDR"/>
  <p:tag name="IGNOREFONTNONCOMPLIANCE" val="0"/>
  <p:tag name="FONTNAME" val="Arial"/>
  <p:tag name="FONTSIZE" val="16"/>
  <p:tag name="FONTBOLD" val="-1"/>
  <p:tag name="FONTITALIC" val="0"/>
  <p:tag name="FONTULINE" val="0"/>
  <p:tag name="FONTSHADOW" val="0"/>
  <p:tag name="FONTALIGNMENT" val="1"/>
  <p:tag name="IGNORECOLORLINESNONCOMPLIANCE" val="0"/>
  <p:tag name="FONTCOLOR" val="3687680"/>
  <p:tag name="FILLVISIBLE" val="0"/>
  <p:tag name="FONTCOLORING" val="LB Green"/>
  <p:tag name="FILLCOLOR" val="3687680"/>
  <p:tag name="LINEVISIBLE" val="0"/>
  <p:tag name="LINECOLOR" val="3687680"/>
  <p:tag name="FILLCOLORING" val="No Fill"/>
  <p:tag name="LINECOLORING" val="No Line"/>
  <p:tag name="FONT_COLOR_SCHEME_INDEX" val="0"/>
  <p:tag name="FONT_COLOR_TYPE" val="1"/>
  <p:tag name="FILL_COLOR_SCHEME_INDEX" val="5"/>
  <p:tag name="FILL_COLOR_TYPE" val="2"/>
  <p:tag name="LINE_COLOR_SCHEME_INDEX" val="2"/>
  <p:tag name="LINE_COLOR_TYPE" val="2"/>
  <p:tag name="IGNOREPOSITIONNONCOMPLIANCE" val="0"/>
  <p:tag name="POSITIONTOP" val="102"/>
  <p:tag name="POSITIONLEFT" val="54"/>
  <p:tag name="IGNORESIZENONCOMPLIANCE" val="0"/>
  <p:tag name="SIZEWIDTH" val="684"/>
  <p:tag name="SIZEHEIGHT" val="30"/>
</p:tagLst>
</file>

<file path=ppt/tags/tag56.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57.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58.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ags/tag59.xml><?xml version="1.0" encoding="utf-8"?>
<p:tagLst xmlns:a="http://schemas.openxmlformats.org/drawingml/2006/main" xmlns:r="http://schemas.openxmlformats.org/officeDocument/2006/relationships" xmlns:p="http://schemas.openxmlformats.org/presentationml/2006/main">
  <p:tag name="ENAME" val="SLIDESUBHDR"/>
  <p:tag name="IGNOREFONTNONCOMPLIANCE" val="0"/>
  <p:tag name="FONTNAME" val="Arial"/>
  <p:tag name="FONTSIZE" val="16"/>
  <p:tag name="FONTBOLD" val="-1"/>
  <p:tag name="FONTITALIC" val="0"/>
  <p:tag name="FONTULINE" val="0"/>
  <p:tag name="FONTSHADOW" val="0"/>
  <p:tag name="FONTALIGNMENT" val="1"/>
  <p:tag name="IGNORECOLORLINESNONCOMPLIANCE" val="0"/>
  <p:tag name="FONTCOLOR" val="3687680"/>
  <p:tag name="FILLVISIBLE" val="0"/>
  <p:tag name="FONTCOLORING" val="LB Green"/>
  <p:tag name="FILLCOLOR" val="3687680"/>
  <p:tag name="LINEVISIBLE" val="0"/>
  <p:tag name="LINECOLOR" val="3687680"/>
  <p:tag name="FILLCOLORING" val="No Fill"/>
  <p:tag name="LINECOLORING" val="No Line"/>
  <p:tag name="FONT_COLOR_SCHEME_INDEX" val="0"/>
  <p:tag name="FONT_COLOR_TYPE" val="1"/>
  <p:tag name="FILL_COLOR_SCHEME_INDEX" val="5"/>
  <p:tag name="FILL_COLOR_TYPE" val="2"/>
  <p:tag name="LINE_COLOR_SCHEME_INDEX" val="2"/>
  <p:tag name="LINE_COLOR_TYPE" val="2"/>
  <p:tag name="IGNOREPOSITIONNONCOMPLIANCE" val="0"/>
  <p:tag name="POSITIONTOP" val="102"/>
  <p:tag name="POSITIONLEFT" val="54"/>
  <p:tag name="IGNORESIZENONCOMPLIANCE" val="0"/>
  <p:tag name="SIZEWIDTH" val="684"/>
  <p:tag name="SIZEHEIGHT" val="30"/>
</p:tagLst>
</file>

<file path=ppt/tags/tag6.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ags/tag60.xml><?xml version="1.0" encoding="utf-8"?>
<p:tagLst xmlns:a="http://schemas.openxmlformats.org/drawingml/2006/main" xmlns:r="http://schemas.openxmlformats.org/officeDocument/2006/relationships" xmlns:p="http://schemas.openxmlformats.org/presentationml/2006/main">
  <p:tag name="IGNOREFONTNONCOMPLIANCE" val="0"/>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_COLOR_SCHEME_INDEX" val="5"/>
  <p:tag name="FILL_COLOR_TYPE" val="2"/>
  <p:tag name="FILLCOLORING" val="No Fill"/>
  <p:tag name="LINEVISIBLE" val="0"/>
  <p:tag name="LINECOLOR" val="3687680"/>
  <p:tag name="LINE_COLOR_SCHEME_INDEX" val="2"/>
  <p:tag name="LINE_COLOR_TYPE" val="2"/>
  <p:tag name="LINECOLORING" val="No Line"/>
  <p:tag name="IGNOREPOSITIONNONCOMPLIANCE" val="0"/>
  <p:tag name="POSITIONTOP" val="528"/>
  <p:tag name="POSITIONLEFT" val="54"/>
  <p:tag name="IGNORESIZENONCOMPLIANCE" val="0"/>
  <p:tag name="SIZEWIDTH" val="684"/>
  <p:tag name="SIZEHEIGHT" val="24"/>
  <p:tag name="ENAME" val="SLIDEFOOTER"/>
  <p:tag name="FONTNAME" val="Arial"/>
  <p:tag name="FONTSIZE" val="7"/>
</p:tagLst>
</file>

<file path=ppt/tags/tag61.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62.xml><?xml version="1.0" encoding="utf-8"?>
<p:tagLst xmlns:a="http://schemas.openxmlformats.org/drawingml/2006/main" xmlns:r="http://schemas.openxmlformats.org/officeDocument/2006/relationships" xmlns:p="http://schemas.openxmlformats.org/presentationml/2006/main">
  <p:tag name="ENAME" val="SLIDESUBHDR"/>
  <p:tag name="IGNOREFONTNONCOMPLIANCE" val="0"/>
  <p:tag name="FONTNAME" val="Arial"/>
  <p:tag name="FONTSIZE" val="16"/>
  <p:tag name="FONTBOLD" val="-1"/>
  <p:tag name="FONTITALIC" val="0"/>
  <p:tag name="FONTULINE" val="0"/>
  <p:tag name="FONTSHADOW" val="0"/>
  <p:tag name="FONTALIGNMENT" val="1"/>
  <p:tag name="IGNORECOLORLINESNONCOMPLIANCE" val="0"/>
  <p:tag name="FONTCOLOR" val="3687680"/>
  <p:tag name="FILLVISIBLE" val="0"/>
  <p:tag name="FONTCOLORING" val="LB Green"/>
  <p:tag name="FILLCOLOR" val="3687680"/>
  <p:tag name="LINEVISIBLE" val="0"/>
  <p:tag name="LINECOLOR" val="3687680"/>
  <p:tag name="FILLCOLORING" val="No Fill"/>
  <p:tag name="LINECOLORING" val="No Line"/>
  <p:tag name="FONT_COLOR_SCHEME_INDEX" val="0"/>
  <p:tag name="FONT_COLOR_TYPE" val="1"/>
  <p:tag name="FILL_COLOR_SCHEME_INDEX" val="5"/>
  <p:tag name="FILL_COLOR_TYPE" val="2"/>
  <p:tag name="LINE_COLOR_SCHEME_INDEX" val="2"/>
  <p:tag name="LINE_COLOR_TYPE" val="2"/>
  <p:tag name="IGNOREPOSITIONNONCOMPLIANCE" val="0"/>
  <p:tag name="POSITIONTOP" val="102"/>
  <p:tag name="POSITIONLEFT" val="54"/>
  <p:tag name="IGNORESIZENONCOMPLIANCE" val="0"/>
  <p:tag name="SIZEWIDTH" val="684"/>
  <p:tag name="SIZEHEIGHT" val="30"/>
</p:tagLst>
</file>

<file path=ppt/tags/tag63.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64.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65.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66.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67.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68.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69.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C,E,F,G"/>
  <p:tag name="SHAPEKEY" val="RESET"/>
  <p:tag name="IGNOREFONTNONCOMPLIANCE" val="0"/>
  <p:tag name="IGNORECOLORLINESNONCOMPLIANCE" val="0"/>
  <p:tag name="IGNOREPOSITIONNONCOMPLIANCE" val="0"/>
  <p:tag name="POSITIONTOP" val="348"/>
  <p:tag name="POSITIONLEFT" val="54"/>
  <p:tag name="IGNORESIZENONCOMPLIANCE" val="0"/>
  <p:tag name="SIZEWIDTH" val="221.25"/>
  <p:tag name="SIZEHEIGHT" val="173.25"/>
</p:tagLst>
</file>

<file path=ppt/tags/tag7.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ags/tag70.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C,E,F,G"/>
  <p:tag name="SHAPEKEY" val="RESET"/>
  <p:tag name="IGNOREFONTNONCOMPLIANCE" val="0"/>
  <p:tag name="IGNORECOLORLINESNONCOMPLIANCE" val="0"/>
  <p:tag name="IGNOREPOSITIONNONCOMPLIANCE" val="0"/>
  <p:tag name="POSITIONTOP" val="348"/>
  <p:tag name="POSITIONLEFT" val="54"/>
  <p:tag name="IGNORESIZENONCOMPLIANCE" val="0"/>
  <p:tag name="SIZEWIDTH" val="221.25"/>
  <p:tag name="SIZEHEIGHT" val="173.25"/>
</p:tagLst>
</file>

<file path=ppt/tags/tag71.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72.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NAME" val="Arial"/>
  <p:tag name="FONTSIZE" val="14"/>
  <p:tag name="FONTBOLD" val="-1"/>
  <p:tag name="FONTITALIC" val="0"/>
  <p:tag name="FONTULINE" val="0"/>
  <p:tag name="FONTSHADOW" val="0"/>
  <p:tag name="FONTALIGNMENT" val="1"/>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0"/>
  <p:tag name="LINECOLOR" val="0"/>
  <p:tag name="LINE_COLOR_SCHEME_INDEX" val="7"/>
  <p:tag name="LINE_COLOR_TYPE" val="2"/>
  <p:tag name="LINECOLORING" val="No Line"/>
  <p:tag name="IGNOREPOSITIONNONCOMPLIANCE" val="0"/>
  <p:tag name="POSITIONTOP" val="138"/>
  <p:tag name="POSITIONLEFT" val="54"/>
  <p:tag name="IGNORESIZENONCOMPLIANCE" val="0"/>
  <p:tag name="SIZEWIDTH" val="180"/>
  <p:tag name="SIZEHEIGHT" val="42"/>
</p:tagLst>
</file>

<file path=ppt/tags/tag73.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NAME" val="Arial"/>
  <p:tag name="FONTSIZE" val="14"/>
  <p:tag name="FONTBOLD" val="-1"/>
  <p:tag name="FONTITALIC" val="0"/>
  <p:tag name="FONTULINE" val="0"/>
  <p:tag name="FONTSHADOW" val="0"/>
  <p:tag name="FONTALIGNMENT" val="1"/>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0"/>
  <p:tag name="LINECOLOR" val="0"/>
  <p:tag name="LINE_COLOR_SCHEME_INDEX" val="7"/>
  <p:tag name="LINE_COLOR_TYPE" val="2"/>
  <p:tag name="LINECOLORING" val="No Line"/>
  <p:tag name="IGNOREPOSITIONNONCOMPLIANCE" val="0"/>
  <p:tag name="POSITIONTOP" val="138"/>
  <p:tag name="POSITIONLEFT" val="54"/>
  <p:tag name="IGNORESIZENONCOMPLIANCE" val="0"/>
  <p:tag name="SIZEWIDTH" val="180"/>
  <p:tag name="SIZEHEIGHT" val="42"/>
</p:tagLst>
</file>

<file path=ppt/tags/tag74.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NAME" val="Arial"/>
  <p:tag name="FONTSIZE" val="14"/>
  <p:tag name="FONTBOLD" val="-1"/>
  <p:tag name="FONTITALIC" val="0"/>
  <p:tag name="FONTULINE" val="0"/>
  <p:tag name="FONTSHADOW" val="0"/>
  <p:tag name="FONTALIGNMENT" val="1"/>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0"/>
  <p:tag name="LINECOLOR" val="0"/>
  <p:tag name="LINE_COLOR_SCHEME_INDEX" val="7"/>
  <p:tag name="LINE_COLOR_TYPE" val="2"/>
  <p:tag name="LINECOLORING" val="No Line"/>
  <p:tag name="IGNOREPOSITIONNONCOMPLIANCE" val="0"/>
  <p:tag name="POSITIONTOP" val="138"/>
  <p:tag name="POSITIONLEFT" val="54"/>
  <p:tag name="IGNORESIZENONCOMPLIANCE" val="0"/>
  <p:tag name="SIZEWIDTH" val="180"/>
  <p:tag name="SIZEHEIGHT" val="42"/>
</p:tagLst>
</file>

<file path=ppt/tags/tag75.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NAME" val="Arial"/>
  <p:tag name="FONTSIZE" val="14"/>
  <p:tag name="FONTBOLD" val="-1"/>
  <p:tag name="FONTITALIC" val="0"/>
  <p:tag name="FONTULINE" val="0"/>
  <p:tag name="FONTSHADOW" val="0"/>
  <p:tag name="FONTALIGNMENT" val="1"/>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0"/>
  <p:tag name="LINECOLOR" val="0"/>
  <p:tag name="LINE_COLOR_SCHEME_INDEX" val="7"/>
  <p:tag name="LINE_COLOR_TYPE" val="2"/>
  <p:tag name="LINECOLORING" val="No Line"/>
  <p:tag name="IGNOREPOSITIONNONCOMPLIANCE" val="0"/>
  <p:tag name="POSITIONTOP" val="138"/>
  <p:tag name="POSITIONLEFT" val="54"/>
  <p:tag name="IGNORESIZENONCOMPLIANCE" val="0"/>
  <p:tag name="SIZEWIDTH" val="180"/>
  <p:tag name="SIZEHEIGHT" val="42"/>
</p:tagLst>
</file>

<file path=ppt/tags/tag76.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ags/tag77.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ags/tag78.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ags/tag79.xml><?xml version="1.0" encoding="utf-8"?>
<p:tagLst xmlns:a="http://schemas.openxmlformats.org/drawingml/2006/main" xmlns:r="http://schemas.openxmlformats.org/officeDocument/2006/relationships" xmlns:p="http://schemas.openxmlformats.org/presentationml/2006/main">
  <p:tag name="IGNOREFONTNONCOMPLIANCE" val="0"/>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_COLOR_SCHEME_INDEX" val="5"/>
  <p:tag name="FILL_COLOR_TYPE" val="2"/>
  <p:tag name="FILLCOLORING" val="No Fill"/>
  <p:tag name="LINEVISIBLE" val="0"/>
  <p:tag name="LINECOLOR" val="3687680"/>
  <p:tag name="LINE_COLOR_SCHEME_INDEX" val="2"/>
  <p:tag name="LINE_COLOR_TYPE" val="2"/>
  <p:tag name="LINECOLORING" val="No Line"/>
  <p:tag name="IGNOREPOSITIONNONCOMPLIANCE" val="0"/>
  <p:tag name="POSITIONTOP" val="528"/>
  <p:tag name="POSITIONLEFT" val="54"/>
  <p:tag name="IGNORESIZENONCOMPLIANCE" val="0"/>
  <p:tag name="SIZEWIDTH" val="684"/>
  <p:tag name="SIZEHEIGHT" val="24"/>
  <p:tag name="ENAME" val="SLIDEFOOTER"/>
  <p:tag name="FONTNAME" val="Arial"/>
  <p:tag name="FONTSIZE" val="7"/>
</p:tagLst>
</file>

<file path=ppt/tags/tag8.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ags/tag80.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D,F"/>
  <p:tag name="IGNOREFONTNONCOMPLIANCE" val="0"/>
  <p:tag name="IGNORECOLORLINESNONCOMPLIANCE" val="0"/>
  <p:tag name="IGNOREPOSITIONNONCOMPLIANCE" val="0"/>
  <p:tag name="POSITIONTOP" val="150"/>
  <p:tag name="POSITIONLEFT" val="402"/>
  <p:tag name="IGNORESIZENONCOMPLIANCE" val="0"/>
  <p:tag name="SIZEWIDTH" val="335.875"/>
  <p:tag name="SIZEHEIGHT" val="174"/>
</p:tagLst>
</file>

<file path=ppt/tags/tag81.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D,F"/>
  <p:tag name="IGNOREFONTNONCOMPLIANCE" val="0"/>
  <p:tag name="IGNORECOLORLINESNONCOMPLIANCE" val="0"/>
  <p:tag name="IGNOREPOSITIONNONCOMPLIANCE" val="0"/>
  <p:tag name="POSITIONTOP" val="150"/>
  <p:tag name="POSITIONLEFT" val="402"/>
  <p:tag name="IGNORESIZENONCOMPLIANCE" val="0"/>
  <p:tag name="SIZEWIDTH" val="335.875"/>
  <p:tag name="SIZEHEIGHT" val="174"/>
</p:tagLst>
</file>

<file path=ppt/tags/tag82.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D,F"/>
  <p:tag name="IGNOREFONTNONCOMPLIANCE" val="0"/>
  <p:tag name="IGNORECOLORLINESNONCOMPLIANCE" val="0"/>
  <p:tag name="IGNOREPOSITIONNONCOMPLIANCE" val="0"/>
  <p:tag name="POSITIONTOP" val="150"/>
  <p:tag name="POSITIONLEFT" val="402"/>
  <p:tag name="IGNORESIZENONCOMPLIANCE" val="0"/>
  <p:tag name="SIZEWIDTH" val="335.875"/>
  <p:tag name="SIZEHEIGHT" val="174"/>
</p:tagLst>
</file>

<file path=ppt/tags/tag83.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84.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85.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86.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D,F"/>
  <p:tag name="IGNOREFONTNONCOMPLIANCE" val="0"/>
  <p:tag name="IGNORECOLORLINESNONCOMPLIANCE" val="0"/>
  <p:tag name="IGNOREPOSITIONNONCOMPLIANCE" val="0"/>
  <p:tag name="POSITIONTOP" val="150"/>
  <p:tag name="POSITIONLEFT" val="402"/>
  <p:tag name="IGNORESIZENONCOMPLIANCE" val="0"/>
  <p:tag name="SIZEWIDTH" val="335.875"/>
  <p:tag name="SIZEHEIGHT" val="174"/>
</p:tagLst>
</file>

<file path=ppt/tags/tag87.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D,F"/>
  <p:tag name="IGNOREFONTNONCOMPLIANCE" val="0"/>
  <p:tag name="IGNORECOLORLINESNONCOMPLIANCE" val="0"/>
  <p:tag name="IGNOREPOSITIONNONCOMPLIANCE" val="0"/>
  <p:tag name="POSITIONTOP" val="150"/>
  <p:tag name="POSITIONLEFT" val="402"/>
  <p:tag name="IGNORESIZENONCOMPLIANCE" val="0"/>
  <p:tag name="SIZEWIDTH" val="335.875"/>
  <p:tag name="SIZEHEIGHT" val="174"/>
</p:tagLst>
</file>

<file path=ppt/tags/tag88.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D,F"/>
  <p:tag name="IGNOREFONTNONCOMPLIANCE" val="0"/>
  <p:tag name="IGNORECOLORLINESNONCOMPLIANCE" val="0"/>
  <p:tag name="IGNOREPOSITIONNONCOMPLIANCE" val="0"/>
  <p:tag name="POSITIONTOP" val="150"/>
  <p:tag name="POSITIONLEFT" val="402"/>
  <p:tag name="IGNORESIZENONCOMPLIANCE" val="0"/>
  <p:tag name="SIZEWIDTH" val="335.875"/>
  <p:tag name="SIZEHEIGHT" val="174"/>
</p:tagLst>
</file>

<file path=ppt/tags/tag89.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9.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ags/tag90.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91.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92.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D,F"/>
  <p:tag name="IGNOREFONTNONCOMPLIANCE" val="0"/>
  <p:tag name="IGNORECOLORLINESNONCOMPLIANCE" val="0"/>
  <p:tag name="IGNOREPOSITIONNONCOMPLIANCE" val="0"/>
  <p:tag name="POSITIONTOP" val="150"/>
  <p:tag name="POSITIONLEFT" val="402"/>
  <p:tag name="IGNORESIZENONCOMPLIANCE" val="0"/>
  <p:tag name="SIZEWIDTH" val="335.875"/>
  <p:tag name="SIZEHEIGHT" val="174"/>
</p:tagLst>
</file>

<file path=ppt/tags/tag93.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D,F"/>
  <p:tag name="IGNOREFONTNONCOMPLIANCE" val="0"/>
  <p:tag name="IGNORECOLORLINESNONCOMPLIANCE" val="0"/>
  <p:tag name="IGNOREPOSITIONNONCOMPLIANCE" val="0"/>
  <p:tag name="POSITIONTOP" val="150"/>
  <p:tag name="POSITIONLEFT" val="402"/>
  <p:tag name="IGNORESIZENONCOMPLIANCE" val="0"/>
  <p:tag name="SIZEWIDTH" val="335.875"/>
  <p:tag name="SIZEHEIGHT" val="174"/>
</p:tagLst>
</file>

<file path=ppt/tags/tag94.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D,F"/>
  <p:tag name="IGNOREFONTNONCOMPLIANCE" val="0"/>
  <p:tag name="IGNORECOLORLINESNONCOMPLIANCE" val="0"/>
  <p:tag name="IGNOREPOSITIONNONCOMPLIANCE" val="0"/>
  <p:tag name="POSITIONTOP" val="150"/>
  <p:tag name="POSITIONLEFT" val="402"/>
  <p:tag name="IGNORESIZENONCOMPLIANCE" val="0"/>
  <p:tag name="SIZEWIDTH" val="335.875"/>
  <p:tag name="SIZEHEIGHT" val="174"/>
</p:tagLst>
</file>

<file path=ppt/tags/tag95.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96.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97.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98.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ags/tag99.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heme/theme1.xml><?xml version="1.0" encoding="utf-8"?>
<a:theme xmlns:a="http://schemas.openxmlformats.org/drawingml/2006/main" name="SanteeCooperTemplate_white(2)">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dobe Garamond Pro"/>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000" b="1"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000" b="1" i="0" u="none" strike="noStrike" cap="none" normalizeH="0" baseline="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Blank Presentation.po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7640</TotalTime>
  <Words>7464</Words>
  <Application>Microsoft Office PowerPoint</Application>
  <PresentationFormat>On-screen Show (4:3)</PresentationFormat>
  <Paragraphs>1619</Paragraphs>
  <Slides>67</Slides>
  <Notes>34</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67</vt:i4>
      </vt:variant>
    </vt:vector>
  </HeadingPairs>
  <TitlesOfParts>
    <vt:vector size="84" baseType="lpstr">
      <vt:lpstr>ＭＳ Ｐゴシック</vt:lpstr>
      <vt:lpstr>Adobe Garamond Pro</vt:lpstr>
      <vt:lpstr>Aharoni</vt:lpstr>
      <vt:lpstr>Arial</vt:lpstr>
      <vt:lpstr>Calibri</vt:lpstr>
      <vt:lpstr>Garamond</vt:lpstr>
      <vt:lpstr>Geneva</vt:lpstr>
      <vt:lpstr>Helvetica</vt:lpstr>
      <vt:lpstr>Helvetica Neue</vt:lpstr>
      <vt:lpstr>Marlett</vt:lpstr>
      <vt:lpstr>Times New Roman</vt:lpstr>
      <vt:lpstr>Wingdings</vt:lpstr>
      <vt:lpstr>Wingdings 2</vt:lpstr>
      <vt:lpstr>ヒラギノ角ゴ Pro W3</vt:lpstr>
      <vt:lpstr>SanteeCooperTemplate_white(2)</vt:lpstr>
      <vt:lpstr>Custom Design</vt:lpstr>
      <vt:lpstr>Worksheet</vt:lpstr>
      <vt:lpstr>PowerPoint Presentation</vt:lpstr>
      <vt:lpstr>Agenda</vt:lpstr>
      <vt:lpstr>PowerPoint Presentation</vt:lpstr>
      <vt:lpstr>PowerPoint Presentation</vt:lpstr>
      <vt:lpstr>PowerPoint Presentation</vt:lpstr>
      <vt:lpstr>PowerPoint Presentation</vt:lpstr>
      <vt:lpstr>Recent Financial Results ($000’s) </vt:lpstr>
      <vt:lpstr>PowerPoint Presentation</vt:lpstr>
      <vt:lpstr>PowerPoint Presentation</vt:lpstr>
      <vt:lpstr>Transmission &amp; Distribution</vt:lpstr>
      <vt:lpstr>Lake Moultrie Water System</vt:lpstr>
      <vt:lpstr>Lake Marion Water System</vt:lpstr>
      <vt:lpstr>Santee Cooper Leasing Program             </vt:lpstr>
      <vt:lpstr>Recreation Sites – Lake Moultrie 18 sites , 3504 acres</vt:lpstr>
      <vt:lpstr>Recreation Sites – Lake Marion 16 sites, 7902 acres</vt:lpstr>
      <vt:lpstr>Wildlife Management Areas (WMA’s)</vt:lpstr>
      <vt:lpstr>Other Recreation and  Conference Facilities</vt:lpstr>
      <vt:lpstr>Economic Development Sites 5 sites, 4243 acres</vt:lpstr>
      <vt:lpstr>Impact to State Since 2012 </vt:lpstr>
      <vt:lpstr>2017 Highlights </vt:lpstr>
      <vt:lpstr>2017 Highlights </vt:lpstr>
      <vt:lpstr>Select Announcements </vt:lpstr>
      <vt:lpstr>Cash and Cash Equivalents</vt:lpstr>
      <vt:lpstr>PowerPoint Presentation</vt:lpstr>
      <vt:lpstr>Long-Term Debt Outstanding Dollars in Thousands</vt:lpstr>
      <vt:lpstr>PowerPoint Presentation</vt:lpstr>
      <vt:lpstr>PowerPoint Presentation</vt:lpstr>
      <vt:lpstr>PowerPoint Presentation</vt:lpstr>
      <vt:lpstr>Bonds</vt:lpstr>
      <vt:lpstr>Other Liabilities, Commitments and  Contingencies - Exposure as of 12/31/17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Fuel Strategies </vt:lpstr>
      <vt:lpstr>PowerPoint Presentation</vt:lpstr>
      <vt:lpstr>PowerPoint Presentation</vt:lpstr>
      <vt:lpstr>Payments to the State  &amp; Sums in Lieu</vt:lpstr>
      <vt:lpstr>PowerPoint Presentation</vt:lpstr>
      <vt:lpstr>Two Approaches to Determine  Cost of Service</vt:lpstr>
      <vt:lpstr>Rate Revision Timeline (2015 Rate Study)</vt:lpstr>
      <vt:lpstr>PowerPoint Presentation</vt:lpstr>
      <vt:lpstr>Revenues by Customer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Santee Cooper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pmfail</dc:creator>
  <cp:lastModifiedBy>Heather Anderson</cp:lastModifiedBy>
  <cp:revision>501</cp:revision>
  <cp:lastPrinted>2018-08-21T19:26:47Z</cp:lastPrinted>
  <dcterms:created xsi:type="dcterms:W3CDTF">2011-01-27T20:56:16Z</dcterms:created>
  <dcterms:modified xsi:type="dcterms:W3CDTF">2018-08-21T20:26:20Z</dcterms:modified>
</cp:coreProperties>
</file>